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59" r:id="rId5"/>
    <p:sldId id="261" r:id="rId6"/>
    <p:sldId id="262" r:id="rId7"/>
    <p:sldId id="263" r:id="rId8"/>
    <p:sldId id="264" r:id="rId9"/>
    <p:sldId id="307"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0" r:id="rId23"/>
    <p:sldId id="279" r:id="rId24"/>
    <p:sldId id="281" r:id="rId25"/>
    <p:sldId id="282" r:id="rId26"/>
    <p:sldId id="283" r:id="rId27"/>
    <p:sldId id="284" r:id="rId28"/>
    <p:sldId id="285" r:id="rId29"/>
    <p:sldId id="286" r:id="rId30"/>
    <p:sldId id="305" r:id="rId31"/>
    <p:sldId id="290" r:id="rId32"/>
    <p:sldId id="291" r:id="rId33"/>
    <p:sldId id="311" r:id="rId34"/>
    <p:sldId id="312" r:id="rId35"/>
    <p:sldId id="293" r:id="rId36"/>
    <p:sldId id="294" r:id="rId37"/>
    <p:sldId id="295" r:id="rId38"/>
    <p:sldId id="296" r:id="rId39"/>
    <p:sldId id="298" r:id="rId40"/>
    <p:sldId id="308" r:id="rId41"/>
    <p:sldId id="309" r:id="rId42"/>
    <p:sldId id="310" r:id="rId43"/>
    <p:sldId id="300" r:id="rId44"/>
    <p:sldId id="301" r:id="rId45"/>
    <p:sldId id="304" r:id="rId46"/>
    <p:sldId id="30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9" autoAdjust="0"/>
    <p:restoredTop sz="66095" autoAdjust="0"/>
  </p:normalViewPr>
  <p:slideViewPr>
    <p:cSldViewPr>
      <p:cViewPr varScale="1">
        <p:scale>
          <a:sx n="76" d="100"/>
          <a:sy n="76" d="100"/>
        </p:scale>
        <p:origin x="-26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1FBA53-7C6F-4BC8-8449-397E8BAE2CEC}" type="datetimeFigureOut">
              <a:rPr lang="en-NZ" smtClean="0"/>
              <a:t>15/03/2017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40335-6261-4D17-B74F-AB4A9A01B6E2}" type="slidenum">
              <a:rPr lang="en-NZ" smtClean="0"/>
              <a:t>‹#›</a:t>
            </a:fld>
            <a:endParaRPr lang="en-NZ"/>
          </a:p>
        </p:txBody>
      </p:sp>
    </p:spTree>
    <p:extLst>
      <p:ext uri="{BB962C8B-B14F-4D97-AF65-F5344CB8AC3E}">
        <p14:creationId xmlns:p14="http://schemas.microsoft.com/office/powerpoint/2010/main" val="37622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6140335-6261-4D17-B74F-AB4A9A01B6E2}" type="slidenum">
              <a:rPr lang="en-NZ" smtClean="0"/>
              <a:t>1</a:t>
            </a:fld>
            <a:endParaRPr lang="en-NZ"/>
          </a:p>
        </p:txBody>
      </p:sp>
    </p:spTree>
    <p:extLst>
      <p:ext uri="{BB962C8B-B14F-4D97-AF65-F5344CB8AC3E}">
        <p14:creationId xmlns:p14="http://schemas.microsoft.com/office/powerpoint/2010/main" val="60899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31</a:t>
            </a:fld>
            <a:endParaRPr lang="en-NZ"/>
          </a:p>
        </p:txBody>
      </p:sp>
    </p:spTree>
    <p:extLst>
      <p:ext uri="{BB962C8B-B14F-4D97-AF65-F5344CB8AC3E}">
        <p14:creationId xmlns:p14="http://schemas.microsoft.com/office/powerpoint/2010/main" val="193249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36</a:t>
            </a:fld>
            <a:endParaRPr lang="en-NZ"/>
          </a:p>
        </p:txBody>
      </p:sp>
    </p:spTree>
    <p:extLst>
      <p:ext uri="{BB962C8B-B14F-4D97-AF65-F5344CB8AC3E}">
        <p14:creationId xmlns:p14="http://schemas.microsoft.com/office/powerpoint/2010/main" val="4287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43</a:t>
            </a:fld>
            <a:endParaRPr lang="en-NZ"/>
          </a:p>
        </p:txBody>
      </p:sp>
    </p:spTree>
    <p:extLst>
      <p:ext uri="{BB962C8B-B14F-4D97-AF65-F5344CB8AC3E}">
        <p14:creationId xmlns:p14="http://schemas.microsoft.com/office/powerpoint/2010/main" val="60027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15-Mar-17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15-Mar-17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15-Mar-17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15-Mar-17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15-Mar-17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15-Mar-17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15-Mar-17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15-Mar-17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19200"/>
            <a:ext cx="8229600" cy="533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iveweave.com/xjY3Se"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op.ac.nz/students/" TargetMode="External"/><Relationship Id="rId2" Type="http://schemas.openxmlformats.org/officeDocument/2006/relationships/hyperlink" Target="http://www.op.ac.nz/" TargetMode="External"/><Relationship Id="rId1" Type="http://schemas.openxmlformats.org/officeDocument/2006/relationships/slideLayout" Target="../slideLayouts/slideLayout2.xml"/><Relationship Id="rId4" Type="http://schemas.openxmlformats.org/officeDocument/2006/relationships/hyperlink" Target="http://www.op.ac.nz/enterpris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wine.com/mystore/Red" TargetMode="External"/><Relationship Id="rId2" Type="http://schemas.openxmlformats.org/officeDocument/2006/relationships/hyperlink" Target="http://www.wine.com/mystore/"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www.wine.com/mystore/Whit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beer.com/" TargetMode="External"/><Relationship Id="rId2" Type="http://schemas.openxmlformats.org/officeDocument/2006/relationships/hyperlink" Target="http://red.wine.com/"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white.win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iveweave.com/5KWFw3"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hyperlink" Target="http://liveweave.com/bmeODb"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hyperlink" Target="http://www.jsoneditoronlin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err="1" smtClean="0"/>
              <a:t>Json</a:t>
            </a:r>
            <a:r>
              <a:rPr lang="en-NZ" dirty="0" smtClean="0"/>
              <a:t>, JAVASCRIPT data </a:t>
            </a:r>
            <a:r>
              <a:rPr lang="en-NZ" dirty="0"/>
              <a:t>storage  and Functions in Detail</a:t>
            </a:r>
          </a:p>
        </p:txBody>
      </p:sp>
      <p:sp>
        <p:nvSpPr>
          <p:cNvPr id="3" name="Subtitle 2"/>
          <p:cNvSpPr>
            <a:spLocks noGrp="1"/>
          </p:cNvSpPr>
          <p:nvPr>
            <p:ph type="subTitle" idx="1"/>
          </p:nvPr>
        </p:nvSpPr>
        <p:spPr/>
        <p:txBody>
          <a:bodyPr/>
          <a:lstStyle/>
          <a:p>
            <a:r>
              <a:rPr lang="en-NZ" dirty="0" smtClean="0"/>
              <a:t>IN712 Web 3 </a:t>
            </a:r>
          </a:p>
        </p:txBody>
      </p:sp>
    </p:spTree>
    <p:extLst>
      <p:ext uri="{BB962C8B-B14F-4D97-AF65-F5344CB8AC3E}">
        <p14:creationId xmlns:p14="http://schemas.microsoft.com/office/powerpoint/2010/main" val="240386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a:t>
            </a:r>
            <a:endParaRPr lang="en-US" dirty="0"/>
          </a:p>
        </p:txBody>
      </p:sp>
      <p:sp>
        <p:nvSpPr>
          <p:cNvPr id="3" name="Content Placeholder 2"/>
          <p:cNvSpPr>
            <a:spLocks noGrp="1"/>
          </p:cNvSpPr>
          <p:nvPr>
            <p:ph idx="1"/>
          </p:nvPr>
        </p:nvSpPr>
        <p:spPr/>
        <p:txBody>
          <a:bodyPr>
            <a:normAutofit fontScale="92500"/>
          </a:bodyPr>
          <a:lstStyle/>
          <a:p>
            <a:r>
              <a:rPr lang="en-US" dirty="0"/>
              <a:t>Our goal as website programmers should be to make the website experience as easy </a:t>
            </a:r>
            <a:r>
              <a:rPr lang="en-US" dirty="0" smtClean="0"/>
              <a:t>and pleasant </a:t>
            </a:r>
            <a:r>
              <a:rPr lang="en-US" dirty="0"/>
              <a:t>for the user as </a:t>
            </a:r>
            <a:r>
              <a:rPr lang="en-US" dirty="0" smtClean="0"/>
              <a:t>possible</a:t>
            </a:r>
          </a:p>
          <a:p>
            <a:r>
              <a:rPr lang="en-US" dirty="0" smtClean="0"/>
              <a:t>One way of doing this is learning about your </a:t>
            </a:r>
            <a:r>
              <a:rPr lang="en-US" dirty="0"/>
              <a:t>users and using information gained about them to personalize the </a:t>
            </a:r>
            <a:r>
              <a:rPr lang="en-US" dirty="0" smtClean="0"/>
              <a:t>website</a:t>
            </a:r>
          </a:p>
          <a:p>
            <a:r>
              <a:rPr lang="en-US" dirty="0"/>
              <a:t>Imagine a user, whose name you asked on the first visit, returns to your website</a:t>
            </a:r>
            <a:r>
              <a:rPr lang="en-US" dirty="0" smtClean="0"/>
              <a:t>.</a:t>
            </a:r>
          </a:p>
          <a:p>
            <a:r>
              <a:rPr lang="en-US" dirty="0"/>
              <a:t>You could welcome a user back to the website greeting by name. </a:t>
            </a:r>
          </a:p>
          <a:p>
            <a:r>
              <a:rPr lang="en-US" dirty="0" smtClean="0"/>
              <a:t>By already knowing </a:t>
            </a:r>
            <a:r>
              <a:rPr lang="en-US" dirty="0"/>
              <a:t>the user’s purchasing details, such as credit‐card number and delivery address</a:t>
            </a:r>
            <a:r>
              <a:rPr lang="en-US" dirty="0" smtClean="0"/>
              <a:t>, you </a:t>
            </a:r>
            <a:r>
              <a:rPr lang="en-US" dirty="0"/>
              <a:t>can allow the user to go from viewing </a:t>
            </a:r>
            <a:r>
              <a:rPr lang="en-US" dirty="0" smtClean="0"/>
              <a:t>an item to </a:t>
            </a:r>
            <a:r>
              <a:rPr lang="en-US" dirty="0"/>
              <a:t>buying it in just one </a:t>
            </a:r>
            <a:r>
              <a:rPr lang="en-US" dirty="0" smtClean="0"/>
              <a:t>click,</a:t>
            </a:r>
          </a:p>
          <a:p>
            <a:r>
              <a:rPr lang="en-US" dirty="0" smtClean="0"/>
              <a:t>Based </a:t>
            </a:r>
            <a:r>
              <a:rPr lang="en-US" dirty="0"/>
              <a:t>on information, such as </a:t>
            </a:r>
            <a:r>
              <a:rPr lang="en-US" dirty="0" smtClean="0"/>
              <a:t>the previous </a:t>
            </a:r>
            <a:r>
              <a:rPr lang="en-US" dirty="0"/>
              <a:t>purchases and browsing patterns of the user, </a:t>
            </a:r>
            <a:r>
              <a:rPr lang="en-US" dirty="0" smtClean="0"/>
              <a:t>recommendations can be made</a:t>
            </a:r>
            <a:endParaRPr lang="en-US" dirty="0"/>
          </a:p>
        </p:txBody>
      </p:sp>
    </p:spTree>
    <p:extLst>
      <p:ext uri="{BB962C8B-B14F-4D97-AF65-F5344CB8AC3E}">
        <p14:creationId xmlns:p14="http://schemas.microsoft.com/office/powerpoint/2010/main" val="4004723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a:t>
            </a:r>
          </a:p>
        </p:txBody>
      </p:sp>
      <p:sp>
        <p:nvSpPr>
          <p:cNvPr id="3" name="Content Placeholder 2"/>
          <p:cNvSpPr>
            <a:spLocks noGrp="1"/>
          </p:cNvSpPr>
          <p:nvPr>
            <p:ph idx="1"/>
          </p:nvPr>
        </p:nvSpPr>
        <p:spPr>
          <a:xfrm>
            <a:off x="457200" y="1219200"/>
            <a:ext cx="8686800" cy="5410200"/>
          </a:xfrm>
        </p:spPr>
        <p:txBody>
          <a:bodyPr/>
          <a:lstStyle/>
          <a:p>
            <a:r>
              <a:rPr lang="en-US" dirty="0"/>
              <a:t>Such personalization requires that information about users be stored somewhere in </a:t>
            </a:r>
            <a:r>
              <a:rPr lang="en-US" dirty="0" smtClean="0"/>
              <a:t>between their </a:t>
            </a:r>
            <a:r>
              <a:rPr lang="en-US" dirty="0"/>
              <a:t>visits to the </a:t>
            </a:r>
            <a:r>
              <a:rPr lang="en-US" dirty="0" smtClean="0"/>
              <a:t>website</a:t>
            </a:r>
            <a:endParaRPr lang="en-US" dirty="0" smtClean="0"/>
          </a:p>
          <a:p>
            <a:r>
              <a:rPr lang="en-US" dirty="0"/>
              <a:t>Accessing the user’s local filesystem from a web application is </a:t>
            </a:r>
            <a:r>
              <a:rPr lang="en-US" dirty="0" smtClean="0"/>
              <a:t>pretty much </a:t>
            </a:r>
            <a:r>
              <a:rPr lang="en-US" dirty="0"/>
              <a:t>off limits because of security restrictions included in </a:t>
            </a:r>
            <a:r>
              <a:rPr lang="en-US" dirty="0" smtClean="0"/>
              <a:t>browsers</a:t>
            </a:r>
          </a:p>
          <a:p>
            <a:r>
              <a:rPr lang="en-US" dirty="0" smtClean="0"/>
              <a:t>However, as a website developer you can </a:t>
            </a:r>
            <a:r>
              <a:rPr lang="en-US" dirty="0"/>
              <a:t>store small amounts of </a:t>
            </a:r>
            <a:r>
              <a:rPr lang="en-US" dirty="0" smtClean="0"/>
              <a:t>information</a:t>
            </a:r>
          </a:p>
          <a:p>
            <a:pPr lvl="1"/>
            <a:r>
              <a:rPr lang="en-US" dirty="0" smtClean="0"/>
              <a:t>in </a:t>
            </a:r>
            <a:r>
              <a:rPr lang="en-US" dirty="0"/>
              <a:t>a special place on the user’s local disk</a:t>
            </a:r>
            <a:r>
              <a:rPr lang="en-US" dirty="0" smtClean="0"/>
              <a:t>, using </a:t>
            </a:r>
            <a:r>
              <a:rPr lang="en-US" dirty="0"/>
              <a:t>what is called a </a:t>
            </a:r>
            <a:r>
              <a:rPr lang="en-US" i="1" dirty="0" smtClean="0"/>
              <a:t>cookie</a:t>
            </a:r>
            <a:endParaRPr lang="en-US" dirty="0" smtClean="0"/>
          </a:p>
          <a:p>
            <a:pPr lvl="1"/>
            <a:r>
              <a:rPr lang="en-US" dirty="0" smtClean="0"/>
              <a:t>in </a:t>
            </a:r>
            <a:r>
              <a:rPr lang="en-US" dirty="0"/>
              <a:t>the browser using HTML5’s Web </a:t>
            </a:r>
            <a:r>
              <a:rPr lang="en-US" dirty="0" smtClean="0"/>
              <a:t>Storage</a:t>
            </a:r>
            <a:endParaRPr lang="en-US" dirty="0"/>
          </a:p>
        </p:txBody>
      </p:sp>
    </p:spTree>
    <p:extLst>
      <p:ext uri="{BB962C8B-B14F-4D97-AF65-F5344CB8AC3E}">
        <p14:creationId xmlns:p14="http://schemas.microsoft.com/office/powerpoint/2010/main" val="3765632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a:xfrm>
            <a:off x="457200" y="1295400"/>
            <a:ext cx="8229600" cy="2590800"/>
          </a:xfrm>
        </p:spPr>
        <p:txBody>
          <a:bodyPr>
            <a:normAutofit fontScale="85000" lnSpcReduction="10000"/>
          </a:bodyPr>
          <a:lstStyle/>
          <a:p>
            <a:r>
              <a:rPr lang="en-US" dirty="0"/>
              <a:t>Cookies are stored on </a:t>
            </a:r>
            <a:r>
              <a:rPr lang="en-US" dirty="0" smtClean="0"/>
              <a:t>client computers </a:t>
            </a:r>
            <a:r>
              <a:rPr lang="en-US" dirty="0"/>
              <a:t>by websites </a:t>
            </a:r>
            <a:r>
              <a:rPr lang="en-US" dirty="0" smtClean="0"/>
              <a:t>visited by web users </a:t>
            </a:r>
            <a:r>
              <a:rPr lang="en-US" dirty="0"/>
              <a:t>and contain information such as site preferences or login status.</a:t>
            </a:r>
          </a:p>
          <a:p>
            <a:r>
              <a:rPr lang="en-US" dirty="0" smtClean="0"/>
              <a:t>The </a:t>
            </a:r>
            <a:r>
              <a:rPr lang="en-US" dirty="0"/>
              <a:t>key to cookies is the document object’s cookie property. </a:t>
            </a:r>
            <a:endParaRPr lang="en-US" dirty="0" smtClean="0"/>
          </a:p>
          <a:p>
            <a:r>
              <a:rPr lang="en-US" dirty="0" smtClean="0"/>
              <a:t>Using </a:t>
            </a:r>
            <a:r>
              <a:rPr lang="en-US" dirty="0"/>
              <a:t>this property, you can </a:t>
            </a:r>
            <a:r>
              <a:rPr lang="en-US" dirty="0" smtClean="0"/>
              <a:t>create and </a:t>
            </a:r>
            <a:r>
              <a:rPr lang="en-US" dirty="0"/>
              <a:t>retrieve cookie data from within your JavaScript code</a:t>
            </a:r>
            <a:r>
              <a:rPr lang="en-US" dirty="0" smtClean="0"/>
              <a:t>.</a:t>
            </a:r>
          </a:p>
          <a:p>
            <a:r>
              <a:rPr lang="en-NZ" dirty="0"/>
              <a:t>Cookies are always associated with a given domain</a:t>
            </a:r>
            <a:endParaRPr lang="en-US" dirty="0"/>
          </a:p>
          <a:p>
            <a:r>
              <a:rPr lang="en-US" dirty="0" smtClean="0"/>
              <a:t>You </a:t>
            </a:r>
            <a:r>
              <a:rPr lang="en-US" dirty="0"/>
              <a:t>can set a cookie by setting </a:t>
            </a:r>
            <a:r>
              <a:rPr lang="en-US" dirty="0" err="1"/>
              <a:t>document.cookie</a:t>
            </a:r>
            <a:r>
              <a:rPr lang="en-US" dirty="0"/>
              <a:t> to a </a:t>
            </a:r>
            <a:r>
              <a:rPr lang="en-US" i="1" dirty="0"/>
              <a:t>cookie string</a:t>
            </a:r>
            <a:r>
              <a:rPr lang="en-US" dirty="0"/>
              <a:t>.</a:t>
            </a:r>
          </a:p>
        </p:txBody>
      </p:sp>
      <p:pic>
        <p:nvPicPr>
          <p:cNvPr id="5" name="Picture 4"/>
          <p:cNvPicPr>
            <a:picLocks noChangeAspect="1"/>
          </p:cNvPicPr>
          <p:nvPr/>
        </p:nvPicPr>
        <p:blipFill>
          <a:blip r:embed="rId2"/>
          <a:stretch>
            <a:fillRect/>
          </a:stretch>
        </p:blipFill>
        <p:spPr>
          <a:xfrm>
            <a:off x="228601" y="4199225"/>
            <a:ext cx="8763000" cy="321251"/>
          </a:xfrm>
          <a:prstGeom prst="rect">
            <a:avLst/>
          </a:prstGeom>
        </p:spPr>
      </p:pic>
      <p:pic>
        <p:nvPicPr>
          <p:cNvPr id="6" name="Picture 5" descr="Storing a cookie in client computer - Liveweave - Google Chrome">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4876800"/>
            <a:ext cx="3174999" cy="1731818"/>
          </a:xfrm>
          <a:prstGeom prst="rect">
            <a:avLst/>
          </a:prstGeom>
        </p:spPr>
      </p:pic>
    </p:spTree>
    <p:extLst>
      <p:ext uri="{BB962C8B-B14F-4D97-AF65-F5344CB8AC3E}">
        <p14:creationId xmlns:p14="http://schemas.microsoft.com/office/powerpoint/2010/main" val="3398991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Cookie String</a:t>
            </a:r>
            <a:endParaRPr lang="en-US" dirty="0"/>
          </a:p>
        </p:txBody>
      </p:sp>
      <p:sp>
        <p:nvSpPr>
          <p:cNvPr id="3" name="Content Placeholder 2"/>
          <p:cNvSpPr>
            <a:spLocks noGrp="1"/>
          </p:cNvSpPr>
          <p:nvPr>
            <p:ph idx="1"/>
          </p:nvPr>
        </p:nvSpPr>
        <p:spPr/>
        <p:txBody>
          <a:bodyPr/>
          <a:lstStyle/>
          <a:p>
            <a:r>
              <a:rPr lang="en-US" dirty="0"/>
              <a:t>When you are creating a cookie, you can set six </a:t>
            </a:r>
            <a:r>
              <a:rPr lang="en-US" dirty="0" smtClean="0"/>
              <a:t>parts: </a:t>
            </a:r>
          </a:p>
          <a:p>
            <a:pPr lvl="1"/>
            <a:r>
              <a:rPr lang="en-US" dirty="0" smtClean="0"/>
              <a:t>Name</a:t>
            </a:r>
          </a:p>
          <a:p>
            <a:pPr lvl="1"/>
            <a:r>
              <a:rPr lang="en-US" dirty="0" smtClean="0"/>
              <a:t>Value</a:t>
            </a:r>
          </a:p>
          <a:p>
            <a:pPr lvl="1"/>
            <a:r>
              <a:rPr lang="en-US" dirty="0" smtClean="0"/>
              <a:t>Expires</a:t>
            </a:r>
          </a:p>
          <a:p>
            <a:pPr lvl="1"/>
            <a:r>
              <a:rPr lang="en-US" dirty="0" smtClean="0"/>
              <a:t>Path</a:t>
            </a:r>
          </a:p>
          <a:p>
            <a:pPr lvl="1"/>
            <a:r>
              <a:rPr lang="en-US" dirty="0" smtClean="0"/>
              <a:t>Domain</a:t>
            </a:r>
          </a:p>
          <a:p>
            <a:pPr lvl="1"/>
            <a:r>
              <a:rPr lang="en-US" dirty="0" smtClean="0"/>
              <a:t>Secure</a:t>
            </a:r>
          </a:p>
          <a:p>
            <a:pPr lvl="1"/>
            <a:endParaRPr lang="en-US" dirty="0" smtClean="0"/>
          </a:p>
          <a:p>
            <a:r>
              <a:rPr lang="en-US" dirty="0" smtClean="0"/>
              <a:t>The </a:t>
            </a:r>
            <a:r>
              <a:rPr lang="en-US" dirty="0"/>
              <a:t>latter four of these are </a:t>
            </a:r>
            <a:r>
              <a:rPr lang="en-US" dirty="0" smtClean="0"/>
              <a:t>optional</a:t>
            </a:r>
            <a:endParaRPr lang="en-US" dirty="0"/>
          </a:p>
        </p:txBody>
      </p:sp>
    </p:spTree>
    <p:extLst>
      <p:ext uri="{BB962C8B-B14F-4D97-AF65-F5344CB8AC3E}">
        <p14:creationId xmlns:p14="http://schemas.microsoft.com/office/powerpoint/2010/main" val="3342944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and value</a:t>
            </a:r>
            <a:endParaRPr lang="en-US" dirty="0"/>
          </a:p>
        </p:txBody>
      </p:sp>
      <p:sp>
        <p:nvSpPr>
          <p:cNvPr id="3" name="Content Placeholder 2"/>
          <p:cNvSpPr>
            <a:spLocks noGrp="1"/>
          </p:cNvSpPr>
          <p:nvPr>
            <p:ph idx="1"/>
          </p:nvPr>
        </p:nvSpPr>
        <p:spPr>
          <a:xfrm>
            <a:off x="-1" y="1219200"/>
            <a:ext cx="9003069" cy="5410200"/>
          </a:xfrm>
        </p:spPr>
        <p:txBody>
          <a:bodyPr>
            <a:normAutofit/>
          </a:bodyPr>
          <a:lstStyle/>
          <a:p>
            <a:r>
              <a:rPr lang="en-US" dirty="0"/>
              <a:t>The first part of the cookie string consists of the name and value of the cookie. </a:t>
            </a:r>
            <a:endParaRPr lang="en-US" dirty="0" smtClean="0"/>
          </a:p>
          <a:p>
            <a:r>
              <a:rPr lang="en-US" dirty="0" smtClean="0"/>
              <a:t>The </a:t>
            </a:r>
            <a:r>
              <a:rPr lang="en-US" dirty="0"/>
              <a:t>name is used </a:t>
            </a:r>
            <a:r>
              <a:rPr lang="en-US" dirty="0" smtClean="0"/>
              <a:t>so that </a:t>
            </a:r>
            <a:r>
              <a:rPr lang="en-US" dirty="0"/>
              <a:t>you can reference the cookie </a:t>
            </a:r>
            <a:r>
              <a:rPr lang="en-US" dirty="0" smtClean="0"/>
              <a:t>later</a:t>
            </a:r>
          </a:p>
          <a:p>
            <a:r>
              <a:rPr lang="en-US" dirty="0"/>
              <a:t>T</a:t>
            </a:r>
            <a:r>
              <a:rPr lang="en-US" dirty="0" smtClean="0"/>
              <a:t>he </a:t>
            </a:r>
            <a:r>
              <a:rPr lang="en-US" dirty="0"/>
              <a:t>value is the information part of the cookie</a:t>
            </a:r>
            <a:r>
              <a:rPr lang="en-US" dirty="0" smtClean="0"/>
              <a:t>.</a:t>
            </a:r>
          </a:p>
          <a:p>
            <a:r>
              <a:rPr lang="en-US" dirty="0"/>
              <a:t>This name/value part of the cookie string is </a:t>
            </a:r>
            <a:r>
              <a:rPr lang="en-US" dirty="0" smtClean="0"/>
              <a:t>compulsory</a:t>
            </a:r>
          </a:p>
          <a:p>
            <a:r>
              <a:rPr lang="en-US" dirty="0"/>
              <a:t>The value for the cookie is a primitive </a:t>
            </a:r>
            <a:r>
              <a:rPr lang="en-US" dirty="0" smtClean="0"/>
              <a:t>string</a:t>
            </a:r>
          </a:p>
          <a:p>
            <a:r>
              <a:rPr lang="en-US" dirty="0" smtClean="0"/>
              <a:t>semicolons are </a:t>
            </a:r>
            <a:r>
              <a:rPr lang="en-US" dirty="0"/>
              <a:t>used to separate the different parts of the cookie within </a:t>
            </a:r>
            <a:r>
              <a:rPr lang="en-US" dirty="0" smtClean="0"/>
              <a:t>the cookie </a:t>
            </a:r>
            <a:r>
              <a:rPr lang="en-US" dirty="0"/>
              <a:t>string</a:t>
            </a:r>
            <a:r>
              <a:rPr lang="en-US" dirty="0" smtClean="0"/>
              <a:t>.</a:t>
            </a:r>
          </a:p>
          <a:p>
            <a:r>
              <a:rPr lang="en-US" dirty="0" smtClean="0"/>
              <a:t>By default cookies have </a:t>
            </a:r>
            <a:r>
              <a:rPr lang="en-US" dirty="0"/>
              <a:t>a very limited </a:t>
            </a:r>
            <a:r>
              <a:rPr lang="en-US" i="1" dirty="0" smtClean="0"/>
              <a:t>lifespan</a:t>
            </a:r>
            <a:r>
              <a:rPr lang="en-US" dirty="0" smtClean="0"/>
              <a:t> (i.e. the </a:t>
            </a:r>
            <a:r>
              <a:rPr lang="en-US" dirty="0"/>
              <a:t>length of time the information will </a:t>
            </a:r>
            <a:r>
              <a:rPr lang="en-US" dirty="0" smtClean="0"/>
              <a:t>continue to </a:t>
            </a:r>
            <a:r>
              <a:rPr lang="en-US" dirty="0"/>
              <a:t>exist</a:t>
            </a:r>
            <a:r>
              <a:rPr lang="en-US" dirty="0" smtClean="0"/>
              <a:t>.) </a:t>
            </a:r>
          </a:p>
          <a:p>
            <a:r>
              <a:rPr lang="en-US" dirty="0" smtClean="0"/>
              <a:t>If </a:t>
            </a:r>
            <a:r>
              <a:rPr lang="en-US" dirty="0"/>
              <a:t>you don’t set an expiration date, a cookie will expire when the user closes the browser.</a:t>
            </a:r>
          </a:p>
        </p:txBody>
      </p:sp>
      <p:pic>
        <p:nvPicPr>
          <p:cNvPr id="4" name="Picture 3"/>
          <p:cNvPicPr>
            <a:picLocks noChangeAspect="1"/>
          </p:cNvPicPr>
          <p:nvPr/>
        </p:nvPicPr>
        <p:blipFill>
          <a:blip r:embed="rId2"/>
          <a:stretch>
            <a:fillRect/>
          </a:stretch>
        </p:blipFill>
        <p:spPr>
          <a:xfrm>
            <a:off x="140931" y="6160378"/>
            <a:ext cx="9003069" cy="596022"/>
          </a:xfrm>
          <a:prstGeom prst="rect">
            <a:avLst/>
          </a:prstGeom>
        </p:spPr>
      </p:pic>
    </p:spTree>
    <p:extLst>
      <p:ext uri="{BB962C8B-B14F-4D97-AF65-F5344CB8AC3E}">
        <p14:creationId xmlns:p14="http://schemas.microsoft.com/office/powerpoint/2010/main" val="2111350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expires</a:t>
            </a:r>
            <a:endParaRPr lang="en-US" dirty="0"/>
          </a:p>
        </p:txBody>
      </p:sp>
      <p:sp>
        <p:nvSpPr>
          <p:cNvPr id="3" name="Content Placeholder 2"/>
          <p:cNvSpPr>
            <a:spLocks noGrp="1"/>
          </p:cNvSpPr>
          <p:nvPr>
            <p:ph idx="1"/>
          </p:nvPr>
        </p:nvSpPr>
        <p:spPr>
          <a:xfrm>
            <a:off x="457200" y="1295400"/>
            <a:ext cx="8229600" cy="4038600"/>
          </a:xfrm>
        </p:spPr>
        <p:txBody>
          <a:bodyPr>
            <a:normAutofit/>
          </a:bodyPr>
          <a:lstStyle/>
          <a:p>
            <a:r>
              <a:rPr lang="en-US" dirty="0"/>
              <a:t>If you want a cookie to exist for longer than just a single user session, you need to set an </a:t>
            </a:r>
            <a:r>
              <a:rPr lang="en-US" dirty="0" smtClean="0"/>
              <a:t>expiration date </a:t>
            </a:r>
            <a:r>
              <a:rPr lang="en-US" dirty="0"/>
              <a:t>using the second part of the cookie string, </a:t>
            </a:r>
            <a:r>
              <a:rPr lang="en-US" dirty="0" smtClean="0"/>
              <a:t>expires</a:t>
            </a:r>
          </a:p>
          <a:p>
            <a:r>
              <a:rPr lang="en-US" dirty="0"/>
              <a:t>The format of the expiration date is very important. It should be </a:t>
            </a:r>
            <a:r>
              <a:rPr lang="en-US" dirty="0" smtClean="0"/>
              <a:t>the same </a:t>
            </a:r>
            <a:r>
              <a:rPr lang="en-US" dirty="0"/>
              <a:t>format the cookie is given by the </a:t>
            </a:r>
            <a:r>
              <a:rPr lang="en-US" dirty="0" err="1"/>
              <a:t>toUTCString</a:t>
            </a:r>
            <a:r>
              <a:rPr lang="en-US" dirty="0"/>
              <a:t>() method</a:t>
            </a:r>
            <a:r>
              <a:rPr lang="en-US" dirty="0" smtClean="0"/>
              <a:t>.</a:t>
            </a:r>
          </a:p>
          <a:p>
            <a:r>
              <a:rPr lang="en-US" dirty="0" smtClean="0"/>
              <a:t>In </a:t>
            </a:r>
            <a:r>
              <a:rPr lang="en-US" dirty="0"/>
              <a:t>practice, you’ll probably use the Date object to get the current date, and then set a cookie </a:t>
            </a:r>
            <a:r>
              <a:rPr lang="en-US" dirty="0" smtClean="0"/>
              <a:t>to expire </a:t>
            </a:r>
            <a:r>
              <a:rPr lang="en-US" dirty="0"/>
              <a:t>three or six months after this date.</a:t>
            </a:r>
          </a:p>
        </p:txBody>
      </p:sp>
      <p:pic>
        <p:nvPicPr>
          <p:cNvPr id="8" name="Picture 7"/>
          <p:cNvPicPr>
            <a:picLocks noChangeAspect="1"/>
          </p:cNvPicPr>
          <p:nvPr/>
        </p:nvPicPr>
        <p:blipFill>
          <a:blip r:embed="rId2"/>
          <a:stretch>
            <a:fillRect/>
          </a:stretch>
        </p:blipFill>
        <p:spPr>
          <a:xfrm>
            <a:off x="1" y="5257800"/>
            <a:ext cx="9144000" cy="936132"/>
          </a:xfrm>
          <a:prstGeom prst="rect">
            <a:avLst/>
          </a:prstGeom>
        </p:spPr>
      </p:pic>
    </p:spTree>
    <p:extLst>
      <p:ext uri="{BB962C8B-B14F-4D97-AF65-F5344CB8AC3E}">
        <p14:creationId xmlns:p14="http://schemas.microsoft.com/office/powerpoint/2010/main" val="2775332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a:t>
            </a:r>
            <a:endParaRPr lang="en-US" dirty="0"/>
          </a:p>
        </p:txBody>
      </p:sp>
      <p:sp>
        <p:nvSpPr>
          <p:cNvPr id="3" name="Content Placeholder 2"/>
          <p:cNvSpPr>
            <a:spLocks noGrp="1"/>
          </p:cNvSpPr>
          <p:nvPr>
            <p:ph idx="1"/>
          </p:nvPr>
        </p:nvSpPr>
        <p:spPr/>
        <p:txBody>
          <a:bodyPr/>
          <a:lstStyle/>
          <a:p>
            <a:r>
              <a:rPr lang="en-US" dirty="0"/>
              <a:t>cookies are specific </a:t>
            </a:r>
            <a:r>
              <a:rPr lang="en-US" dirty="0" smtClean="0"/>
              <a:t>to </a:t>
            </a:r>
            <a:r>
              <a:rPr lang="en-US" dirty="0"/>
              <a:t>a particular web domain, such as </a:t>
            </a:r>
            <a:r>
              <a:rPr lang="en-US" dirty="0" smtClean="0">
                <a:hlinkClick r:id="rId2"/>
              </a:rPr>
              <a:t>www.op.ac.nz</a:t>
            </a:r>
            <a:r>
              <a:rPr lang="en-US" dirty="0" smtClean="0"/>
              <a:t> , </a:t>
            </a:r>
          </a:p>
          <a:p>
            <a:r>
              <a:rPr lang="en-US" dirty="0" err="1" smtClean="0"/>
              <a:t>Cookiess</a:t>
            </a:r>
            <a:r>
              <a:rPr lang="en-US" dirty="0" smtClean="0"/>
              <a:t> are also specific to </a:t>
            </a:r>
            <a:r>
              <a:rPr lang="en-US" dirty="0"/>
              <a:t>a particular path on that domain. </a:t>
            </a:r>
            <a:endParaRPr lang="en-US" dirty="0" smtClean="0"/>
          </a:p>
          <a:p>
            <a:r>
              <a:rPr lang="en-US" dirty="0" smtClean="0"/>
              <a:t>For </a:t>
            </a:r>
            <a:r>
              <a:rPr lang="en-US" dirty="0"/>
              <a:t>example, if a page in </a:t>
            </a:r>
            <a:r>
              <a:rPr lang="en-US" dirty="0" smtClean="0">
                <a:hlinkClick r:id="rId3"/>
              </a:rPr>
              <a:t>www.op.ac.nz/students/</a:t>
            </a:r>
            <a:r>
              <a:rPr lang="en-US" dirty="0" smtClean="0"/>
              <a:t> sets </a:t>
            </a:r>
            <a:r>
              <a:rPr lang="en-US" dirty="0"/>
              <a:t>a cookie, only pages in that directory or its subdirectories will be able to read and change </a:t>
            </a:r>
            <a:r>
              <a:rPr lang="en-US" dirty="0" smtClean="0"/>
              <a:t>the cookie</a:t>
            </a:r>
            <a:r>
              <a:rPr lang="en-US" dirty="0"/>
              <a:t>. </a:t>
            </a:r>
            <a:endParaRPr lang="en-US" dirty="0" smtClean="0"/>
          </a:p>
          <a:p>
            <a:r>
              <a:rPr lang="en-US" dirty="0" smtClean="0"/>
              <a:t>If </a:t>
            </a:r>
            <a:r>
              <a:rPr lang="en-US" dirty="0"/>
              <a:t>a page in </a:t>
            </a:r>
            <a:r>
              <a:rPr lang="en-US" dirty="0">
                <a:hlinkClick r:id="rId4"/>
              </a:rPr>
              <a:t>http://www.op.ac.nz/enterprise</a:t>
            </a:r>
            <a:r>
              <a:rPr lang="en-US" dirty="0" smtClean="0">
                <a:hlinkClick r:id="rId4"/>
              </a:rPr>
              <a:t>/</a:t>
            </a:r>
            <a:r>
              <a:rPr lang="en-US" dirty="0" smtClean="0"/>
              <a:t>  </a:t>
            </a:r>
            <a:r>
              <a:rPr lang="en-US" dirty="0"/>
              <a:t>tried to read the </a:t>
            </a:r>
            <a:r>
              <a:rPr lang="en-US" dirty="0" smtClean="0"/>
              <a:t>cookie at </a:t>
            </a:r>
            <a:r>
              <a:rPr lang="en-US" dirty="0">
                <a:hlinkClick r:id="rId3"/>
              </a:rPr>
              <a:t>www.op.ac.nz/students/</a:t>
            </a:r>
            <a:r>
              <a:rPr lang="en-US" dirty="0" smtClean="0"/>
              <a:t>, </a:t>
            </a:r>
            <a:r>
              <a:rPr lang="en-US" dirty="0"/>
              <a:t>it would fail</a:t>
            </a:r>
            <a:r>
              <a:rPr lang="en-US" dirty="0" smtClean="0"/>
              <a:t>.</a:t>
            </a:r>
          </a:p>
          <a:p>
            <a:r>
              <a:rPr lang="en-US" dirty="0"/>
              <a:t>what if you want to </a:t>
            </a:r>
            <a:r>
              <a:rPr lang="en-US" dirty="0" smtClean="0"/>
              <a:t>view your </a:t>
            </a:r>
            <a:r>
              <a:rPr lang="en-US" dirty="0"/>
              <a:t>cookies from two different paths on your server?</a:t>
            </a:r>
          </a:p>
        </p:txBody>
      </p:sp>
    </p:spTree>
    <p:extLst>
      <p:ext uri="{BB962C8B-B14F-4D97-AF65-F5344CB8AC3E}">
        <p14:creationId xmlns:p14="http://schemas.microsoft.com/office/powerpoint/2010/main" val="3402341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a:t>
            </a:r>
            <a:endParaRPr lang="en-US" dirty="0"/>
          </a:p>
        </p:txBody>
      </p:sp>
      <p:sp>
        <p:nvSpPr>
          <p:cNvPr id="3" name="Content Placeholder 2"/>
          <p:cNvSpPr>
            <a:spLocks noGrp="1"/>
          </p:cNvSpPr>
          <p:nvPr>
            <p:ph idx="1"/>
          </p:nvPr>
        </p:nvSpPr>
        <p:spPr>
          <a:xfrm>
            <a:off x="457200" y="1295400"/>
            <a:ext cx="8229600" cy="3657600"/>
          </a:xfrm>
        </p:spPr>
        <p:txBody>
          <a:bodyPr>
            <a:normAutofit fontScale="92500"/>
          </a:bodyPr>
          <a:lstStyle/>
          <a:p>
            <a:r>
              <a:rPr lang="en-US" dirty="0"/>
              <a:t>Say, for example, you have an online store </a:t>
            </a:r>
            <a:r>
              <a:rPr lang="en-US" dirty="0" smtClean="0"/>
              <a:t>at </a:t>
            </a:r>
            <a:r>
              <a:rPr lang="en-US" dirty="0" smtClean="0">
                <a:hlinkClick r:id="rId2"/>
              </a:rPr>
              <a:t>www.wine.com/mystore/</a:t>
            </a:r>
            <a:endParaRPr lang="en-US" dirty="0" smtClean="0"/>
          </a:p>
          <a:p>
            <a:r>
              <a:rPr lang="en-US" dirty="0"/>
              <a:t>you subdivide the store into subdirectories, such as </a:t>
            </a:r>
            <a:r>
              <a:rPr lang="en-US" dirty="0" smtClean="0">
                <a:hlinkClick r:id="rId3"/>
              </a:rPr>
              <a:t>www.wine.com/mystore/Red</a:t>
            </a:r>
            <a:r>
              <a:rPr lang="en-US" dirty="0" smtClean="0"/>
              <a:t> and </a:t>
            </a:r>
            <a:r>
              <a:rPr lang="en-US" dirty="0" smtClean="0">
                <a:hlinkClick r:id="rId4"/>
              </a:rPr>
              <a:t>www.wine.com/mystore/White</a:t>
            </a:r>
            <a:endParaRPr lang="en-US" dirty="0" smtClean="0"/>
          </a:p>
          <a:p>
            <a:r>
              <a:rPr lang="en-US" dirty="0"/>
              <a:t>Y</a:t>
            </a:r>
            <a:r>
              <a:rPr lang="en-US" dirty="0" smtClean="0"/>
              <a:t>ou </a:t>
            </a:r>
            <a:r>
              <a:rPr lang="en-US" dirty="0"/>
              <a:t>can </a:t>
            </a:r>
            <a:r>
              <a:rPr lang="en-US" dirty="0" smtClean="0"/>
              <a:t>use the </a:t>
            </a:r>
            <a:r>
              <a:rPr lang="en-US" dirty="0"/>
              <a:t>path part of the cookie string to specify that the path of the cookie is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mystore</a:t>
            </a:r>
            <a:r>
              <a:rPr lang="en-US" dirty="0">
                <a:latin typeface="Consolas" panose="020B0609020204030204" pitchFamily="49" charset="0"/>
                <a:cs typeface="Consolas" panose="020B0609020204030204" pitchFamily="49" charset="0"/>
              </a:rPr>
              <a:t> </a:t>
            </a:r>
            <a:r>
              <a:rPr lang="en-US" dirty="0"/>
              <a:t>even if it’s </a:t>
            </a:r>
            <a:r>
              <a:rPr lang="en-US" dirty="0" smtClean="0"/>
              <a:t>being set </a:t>
            </a:r>
            <a:r>
              <a:rPr lang="en-US" dirty="0"/>
              <a:t>in </a:t>
            </a:r>
            <a:r>
              <a:rPr lang="en-US" dirty="0" smtClean="0"/>
              <a:t>the </a:t>
            </a:r>
            <a:r>
              <a:rPr lang="en-US" dirty="0" smtClean="0">
                <a:hlinkClick r:id="rId3"/>
              </a:rPr>
              <a:t>www.wine.com/mystore/Red</a:t>
            </a:r>
            <a:r>
              <a:rPr lang="en-US" dirty="0" smtClean="0"/>
              <a:t> subdirectory</a:t>
            </a:r>
          </a:p>
          <a:p>
            <a:r>
              <a:rPr lang="en-NZ" dirty="0" smtClean="0"/>
              <a:t>That way, the cookie</a:t>
            </a:r>
            <a:r>
              <a:rPr lang="en-US" dirty="0"/>
              <a:t> </a:t>
            </a:r>
            <a:r>
              <a:rPr lang="en-US" dirty="0" smtClean="0"/>
              <a:t>will </a:t>
            </a:r>
            <a:r>
              <a:rPr lang="en-US" dirty="0"/>
              <a:t>be made available to any page or subfolder beneath the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mystore</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mj-lt"/>
                <a:cs typeface="Consolas" panose="020B0609020204030204" pitchFamily="49" charset="0"/>
              </a:rPr>
              <a:t>i.e</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mystore</a:t>
            </a:r>
            <a:r>
              <a:rPr lang="en-US" dirty="0" smtClean="0">
                <a:latin typeface="Consolas" panose="020B0609020204030204" pitchFamily="49" charset="0"/>
                <a:cs typeface="Consolas" panose="020B0609020204030204" pitchFamily="49" charset="0"/>
              </a:rPr>
              <a:t>/Red, </a:t>
            </a:r>
            <a:r>
              <a:rPr lang="en-US" dirty="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mystore</a:t>
            </a:r>
            <a:r>
              <a:rPr lang="en-US" dirty="0" smtClean="0">
                <a:latin typeface="Consolas" panose="020B0609020204030204" pitchFamily="49" charset="0"/>
                <a:cs typeface="Consolas" panose="020B0609020204030204" pitchFamily="49" charset="0"/>
              </a:rPr>
              <a:t>/White, </a:t>
            </a:r>
            <a:r>
              <a:rPr lang="en-US" dirty="0" err="1" smtClean="0">
                <a:latin typeface="+mj-lt"/>
                <a:cs typeface="Consolas" panose="020B0609020204030204" pitchFamily="49" charset="0"/>
              </a:rPr>
              <a:t>etc</a:t>
            </a:r>
            <a:r>
              <a:rPr lang="en-US" dirty="0" smtClean="0">
                <a:latin typeface="Consolas" panose="020B0609020204030204" pitchFamily="49" charset="0"/>
                <a:cs typeface="Consolas" panose="020B0609020204030204" pitchFamily="49" charset="0"/>
              </a:rPr>
              <a:t> )</a:t>
            </a:r>
            <a:endParaRPr lang="en-US" dirty="0" smtClean="0"/>
          </a:p>
        </p:txBody>
      </p:sp>
      <p:pic>
        <p:nvPicPr>
          <p:cNvPr id="4" name="Picture 3"/>
          <p:cNvPicPr>
            <a:picLocks noChangeAspect="1"/>
          </p:cNvPicPr>
          <p:nvPr/>
        </p:nvPicPr>
        <p:blipFill>
          <a:blip r:embed="rId5"/>
          <a:stretch>
            <a:fillRect/>
          </a:stretch>
        </p:blipFill>
        <p:spPr>
          <a:xfrm>
            <a:off x="304800" y="5646784"/>
            <a:ext cx="8479071" cy="585281"/>
          </a:xfrm>
          <a:prstGeom prst="rect">
            <a:avLst/>
          </a:prstGeom>
        </p:spPr>
      </p:pic>
    </p:spTree>
    <p:extLst>
      <p:ext uri="{BB962C8B-B14F-4D97-AF65-F5344CB8AC3E}">
        <p14:creationId xmlns:p14="http://schemas.microsoft.com/office/powerpoint/2010/main" val="1565334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domain</a:t>
            </a:r>
            <a:endParaRPr lang="en-US" dirty="0"/>
          </a:p>
        </p:txBody>
      </p:sp>
      <p:sp>
        <p:nvSpPr>
          <p:cNvPr id="3" name="Content Placeholder 2"/>
          <p:cNvSpPr>
            <a:spLocks noGrp="1"/>
          </p:cNvSpPr>
          <p:nvPr>
            <p:ph idx="1"/>
          </p:nvPr>
        </p:nvSpPr>
        <p:spPr/>
        <p:txBody>
          <a:bodyPr>
            <a:normAutofit fontScale="92500" lnSpcReduction="10000"/>
          </a:bodyPr>
          <a:lstStyle/>
          <a:p>
            <a:r>
              <a:rPr lang="en-US" dirty="0"/>
              <a:t>By default, cookies are available only to pages in the domain in which they were set</a:t>
            </a:r>
            <a:r>
              <a:rPr lang="en-US" dirty="0" smtClean="0"/>
              <a:t>.</a:t>
            </a:r>
          </a:p>
          <a:p>
            <a:r>
              <a:rPr lang="en-US" dirty="0"/>
              <a:t>For example, if you have </a:t>
            </a:r>
            <a:r>
              <a:rPr lang="en-US" dirty="0" smtClean="0"/>
              <a:t>a website </a:t>
            </a:r>
            <a:r>
              <a:rPr lang="en-US" dirty="0"/>
              <a:t>running on a server with the domain </a:t>
            </a:r>
            <a:r>
              <a:rPr lang="en-US" dirty="0">
                <a:hlinkClick r:id="rId2"/>
              </a:rPr>
              <a:t>http</a:t>
            </a:r>
            <a:r>
              <a:rPr lang="en-US" dirty="0" smtClean="0">
                <a:hlinkClick r:id="rId2"/>
              </a:rPr>
              <a:t>://wine.com</a:t>
            </a:r>
            <a:r>
              <a:rPr lang="en-US" dirty="0" smtClean="0"/>
              <a:t>  </a:t>
            </a:r>
            <a:r>
              <a:rPr lang="en-US" dirty="0"/>
              <a:t>and you have a second website running under </a:t>
            </a:r>
            <a:r>
              <a:rPr lang="en-US" dirty="0">
                <a:hlinkClick r:id="rId3"/>
              </a:rPr>
              <a:t>http</a:t>
            </a:r>
            <a:r>
              <a:rPr lang="en-US" dirty="0" smtClean="0">
                <a:hlinkClick r:id="rId3"/>
              </a:rPr>
              <a:t>://beer.com</a:t>
            </a:r>
            <a:r>
              <a:rPr lang="en-US" dirty="0" smtClean="0"/>
              <a:t> </a:t>
            </a:r>
            <a:r>
              <a:rPr lang="en-US" dirty="0"/>
              <a:t>a cookie set in one website will not be available to pages accessed under the other domain name, and vice versa</a:t>
            </a:r>
            <a:endParaRPr lang="en-US" dirty="0" smtClean="0"/>
          </a:p>
          <a:p>
            <a:r>
              <a:rPr lang="en-US" dirty="0" smtClean="0"/>
              <a:t>The same applies to subdomains, if you </a:t>
            </a:r>
            <a:r>
              <a:rPr lang="en-US" dirty="0"/>
              <a:t>have your first website running on a server with the domain </a:t>
            </a:r>
            <a:r>
              <a:rPr lang="en-US" dirty="0" smtClean="0">
                <a:hlinkClick r:id="rId2"/>
              </a:rPr>
              <a:t>http://red.wine.com</a:t>
            </a:r>
            <a:r>
              <a:rPr lang="en-US" dirty="0" smtClean="0"/>
              <a:t>  </a:t>
            </a:r>
            <a:r>
              <a:rPr lang="en-US" dirty="0"/>
              <a:t>and you have a second website running under </a:t>
            </a:r>
            <a:r>
              <a:rPr lang="en-US" dirty="0" smtClean="0">
                <a:hlinkClick r:id="rId4"/>
              </a:rPr>
              <a:t>http://white.wine.com</a:t>
            </a:r>
            <a:r>
              <a:rPr lang="en-US" dirty="0" smtClean="0"/>
              <a:t>, </a:t>
            </a:r>
            <a:r>
              <a:rPr lang="en-US" dirty="0"/>
              <a:t>a </a:t>
            </a:r>
            <a:r>
              <a:rPr lang="en-US" dirty="0" smtClean="0"/>
              <a:t>cookie set </a:t>
            </a:r>
            <a:r>
              <a:rPr lang="en-US" dirty="0"/>
              <a:t>in one website will </a:t>
            </a:r>
            <a:r>
              <a:rPr lang="en-US" dirty="0" smtClean="0"/>
              <a:t>also not </a:t>
            </a:r>
            <a:r>
              <a:rPr lang="en-US" dirty="0"/>
              <a:t>be available to pages accessed under the other domain name, and </a:t>
            </a:r>
            <a:r>
              <a:rPr lang="en-US" dirty="0" smtClean="0"/>
              <a:t>vice versa.</a:t>
            </a:r>
            <a:endParaRPr lang="en-US" dirty="0"/>
          </a:p>
          <a:p>
            <a:r>
              <a:rPr lang="en-US" dirty="0"/>
              <a:t>Most of the time, this is exactly what you want, but if it is not, you can use the domain </a:t>
            </a:r>
            <a:r>
              <a:rPr lang="en-US" dirty="0" smtClean="0"/>
              <a:t>part of </a:t>
            </a:r>
            <a:r>
              <a:rPr lang="en-US" dirty="0"/>
              <a:t>the cookie string to specify that a cookie is available to all subdomains of the specified domain.</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799" y="6248400"/>
            <a:ext cx="8715983"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5120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secure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secure flag is an option that can be set by the application server when sending a new cookie to the user within an HTTP </a:t>
            </a:r>
            <a:r>
              <a:rPr lang="en-US" dirty="0" smtClean="0"/>
              <a:t>Response </a:t>
            </a:r>
            <a:endParaRPr lang="en-US" dirty="0" smtClean="0"/>
          </a:p>
          <a:p>
            <a:r>
              <a:rPr lang="en-US" dirty="0" smtClean="0"/>
              <a:t>The </a:t>
            </a:r>
            <a:r>
              <a:rPr lang="en-US" dirty="0"/>
              <a:t>purpose of the secure flag is to prevent cookies from being observed by unauthorized parties due to the transmission of </a:t>
            </a:r>
            <a:r>
              <a:rPr lang="en-US" dirty="0" smtClean="0"/>
              <a:t>the </a:t>
            </a:r>
            <a:r>
              <a:rPr lang="en-US" dirty="0"/>
              <a:t>cookie in clear </a:t>
            </a:r>
            <a:r>
              <a:rPr lang="en-US" dirty="0" smtClean="0"/>
              <a:t>text.</a:t>
            </a:r>
          </a:p>
          <a:p>
            <a:r>
              <a:rPr lang="en-US" dirty="0" smtClean="0"/>
              <a:t>To </a:t>
            </a:r>
            <a:r>
              <a:rPr lang="en-US" dirty="0"/>
              <a:t>accomplish this goal, browsers which support the secure flag will only send cookies with the secure flag when the request is going to a HTTPS page. Said in another way, the browser will not send a cookie with the secure flag set over an unencrypted HTTP request</a:t>
            </a:r>
            <a:r>
              <a:rPr lang="en-US" dirty="0" smtClean="0"/>
              <a:t>. </a:t>
            </a:r>
          </a:p>
          <a:p>
            <a:r>
              <a:rPr lang="en-US" dirty="0" smtClean="0"/>
              <a:t>By </a:t>
            </a:r>
            <a:r>
              <a:rPr lang="en-US" dirty="0"/>
              <a:t>setting the secure flag, the browser will prevent the transmission of a cookie over an unencrypted channel.</a:t>
            </a:r>
          </a:p>
          <a:p>
            <a:r>
              <a:rPr lang="en-US" dirty="0" smtClean="0"/>
              <a:t>The secure property is </a:t>
            </a:r>
            <a:r>
              <a:rPr lang="en-US" dirty="0"/>
              <a:t>simply a </a:t>
            </a:r>
            <a:r>
              <a:rPr lang="en-US" dirty="0" err="1"/>
              <a:t>boolean</a:t>
            </a:r>
            <a:r>
              <a:rPr lang="en-US" dirty="0"/>
              <a:t> </a:t>
            </a:r>
            <a:r>
              <a:rPr lang="en-US" dirty="0" smtClean="0"/>
              <a:t>value</a:t>
            </a:r>
          </a:p>
          <a:p>
            <a:r>
              <a:rPr lang="en-US" dirty="0" smtClean="0"/>
              <a:t>The </a:t>
            </a:r>
            <a:r>
              <a:rPr lang="en-US" dirty="0"/>
              <a:t>default value, which is false, means the cookie will always be sent, </a:t>
            </a:r>
            <a:r>
              <a:rPr lang="en-US" dirty="0" smtClean="0"/>
              <a:t>regardless of </a:t>
            </a:r>
            <a:r>
              <a:rPr lang="en-US" dirty="0"/>
              <a:t>the security. </a:t>
            </a:r>
            <a:endParaRPr lang="en-US" dirty="0" smtClean="0"/>
          </a:p>
          <a:p>
            <a:r>
              <a:rPr lang="en-US" dirty="0" smtClean="0"/>
              <a:t>This </a:t>
            </a:r>
            <a:r>
              <a:rPr lang="en-US" dirty="0"/>
              <a:t>is only applicable where you have set up a server with </a:t>
            </a:r>
            <a:r>
              <a:rPr lang="en-US" dirty="0" smtClean="0"/>
              <a:t>SSL/TLS (HTTPS).</a:t>
            </a:r>
            <a:endParaRPr lang="en-US" dirty="0"/>
          </a:p>
        </p:txBody>
      </p:sp>
    </p:spTree>
    <p:extLst>
      <p:ext uri="{BB962C8B-B14F-4D97-AF65-F5344CB8AC3E}">
        <p14:creationId xmlns:p14="http://schemas.microsoft.com/office/powerpoint/2010/main" val="1639892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90600"/>
          </a:xfrm>
        </p:spPr>
        <p:txBody>
          <a:bodyPr>
            <a:noAutofit/>
          </a:bodyPr>
          <a:lstStyle/>
          <a:p>
            <a:r>
              <a:rPr lang="en-US" sz="2800" dirty="0" smtClean="0"/>
              <a:t>File formats for Data Storage and Transmission in </a:t>
            </a:r>
            <a:r>
              <a:rPr lang="en-US" sz="2800" dirty="0" err="1" smtClean="0"/>
              <a:t>Javascript</a:t>
            </a:r>
            <a:endParaRPr lang="en-US" sz="2800" dirty="0"/>
          </a:p>
        </p:txBody>
      </p:sp>
      <p:sp>
        <p:nvSpPr>
          <p:cNvPr id="3" name="Content Placeholder 2"/>
          <p:cNvSpPr>
            <a:spLocks noGrp="1"/>
          </p:cNvSpPr>
          <p:nvPr>
            <p:ph idx="1"/>
          </p:nvPr>
        </p:nvSpPr>
        <p:spPr/>
        <p:txBody>
          <a:bodyPr>
            <a:normAutofit/>
          </a:bodyPr>
          <a:lstStyle/>
          <a:p>
            <a:r>
              <a:rPr lang="en-US" dirty="0" smtClean="0"/>
              <a:t>As a web developer you often need to store </a:t>
            </a:r>
            <a:r>
              <a:rPr lang="en-US" dirty="0"/>
              <a:t>data </a:t>
            </a:r>
            <a:r>
              <a:rPr lang="en-US" dirty="0" smtClean="0"/>
              <a:t>as well </a:t>
            </a:r>
            <a:r>
              <a:rPr lang="en-US" dirty="0"/>
              <a:t>as transmit data to other computers and </a:t>
            </a:r>
            <a:r>
              <a:rPr lang="en-US" dirty="0" smtClean="0"/>
              <a:t>systems</a:t>
            </a:r>
          </a:p>
          <a:p>
            <a:r>
              <a:rPr lang="en-US" dirty="0" smtClean="0"/>
              <a:t>You </a:t>
            </a:r>
            <a:r>
              <a:rPr lang="en-US" dirty="0"/>
              <a:t>can’t just </a:t>
            </a:r>
            <a:r>
              <a:rPr lang="en-US" dirty="0" smtClean="0"/>
              <a:t>store/transmit </a:t>
            </a:r>
            <a:r>
              <a:rPr lang="en-US" dirty="0" err="1"/>
              <a:t>J</a:t>
            </a:r>
            <a:r>
              <a:rPr lang="en-US" dirty="0" err="1" smtClean="0"/>
              <a:t>avascript</a:t>
            </a:r>
            <a:r>
              <a:rPr lang="en-US" dirty="0" smtClean="0"/>
              <a:t> objects </a:t>
            </a:r>
            <a:r>
              <a:rPr lang="en-US" dirty="0"/>
              <a:t>and </a:t>
            </a:r>
            <a:r>
              <a:rPr lang="en-US" dirty="0" smtClean="0"/>
              <a:t>arrays</a:t>
            </a:r>
            <a:endParaRPr lang="en-US" dirty="0" smtClean="0"/>
          </a:p>
          <a:p>
            <a:r>
              <a:rPr lang="en-US" dirty="0"/>
              <a:t>I</a:t>
            </a:r>
            <a:r>
              <a:rPr lang="en-US" dirty="0" smtClean="0"/>
              <a:t>nstead</a:t>
            </a:r>
            <a:r>
              <a:rPr lang="en-US" dirty="0"/>
              <a:t>, you need </a:t>
            </a:r>
            <a:r>
              <a:rPr lang="en-US" dirty="0" smtClean="0"/>
              <a:t>to </a:t>
            </a:r>
            <a:r>
              <a:rPr lang="en-US" i="1" dirty="0" smtClean="0"/>
              <a:t>serialize </a:t>
            </a:r>
            <a:r>
              <a:rPr lang="en-US" dirty="0" smtClean="0"/>
              <a:t>them </a:t>
            </a:r>
            <a:endParaRPr lang="en-US" dirty="0" smtClean="0"/>
          </a:p>
          <a:p>
            <a:r>
              <a:rPr lang="en-US" dirty="0" smtClean="0"/>
              <a:t>Serialization </a:t>
            </a:r>
            <a:r>
              <a:rPr lang="en-US" dirty="0"/>
              <a:t>is the process of translating an object into a string </a:t>
            </a:r>
            <a:r>
              <a:rPr lang="en-US" dirty="0" smtClean="0"/>
              <a:t>representation of </a:t>
            </a:r>
            <a:r>
              <a:rPr lang="en-US" dirty="0"/>
              <a:t>that </a:t>
            </a:r>
            <a:r>
              <a:rPr lang="en-US" dirty="0" smtClean="0"/>
              <a:t>object</a:t>
            </a:r>
            <a:endParaRPr lang="en-US" dirty="0" smtClean="0"/>
          </a:p>
          <a:p>
            <a:r>
              <a:rPr lang="en-US" dirty="0" smtClean="0"/>
              <a:t>Once </a:t>
            </a:r>
            <a:r>
              <a:rPr lang="en-US" dirty="0"/>
              <a:t>an object is serialized, the string representation of that object can then </a:t>
            </a:r>
            <a:r>
              <a:rPr lang="en-US" dirty="0" smtClean="0"/>
              <a:t>be stored </a:t>
            </a:r>
            <a:r>
              <a:rPr lang="en-US" dirty="0"/>
              <a:t>in a more permanent storage facility or transmitted to another </a:t>
            </a:r>
            <a:r>
              <a:rPr lang="en-US" dirty="0" smtClean="0"/>
              <a:t>computer</a:t>
            </a:r>
            <a:endParaRPr lang="en-US" dirty="0"/>
          </a:p>
          <a:p>
            <a:r>
              <a:rPr lang="en-US" dirty="0" smtClean="0"/>
              <a:t>When you </a:t>
            </a:r>
            <a:r>
              <a:rPr lang="en-US" dirty="0"/>
              <a:t>need to work with </a:t>
            </a:r>
            <a:r>
              <a:rPr lang="en-US" dirty="0" smtClean="0"/>
              <a:t>the serialized object </a:t>
            </a:r>
            <a:r>
              <a:rPr lang="en-US" dirty="0"/>
              <a:t>within JavaScript, you </a:t>
            </a:r>
            <a:r>
              <a:rPr lang="en-US" dirty="0" smtClean="0"/>
              <a:t>need to </a:t>
            </a:r>
            <a:r>
              <a:rPr lang="en-US" i="1" dirty="0" err="1" smtClean="0"/>
              <a:t>deserialize</a:t>
            </a:r>
            <a:r>
              <a:rPr lang="en-US" i="1" dirty="0" smtClean="0"/>
              <a:t> </a:t>
            </a:r>
            <a:r>
              <a:rPr lang="en-US" dirty="0"/>
              <a:t>it, </a:t>
            </a:r>
            <a:r>
              <a:rPr lang="en-US" dirty="0" smtClean="0"/>
              <a:t>converting the  string representation of the object back </a:t>
            </a:r>
            <a:r>
              <a:rPr lang="en-US" dirty="0"/>
              <a:t>into a native </a:t>
            </a:r>
            <a:r>
              <a:rPr lang="en-US" dirty="0" smtClean="0"/>
              <a:t>JavaScript </a:t>
            </a:r>
            <a:r>
              <a:rPr lang="en-US" dirty="0" smtClean="0"/>
              <a:t>object</a:t>
            </a:r>
            <a:endParaRPr lang="en-US" dirty="0"/>
          </a:p>
        </p:txBody>
      </p:sp>
    </p:spTree>
    <p:extLst>
      <p:ext uri="{BB962C8B-B14F-4D97-AF65-F5344CB8AC3E}">
        <p14:creationId xmlns:p14="http://schemas.microsoft.com/office/powerpoint/2010/main" val="33712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 Cookie’s Value</a:t>
            </a:r>
          </a:p>
        </p:txBody>
      </p:sp>
      <p:sp>
        <p:nvSpPr>
          <p:cNvPr id="3" name="Content Placeholder 2"/>
          <p:cNvSpPr>
            <a:spLocks noGrp="1"/>
          </p:cNvSpPr>
          <p:nvPr>
            <p:ph idx="1"/>
          </p:nvPr>
        </p:nvSpPr>
        <p:spPr/>
        <p:txBody>
          <a:bodyPr/>
          <a:lstStyle/>
          <a:p>
            <a:r>
              <a:rPr lang="en-US" dirty="0"/>
              <a:t>The cookies are retrieved in name/value pairs, with each individual </a:t>
            </a:r>
            <a:r>
              <a:rPr lang="en-US" dirty="0" smtClean="0"/>
              <a:t>cookie </a:t>
            </a:r>
            <a:r>
              <a:rPr lang="en-US" dirty="0"/>
              <a:t>separated by </a:t>
            </a:r>
            <a:r>
              <a:rPr lang="en-US" dirty="0" smtClean="0"/>
              <a:t>a semicolon</a:t>
            </a:r>
          </a:p>
          <a:p>
            <a:r>
              <a:rPr lang="en-US" dirty="0"/>
              <a:t>The expires, path, domain, and secure parts of the cookie are not available </a:t>
            </a:r>
            <a:r>
              <a:rPr lang="en-US" dirty="0" smtClean="0"/>
              <a:t>to you </a:t>
            </a:r>
            <a:r>
              <a:rPr lang="en-US" dirty="0"/>
              <a:t>and cannot be </a:t>
            </a:r>
            <a:r>
              <a:rPr lang="en-US" dirty="0" smtClean="0"/>
              <a:t>retrieved</a:t>
            </a:r>
          </a:p>
          <a:p>
            <a:r>
              <a:rPr lang="en-US" dirty="0"/>
              <a:t>The </a:t>
            </a:r>
            <a:r>
              <a:rPr lang="en-US" dirty="0" err="1" smtClean="0"/>
              <a:t>document.cookie</a:t>
            </a:r>
            <a:r>
              <a:rPr lang="en-US" dirty="0" smtClean="0"/>
              <a:t> </a:t>
            </a:r>
            <a:r>
              <a:rPr lang="en-US" dirty="0"/>
              <a:t>property enables you to retrieve only </a:t>
            </a:r>
            <a:r>
              <a:rPr lang="en-US" dirty="0">
                <a:solidFill>
                  <a:srgbClr val="FF0000"/>
                </a:solidFill>
              </a:rPr>
              <a:t>all</a:t>
            </a:r>
            <a:r>
              <a:rPr lang="en-US" dirty="0"/>
              <a:t> the cookies set for a particular </a:t>
            </a:r>
            <a:r>
              <a:rPr lang="en-US" dirty="0" smtClean="0"/>
              <a:t>path within a domain </a:t>
            </a:r>
            <a:r>
              <a:rPr lang="en-US" dirty="0" smtClean="0"/>
              <a:t>and there’s no simple </a:t>
            </a:r>
            <a:r>
              <a:rPr lang="en-US" dirty="0"/>
              <a:t>way of just getting the value of a cookie with the name Age. </a:t>
            </a:r>
            <a:endParaRPr lang="en-US" dirty="0" smtClean="0"/>
          </a:p>
          <a:p>
            <a:r>
              <a:rPr lang="en-US" dirty="0" smtClean="0"/>
              <a:t>To </a:t>
            </a:r>
            <a:r>
              <a:rPr lang="en-US" dirty="0"/>
              <a:t>do this you’ll </a:t>
            </a:r>
            <a:r>
              <a:rPr lang="en-US" dirty="0" smtClean="0"/>
              <a:t>have to </a:t>
            </a:r>
            <a:r>
              <a:rPr lang="en-US" dirty="0"/>
              <a:t>use the string manipulation techniques</a:t>
            </a:r>
          </a:p>
        </p:txBody>
      </p:sp>
    </p:spTree>
    <p:extLst>
      <p:ext uri="{BB962C8B-B14F-4D97-AF65-F5344CB8AC3E}">
        <p14:creationId xmlns:p14="http://schemas.microsoft.com/office/powerpoint/2010/main" val="2007219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a Cookie’s </a:t>
            </a:r>
            <a:r>
              <a:rPr lang="en-US" dirty="0" smtClean="0"/>
              <a:t>Value and </a:t>
            </a:r>
            <a:r>
              <a:rPr lang="en-NZ" dirty="0"/>
              <a:t>Checking cookies visually in the browser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871482" cy="3132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Retrieving a cookie from the client computer - Liveweave - Google Chrome">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4921685"/>
            <a:ext cx="3009900" cy="1641764"/>
          </a:xfrm>
          <a:prstGeom prst="rect">
            <a:avLst/>
          </a:prstGeom>
        </p:spPr>
      </p:pic>
      <p:pic>
        <p:nvPicPr>
          <p:cNvPr id="6" name="Picture 5"/>
          <p:cNvPicPr>
            <a:picLocks noChangeAspect="1"/>
          </p:cNvPicPr>
          <p:nvPr/>
        </p:nvPicPr>
        <p:blipFill rotWithShape="1">
          <a:blip r:embed="rId5"/>
          <a:srcRect r="26667"/>
          <a:stretch/>
        </p:blipFill>
        <p:spPr>
          <a:xfrm>
            <a:off x="4664341" y="4656551"/>
            <a:ext cx="4191000" cy="2019300"/>
          </a:xfrm>
          <a:prstGeom prst="rect">
            <a:avLst/>
          </a:prstGeom>
        </p:spPr>
      </p:pic>
    </p:spTree>
    <p:extLst>
      <p:ext uri="{BB962C8B-B14F-4D97-AF65-F5344CB8AC3E}">
        <p14:creationId xmlns:p14="http://schemas.microsoft.com/office/powerpoint/2010/main" val="2092654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Cookie limitations</a:t>
            </a:r>
            <a:endParaRPr lang="en-US" dirty="0"/>
          </a:p>
        </p:txBody>
      </p:sp>
      <p:sp>
        <p:nvSpPr>
          <p:cNvPr id="3" name="Content Placeholder 2"/>
          <p:cNvSpPr>
            <a:spLocks noGrp="1"/>
          </p:cNvSpPr>
          <p:nvPr>
            <p:ph idx="1"/>
          </p:nvPr>
        </p:nvSpPr>
        <p:spPr/>
        <p:txBody>
          <a:bodyPr>
            <a:normAutofit fontScale="85000" lnSpcReduction="20000"/>
          </a:bodyPr>
          <a:lstStyle/>
          <a:p>
            <a:r>
              <a:rPr lang="en-NZ" dirty="0" smtClean="0"/>
              <a:t>A user may disable </a:t>
            </a:r>
            <a:r>
              <a:rPr lang="en-NZ" dirty="0" smtClean="0"/>
              <a:t>cookies</a:t>
            </a:r>
          </a:p>
          <a:p>
            <a:r>
              <a:rPr lang="en-NZ" dirty="0" smtClean="0"/>
              <a:t>Reading a cookie is convoluted ( requires a lot of code )</a:t>
            </a:r>
            <a:endParaRPr lang="en-NZ" dirty="0" smtClean="0"/>
          </a:p>
          <a:p>
            <a:r>
              <a:rPr lang="en-NZ" dirty="0" smtClean="0"/>
              <a:t>Number and information limitation</a:t>
            </a:r>
          </a:p>
          <a:p>
            <a:pPr lvl="1"/>
            <a:r>
              <a:rPr lang="en-NZ" dirty="0" smtClean="0"/>
              <a:t>Browsers set up upper limits for the number of cookies a domain can store</a:t>
            </a:r>
          </a:p>
          <a:p>
            <a:pPr lvl="1"/>
            <a:r>
              <a:rPr lang="en-NZ" dirty="0" smtClean="0"/>
              <a:t>Each cookie pair ( the name and value of the cookie combined) must not be more than 4KB in size</a:t>
            </a:r>
          </a:p>
          <a:p>
            <a:pPr lvl="1"/>
            <a:r>
              <a:rPr lang="en-NZ" dirty="0" smtClean="0"/>
              <a:t>Browsers also set up upper limits for the number of cookies ( from all sorts of domains) that they can store</a:t>
            </a:r>
          </a:p>
          <a:p>
            <a:pPr lvl="1"/>
            <a:r>
              <a:rPr lang="en-NZ" dirty="0" smtClean="0"/>
              <a:t>When that limit is reached, all the cookies, regardless of the expiration date, are often </a:t>
            </a:r>
            <a:r>
              <a:rPr lang="en-NZ" dirty="0" smtClean="0"/>
              <a:t>deleted</a:t>
            </a:r>
          </a:p>
          <a:p>
            <a:r>
              <a:rPr lang="en-US" dirty="0" smtClean="0"/>
              <a:t>Cookies </a:t>
            </a:r>
            <a:r>
              <a:rPr lang="en-US" dirty="0"/>
              <a:t>are not a browser feature, but a feature of HTTP.</a:t>
            </a:r>
          </a:p>
          <a:p>
            <a:pPr lvl="1"/>
            <a:r>
              <a:rPr lang="en-US" dirty="0" smtClean="0"/>
              <a:t>The </a:t>
            </a:r>
            <a:r>
              <a:rPr lang="en-US" dirty="0"/>
              <a:t>browser sends them to the server on every request. This is useful for applications that live on the server, but it’s unnecessary for JavaScript that runs in the browser</a:t>
            </a:r>
          </a:p>
          <a:p>
            <a:endParaRPr lang="en-NZ" dirty="0"/>
          </a:p>
          <a:p>
            <a:r>
              <a:rPr lang="en-NZ" dirty="0"/>
              <a:t>Take home message: </a:t>
            </a:r>
          </a:p>
          <a:p>
            <a:pPr lvl="1"/>
            <a:r>
              <a:rPr lang="en-NZ" dirty="0"/>
              <a:t>Cookies can be useful</a:t>
            </a:r>
          </a:p>
          <a:p>
            <a:pPr lvl="1"/>
            <a:r>
              <a:rPr lang="en-NZ" dirty="0"/>
              <a:t>But they are a tool designed for a different time, the past (with a different web)</a:t>
            </a:r>
          </a:p>
          <a:p>
            <a:pPr lvl="1"/>
            <a:r>
              <a:rPr lang="en-NZ" b="1" dirty="0">
                <a:solidFill>
                  <a:srgbClr val="FF0000"/>
                </a:solidFill>
              </a:rPr>
              <a:t>There is a better alternative for storage in modern web applications</a:t>
            </a:r>
            <a:endParaRPr lang="en-US" b="1" dirty="0">
              <a:solidFill>
                <a:srgbClr val="FF0000"/>
              </a:solidFill>
            </a:endParaRPr>
          </a:p>
          <a:p>
            <a:endParaRPr lang="en-NZ" dirty="0" smtClean="0"/>
          </a:p>
        </p:txBody>
      </p:sp>
    </p:spTree>
    <p:extLst>
      <p:ext uri="{BB962C8B-B14F-4D97-AF65-F5344CB8AC3E}">
        <p14:creationId xmlns:p14="http://schemas.microsoft.com/office/powerpoint/2010/main" val="2858631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Web storage</a:t>
            </a:r>
            <a:endParaRPr lang="en-US" dirty="0"/>
          </a:p>
        </p:txBody>
      </p:sp>
      <p:sp>
        <p:nvSpPr>
          <p:cNvPr id="3" name="Content Placeholder 2"/>
          <p:cNvSpPr>
            <a:spLocks noGrp="1"/>
          </p:cNvSpPr>
          <p:nvPr>
            <p:ph idx="1"/>
          </p:nvPr>
        </p:nvSpPr>
        <p:spPr>
          <a:xfrm>
            <a:off x="457200" y="1219200"/>
            <a:ext cx="8686800" cy="5257800"/>
          </a:xfrm>
        </p:spPr>
        <p:txBody>
          <a:bodyPr>
            <a:normAutofit lnSpcReduction="10000"/>
          </a:bodyPr>
          <a:lstStyle/>
          <a:p>
            <a:r>
              <a:rPr lang="en-US" dirty="0"/>
              <a:t>HTML5 introduced a new feature called web </a:t>
            </a:r>
            <a:r>
              <a:rPr lang="en-US" dirty="0" smtClean="0"/>
              <a:t>storage</a:t>
            </a:r>
          </a:p>
          <a:p>
            <a:r>
              <a:rPr lang="en-US" dirty="0"/>
              <a:t>Web storage has been moved out of the HTML5 specification and into its own (which is named Web Storage</a:t>
            </a:r>
            <a:r>
              <a:rPr lang="en-US" dirty="0" smtClean="0"/>
              <a:t>)</a:t>
            </a:r>
            <a:endParaRPr lang="en-US" dirty="0" smtClean="0"/>
          </a:p>
          <a:p>
            <a:r>
              <a:rPr lang="en-US" dirty="0" smtClean="0"/>
              <a:t>It </a:t>
            </a:r>
            <a:r>
              <a:rPr lang="en-US" dirty="0"/>
              <a:t>solves each of cookies’ </a:t>
            </a:r>
            <a:r>
              <a:rPr lang="en-US" dirty="0" smtClean="0"/>
              <a:t>aforementioned problems</a:t>
            </a:r>
          </a:p>
          <a:p>
            <a:r>
              <a:rPr lang="en-US" dirty="0" smtClean="0"/>
              <a:t>It </a:t>
            </a:r>
            <a:r>
              <a:rPr lang="en-US" dirty="0"/>
              <a:t>stays within the browser and is not transmitted to the server. </a:t>
            </a:r>
            <a:endParaRPr lang="en-US" dirty="0" smtClean="0"/>
          </a:p>
          <a:p>
            <a:r>
              <a:rPr lang="en-US" dirty="0" smtClean="0"/>
              <a:t>It </a:t>
            </a:r>
            <a:r>
              <a:rPr lang="en-US" dirty="0"/>
              <a:t>is storage for JavaScript </a:t>
            </a:r>
            <a:r>
              <a:rPr lang="en-US" dirty="0" smtClean="0"/>
              <a:t>developers</a:t>
            </a:r>
            <a:endParaRPr lang="en-US" dirty="0"/>
          </a:p>
          <a:p>
            <a:r>
              <a:rPr lang="en-US" dirty="0"/>
              <a:t>It provides significantly more storage space. </a:t>
            </a:r>
          </a:p>
          <a:p>
            <a:pPr lvl="1"/>
            <a:r>
              <a:rPr lang="en-US" dirty="0"/>
              <a:t>Chrome and Firefox support 5MB per domain</a:t>
            </a:r>
          </a:p>
          <a:p>
            <a:r>
              <a:rPr lang="en-US" dirty="0"/>
              <a:t>The data stored in local storage never expires</a:t>
            </a:r>
          </a:p>
          <a:p>
            <a:pPr lvl="1"/>
            <a:r>
              <a:rPr lang="en-US" dirty="0" smtClean="0"/>
              <a:t>It </a:t>
            </a:r>
            <a:r>
              <a:rPr lang="en-US" dirty="0"/>
              <a:t>remains until </a:t>
            </a:r>
            <a:r>
              <a:rPr lang="en-US" dirty="0" smtClean="0"/>
              <a:t>the developer or </a:t>
            </a:r>
            <a:r>
              <a:rPr lang="en-US" dirty="0"/>
              <a:t>the user deletes </a:t>
            </a:r>
            <a:r>
              <a:rPr lang="en-US" dirty="0" smtClean="0"/>
              <a:t>it</a:t>
            </a:r>
            <a:endParaRPr lang="en-US" dirty="0" smtClean="0"/>
          </a:p>
          <a:p>
            <a:r>
              <a:rPr lang="en-US" dirty="0"/>
              <a:t>It consists of two components: </a:t>
            </a:r>
            <a:endParaRPr lang="en-US" dirty="0" smtClean="0"/>
          </a:p>
          <a:p>
            <a:pPr lvl="1"/>
            <a:r>
              <a:rPr lang="en-US" i="1" dirty="0"/>
              <a:t>S</a:t>
            </a:r>
            <a:r>
              <a:rPr lang="en-US" i="1" dirty="0" smtClean="0"/>
              <a:t>ession </a:t>
            </a:r>
            <a:r>
              <a:rPr lang="en-US" i="1" dirty="0"/>
              <a:t>storage </a:t>
            </a:r>
            <a:endParaRPr lang="en-US" dirty="0" smtClean="0"/>
          </a:p>
          <a:p>
            <a:pPr lvl="1"/>
            <a:r>
              <a:rPr lang="en-US" i="1" dirty="0" smtClean="0"/>
              <a:t>Local storage</a:t>
            </a:r>
            <a:endParaRPr lang="en-US" dirty="0"/>
          </a:p>
          <a:p>
            <a:endParaRPr lang="en-US" dirty="0"/>
          </a:p>
        </p:txBody>
      </p:sp>
    </p:spTree>
    <p:extLst>
      <p:ext uri="{BB962C8B-B14F-4D97-AF65-F5344CB8AC3E}">
        <p14:creationId xmlns:p14="http://schemas.microsoft.com/office/powerpoint/2010/main" val="3887792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Web storage</a:t>
            </a:r>
            <a:endParaRPr lang="en-US" dirty="0"/>
          </a:p>
        </p:txBody>
      </p:sp>
      <p:sp>
        <p:nvSpPr>
          <p:cNvPr id="3" name="Content Placeholder 2"/>
          <p:cNvSpPr>
            <a:spLocks noGrp="1"/>
          </p:cNvSpPr>
          <p:nvPr>
            <p:ph idx="1"/>
          </p:nvPr>
        </p:nvSpPr>
        <p:spPr>
          <a:xfrm>
            <a:off x="457200" y="1219200"/>
            <a:ext cx="8686800" cy="5410200"/>
          </a:xfrm>
        </p:spPr>
        <p:txBody>
          <a:bodyPr/>
          <a:lstStyle/>
          <a:p>
            <a:r>
              <a:rPr lang="en-US" dirty="0"/>
              <a:t>The data stored in web storage is associated with a unique </a:t>
            </a:r>
            <a:r>
              <a:rPr lang="en-US" dirty="0" smtClean="0"/>
              <a:t>name </a:t>
            </a:r>
            <a:endParaRPr lang="en-US" dirty="0" smtClean="0"/>
          </a:p>
          <a:p>
            <a:pPr lvl="1"/>
            <a:r>
              <a:rPr lang="en-US" dirty="0" smtClean="0"/>
              <a:t>we </a:t>
            </a:r>
            <a:r>
              <a:rPr lang="en-US" dirty="0"/>
              <a:t>refer to </a:t>
            </a:r>
            <a:r>
              <a:rPr lang="en-US" dirty="0" smtClean="0"/>
              <a:t>this name </a:t>
            </a:r>
            <a:r>
              <a:rPr lang="en-US" dirty="0"/>
              <a:t>as a </a:t>
            </a:r>
            <a:r>
              <a:rPr lang="en-US" i="1" dirty="0"/>
              <a:t>key</a:t>
            </a:r>
            <a:r>
              <a:rPr lang="en-US" dirty="0"/>
              <a:t>, and the data associated with a key is referred to as the </a:t>
            </a:r>
            <a:r>
              <a:rPr lang="en-US" i="1" dirty="0" smtClean="0"/>
              <a:t>value</a:t>
            </a:r>
            <a:endParaRPr lang="en-US" dirty="0" smtClean="0"/>
          </a:p>
          <a:p>
            <a:pPr lvl="1"/>
            <a:r>
              <a:rPr lang="en-US" dirty="0" smtClean="0"/>
              <a:t>we </a:t>
            </a:r>
            <a:r>
              <a:rPr lang="en-US" dirty="0"/>
              <a:t>refer </a:t>
            </a:r>
            <a:r>
              <a:rPr lang="en-US" dirty="0" smtClean="0"/>
              <a:t>to the </a:t>
            </a:r>
            <a:r>
              <a:rPr lang="en-US" dirty="0"/>
              <a:t>key and its value as a key/value </a:t>
            </a:r>
            <a:r>
              <a:rPr lang="en-US" dirty="0" smtClean="0"/>
              <a:t>pair</a:t>
            </a:r>
          </a:p>
          <a:p>
            <a:pPr lvl="1"/>
            <a:endParaRPr lang="en-US" dirty="0"/>
          </a:p>
          <a:p>
            <a:r>
              <a:rPr lang="en-US" dirty="0"/>
              <a:t>You access </a:t>
            </a:r>
            <a:r>
              <a:rPr lang="en-US" dirty="0" smtClean="0"/>
              <a:t>local/session </a:t>
            </a:r>
            <a:r>
              <a:rPr lang="en-US" dirty="0"/>
              <a:t>storage using the </a:t>
            </a:r>
            <a:r>
              <a:rPr lang="en-US" dirty="0" err="1">
                <a:latin typeface="Consolas" panose="020B0609020204030204" pitchFamily="49" charset="0"/>
                <a:cs typeface="Consolas" panose="020B0609020204030204" pitchFamily="49" charset="0"/>
              </a:rPr>
              <a:t>localStorage</a:t>
            </a:r>
            <a:r>
              <a:rPr lang="en-US" dirty="0"/>
              <a:t> </a:t>
            </a:r>
            <a:r>
              <a:rPr lang="en-US" dirty="0" smtClean="0"/>
              <a:t>and </a:t>
            </a:r>
            <a:r>
              <a:rPr lang="en-US" dirty="0" err="1" smtClean="0">
                <a:latin typeface="Consolas" panose="020B0609020204030204" pitchFamily="49" charset="0"/>
                <a:cs typeface="Consolas" panose="020B0609020204030204" pitchFamily="49" charset="0"/>
              </a:rPr>
              <a:t>sessionStorage</a:t>
            </a:r>
            <a:r>
              <a:rPr lang="en-US" dirty="0" smtClean="0">
                <a:latin typeface="Consolas" panose="020B0609020204030204" pitchFamily="49" charset="0"/>
                <a:cs typeface="Consolas" panose="020B0609020204030204" pitchFamily="49" charset="0"/>
              </a:rPr>
              <a:t> </a:t>
            </a:r>
            <a:r>
              <a:rPr lang="en-US" dirty="0" smtClean="0">
                <a:cs typeface="Consolas" panose="020B0609020204030204" pitchFamily="49" charset="0"/>
              </a:rPr>
              <a:t>objects respectively</a:t>
            </a:r>
          </a:p>
          <a:p>
            <a:endParaRPr lang="en-US" dirty="0" smtClean="0">
              <a:latin typeface="Consolas" panose="020B0609020204030204" pitchFamily="49" charset="0"/>
              <a:cs typeface="Consolas" panose="020B0609020204030204" pitchFamily="49" charset="0"/>
            </a:endParaRPr>
          </a:p>
          <a:p>
            <a:r>
              <a:rPr lang="en-US" dirty="0" smtClean="0"/>
              <a:t>Web storage makes </a:t>
            </a:r>
            <a:r>
              <a:rPr lang="en-US" dirty="0"/>
              <a:t>it easy to set, get, and remove </a:t>
            </a:r>
            <a:r>
              <a:rPr lang="en-US" dirty="0" smtClean="0"/>
              <a:t>data</a:t>
            </a:r>
          </a:p>
          <a:p>
            <a:endParaRPr lang="en-US" dirty="0" smtClean="0"/>
          </a:p>
          <a:p>
            <a:r>
              <a:rPr lang="en-US" dirty="0" smtClean="0"/>
              <a:t>We will focus </a:t>
            </a:r>
            <a:r>
              <a:rPr lang="en-US" dirty="0"/>
              <a:t>on local storage, but you can apply the </a:t>
            </a:r>
            <a:r>
              <a:rPr lang="en-US" dirty="0" smtClean="0"/>
              <a:t>same concepts </a:t>
            </a:r>
            <a:r>
              <a:rPr lang="en-US" dirty="0"/>
              <a:t>to session </a:t>
            </a:r>
            <a:r>
              <a:rPr lang="en-US" dirty="0" smtClean="0"/>
              <a:t>storage</a:t>
            </a:r>
            <a:endParaRPr lang="en-US" dirty="0"/>
          </a:p>
        </p:txBody>
      </p:sp>
    </p:spTree>
    <p:extLst>
      <p:ext uri="{BB962C8B-B14F-4D97-AF65-F5344CB8AC3E}">
        <p14:creationId xmlns:p14="http://schemas.microsoft.com/office/powerpoint/2010/main" val="835306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Setting data with web storage</a:t>
            </a:r>
            <a:endParaRPr lang="en-US" dirty="0"/>
          </a:p>
        </p:txBody>
      </p:sp>
      <p:sp>
        <p:nvSpPr>
          <p:cNvPr id="3" name="Content Placeholder 2"/>
          <p:cNvSpPr>
            <a:spLocks noGrp="1"/>
          </p:cNvSpPr>
          <p:nvPr>
            <p:ph idx="1"/>
          </p:nvPr>
        </p:nvSpPr>
        <p:spPr/>
        <p:txBody>
          <a:bodyPr/>
          <a:lstStyle/>
          <a:p>
            <a:r>
              <a:rPr lang="en-US" dirty="0"/>
              <a:t>The </a:t>
            </a:r>
            <a:r>
              <a:rPr lang="en-US" dirty="0" err="1">
                <a:latin typeface="Consolas" panose="020B0609020204030204" pitchFamily="49" charset="0"/>
                <a:cs typeface="Consolas" panose="020B0609020204030204" pitchFamily="49" charset="0"/>
              </a:rPr>
              <a:t>localStorage</a:t>
            </a:r>
            <a:r>
              <a:rPr lang="en-US" dirty="0"/>
              <a:t> object exposes a method called </a:t>
            </a:r>
            <a:r>
              <a:rPr lang="en-US" dirty="0" err="1">
                <a:latin typeface="Consolas" panose="020B0609020204030204" pitchFamily="49" charset="0"/>
                <a:cs typeface="Consolas" panose="020B0609020204030204" pitchFamily="49" charset="0"/>
              </a:rPr>
              <a:t>setItem</a:t>
            </a:r>
            <a:r>
              <a:rPr lang="en-US" dirty="0">
                <a:latin typeface="Consolas" panose="020B0609020204030204" pitchFamily="49" charset="0"/>
                <a:cs typeface="Consolas" panose="020B0609020204030204" pitchFamily="49" charset="0"/>
              </a:rPr>
              <a:t>()</a:t>
            </a:r>
            <a:r>
              <a:rPr lang="en-US" dirty="0"/>
              <a:t>, and its purpose is to set a </a:t>
            </a:r>
            <a:r>
              <a:rPr lang="en-US" dirty="0" smtClean="0"/>
              <a:t>value associated </a:t>
            </a:r>
            <a:r>
              <a:rPr lang="en-US" dirty="0"/>
              <a:t>with a given </a:t>
            </a:r>
            <a:r>
              <a:rPr lang="en-US" dirty="0" smtClean="0"/>
              <a:t>key</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546"/>
          <a:stretch/>
        </p:blipFill>
        <p:spPr bwMode="auto">
          <a:xfrm>
            <a:off x="391160" y="3390900"/>
            <a:ext cx="827024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1861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Getting data with web storage</a:t>
            </a:r>
            <a:endParaRPr lang="en-US" dirty="0"/>
          </a:p>
        </p:txBody>
      </p:sp>
      <p:sp>
        <p:nvSpPr>
          <p:cNvPr id="3" name="Content Placeholder 2"/>
          <p:cNvSpPr>
            <a:spLocks noGrp="1"/>
          </p:cNvSpPr>
          <p:nvPr>
            <p:ph idx="1"/>
          </p:nvPr>
        </p:nvSpPr>
        <p:spPr/>
        <p:txBody>
          <a:bodyPr/>
          <a:lstStyle/>
          <a:p>
            <a:r>
              <a:rPr lang="en-US" dirty="0"/>
              <a:t>Retrieving data from local storage is </a:t>
            </a:r>
            <a:r>
              <a:rPr lang="en-US" dirty="0" smtClean="0"/>
              <a:t>similarly straightforward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3200400"/>
            <a:ext cx="8367059"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5560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Removing </a:t>
            </a:r>
            <a:r>
              <a:rPr lang="en-NZ" dirty="0"/>
              <a:t>data with web storage</a:t>
            </a:r>
            <a:endParaRPr lang="en-US" dirty="0"/>
          </a:p>
        </p:txBody>
      </p:sp>
      <p:sp>
        <p:nvSpPr>
          <p:cNvPr id="3" name="Content Placeholder 2"/>
          <p:cNvSpPr>
            <a:spLocks noGrp="1"/>
          </p:cNvSpPr>
          <p:nvPr>
            <p:ph idx="1"/>
          </p:nvPr>
        </p:nvSpPr>
        <p:spPr>
          <a:xfrm>
            <a:off x="457200" y="1600200"/>
            <a:ext cx="8229600" cy="1371600"/>
          </a:xfrm>
        </p:spPr>
        <p:txBody>
          <a:bodyPr/>
          <a:lstStyle/>
          <a:p>
            <a:r>
              <a:rPr lang="en-US" dirty="0" smtClean="0"/>
              <a:t>You might want </a:t>
            </a:r>
            <a:r>
              <a:rPr lang="en-US" dirty="0"/>
              <a:t>to remove some data that you stored in local storage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600"/>
            <a:ext cx="8449519"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4221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Note about storing data as strings</a:t>
            </a:r>
            <a:endParaRPr lang="en-US" dirty="0"/>
          </a:p>
        </p:txBody>
      </p:sp>
      <p:sp>
        <p:nvSpPr>
          <p:cNvPr id="3" name="Content Placeholder 2"/>
          <p:cNvSpPr>
            <a:spLocks noGrp="1"/>
          </p:cNvSpPr>
          <p:nvPr>
            <p:ph idx="1"/>
          </p:nvPr>
        </p:nvSpPr>
        <p:spPr/>
        <p:txBody>
          <a:bodyPr/>
          <a:lstStyle/>
          <a:p>
            <a:r>
              <a:rPr lang="en-US" dirty="0" smtClean="0"/>
              <a:t>Web </a:t>
            </a:r>
            <a:r>
              <a:rPr lang="en-US" dirty="0"/>
              <a:t>storage is a string‐only data </a:t>
            </a:r>
            <a:r>
              <a:rPr lang="en-US" dirty="0" smtClean="0"/>
              <a:t>store</a:t>
            </a:r>
          </a:p>
          <a:p>
            <a:r>
              <a:rPr lang="en-US" dirty="0"/>
              <a:t>If you try to store some other type of value (like a number) or object, it is converted to a string and stored as a string</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00" y="4648200"/>
            <a:ext cx="514817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48000"/>
            <a:ext cx="55435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691" y="6454775"/>
            <a:ext cx="5465379"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443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Note about storing data as strings</a:t>
            </a:r>
            <a:endParaRPr lang="en-US" dirty="0"/>
          </a:p>
        </p:txBody>
      </p:sp>
      <p:sp>
        <p:nvSpPr>
          <p:cNvPr id="3" name="Content Placeholder 2"/>
          <p:cNvSpPr>
            <a:spLocks noGrp="1"/>
          </p:cNvSpPr>
          <p:nvPr>
            <p:ph idx="1"/>
          </p:nvPr>
        </p:nvSpPr>
        <p:spPr/>
        <p:txBody>
          <a:bodyPr/>
          <a:lstStyle/>
          <a:p>
            <a:r>
              <a:rPr lang="en-US" dirty="0" smtClean="0"/>
              <a:t>For storing complex objects</a:t>
            </a:r>
          </a:p>
          <a:p>
            <a:r>
              <a:rPr lang="en-US" dirty="0"/>
              <a:t>W</a:t>
            </a:r>
            <a:r>
              <a:rPr lang="en-US" dirty="0" smtClean="0"/>
              <a:t>e need to serialize </a:t>
            </a:r>
            <a:r>
              <a:rPr lang="en-US" dirty="0"/>
              <a:t>objects into JSON </a:t>
            </a:r>
            <a:r>
              <a:rPr lang="en-US" dirty="0" smtClean="0"/>
              <a:t>for storing them </a:t>
            </a:r>
          </a:p>
          <a:p>
            <a:r>
              <a:rPr lang="en-US" dirty="0" smtClean="0"/>
              <a:t>We need to parse them back from JSON storage into </a:t>
            </a:r>
            <a:r>
              <a:rPr lang="en-US" dirty="0"/>
              <a:t>actual </a:t>
            </a:r>
            <a:r>
              <a:rPr lang="en-US" dirty="0" smtClean="0"/>
              <a:t>objects when retrieving information.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05200"/>
            <a:ext cx="875180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Liveweave - Google Chrome">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1600" y="3200400"/>
            <a:ext cx="3733799" cy="2036618"/>
          </a:xfrm>
          <a:prstGeom prst="rect">
            <a:avLst/>
          </a:prstGeom>
        </p:spPr>
      </p:pic>
    </p:spTree>
    <p:extLst>
      <p:ext uri="{BB962C8B-B14F-4D97-AF65-F5344CB8AC3E}">
        <p14:creationId xmlns:p14="http://schemas.microsoft.com/office/powerpoint/2010/main" val="243976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a:xfrm>
            <a:off x="0" y="1295400"/>
            <a:ext cx="9144000" cy="4876800"/>
          </a:xfrm>
        </p:spPr>
        <p:txBody>
          <a:bodyPr>
            <a:normAutofit/>
          </a:bodyPr>
          <a:lstStyle/>
          <a:p>
            <a:r>
              <a:rPr lang="en-US" dirty="0"/>
              <a:t>There was a time when the web development community embraced XML </a:t>
            </a:r>
            <a:r>
              <a:rPr lang="en-US" dirty="0" smtClean="0"/>
              <a:t>markup language for </a:t>
            </a:r>
            <a:r>
              <a:rPr lang="en-US" dirty="0" smtClean="0"/>
              <a:t>everything</a:t>
            </a:r>
            <a:endParaRPr lang="en-US" dirty="0"/>
          </a:p>
          <a:p>
            <a:r>
              <a:rPr lang="en-US" dirty="0"/>
              <a:t>Web services used it to communicate with one another and other computers, and </a:t>
            </a:r>
            <a:r>
              <a:rPr lang="en-US" dirty="0" smtClean="0"/>
              <a:t>JavaScript developers </a:t>
            </a:r>
            <a:r>
              <a:rPr lang="en-US" dirty="0"/>
              <a:t>used it </a:t>
            </a:r>
            <a:r>
              <a:rPr lang="en-US" dirty="0" smtClean="0"/>
              <a:t>to store data and to </a:t>
            </a:r>
            <a:r>
              <a:rPr lang="en-US" dirty="0" smtClean="0"/>
              <a:t>communicate </a:t>
            </a:r>
            <a:r>
              <a:rPr lang="en-US" dirty="0"/>
              <a:t>with the web application’s </a:t>
            </a:r>
            <a:r>
              <a:rPr lang="en-US" dirty="0" smtClean="0"/>
              <a:t>server</a:t>
            </a:r>
            <a:endParaRPr lang="en-US" dirty="0" smtClean="0"/>
          </a:p>
          <a:p>
            <a:r>
              <a:rPr lang="en-US" dirty="0"/>
              <a:t>XML is a human‐readable language thanks to its declarative </a:t>
            </a:r>
            <a:r>
              <a:rPr lang="en-US" dirty="0" smtClean="0"/>
              <a:t>syntax</a:t>
            </a:r>
          </a:p>
          <a:p>
            <a:r>
              <a:rPr lang="en-US" dirty="0"/>
              <a:t>XML has its drawbacks. </a:t>
            </a:r>
            <a:endParaRPr lang="en-US" dirty="0" smtClean="0"/>
          </a:p>
          <a:p>
            <a:pPr lvl="1"/>
            <a:r>
              <a:rPr lang="en-US" dirty="0" smtClean="0"/>
              <a:t>XML’s </a:t>
            </a:r>
            <a:r>
              <a:rPr lang="en-US" dirty="0"/>
              <a:t>declarative syntax adds a lot of extra cruft to the </a:t>
            </a:r>
            <a:r>
              <a:rPr lang="en-US" dirty="0" smtClean="0"/>
              <a:t>data</a:t>
            </a:r>
          </a:p>
          <a:p>
            <a:pPr lvl="1"/>
            <a:r>
              <a:rPr lang="en-US" dirty="0" smtClean="0"/>
              <a:t>Lots of code </a:t>
            </a:r>
            <a:r>
              <a:rPr lang="en-US" dirty="0"/>
              <a:t>necessary for reading, parsing, and generating XML data</a:t>
            </a:r>
          </a:p>
        </p:txBody>
      </p:sp>
      <p:pic>
        <p:nvPicPr>
          <p:cNvPr id="4" name="Picture 3"/>
          <p:cNvPicPr>
            <a:picLocks noChangeAspect="1"/>
          </p:cNvPicPr>
          <p:nvPr/>
        </p:nvPicPr>
        <p:blipFill rotWithShape="1">
          <a:blip r:embed="rId2"/>
          <a:srcRect t="1" b="4519"/>
          <a:stretch/>
        </p:blipFill>
        <p:spPr>
          <a:xfrm>
            <a:off x="4267200" y="5247888"/>
            <a:ext cx="4847788" cy="1610112"/>
          </a:xfrm>
          <a:prstGeom prst="rect">
            <a:avLst/>
          </a:prstGeom>
        </p:spPr>
      </p:pic>
    </p:spTree>
    <p:extLst>
      <p:ext uri="{BB962C8B-B14F-4D97-AF65-F5344CB8AC3E}">
        <p14:creationId xmlns:p14="http://schemas.microsoft.com/office/powerpoint/2010/main" val="535177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Javascript</a:t>
            </a:r>
            <a:r>
              <a:rPr lang="en-NZ" dirty="0"/>
              <a:t> functions – </a:t>
            </a:r>
            <a:r>
              <a:rPr lang="en-NZ" dirty="0" smtClean="0"/>
              <a:t>Advanced</a:t>
            </a:r>
            <a:endParaRPr lang="en-US" dirty="0"/>
          </a:p>
        </p:txBody>
      </p:sp>
    </p:spTree>
    <p:extLst>
      <p:ext uri="{BB962C8B-B14F-4D97-AF65-F5344CB8AC3E}">
        <p14:creationId xmlns:p14="http://schemas.microsoft.com/office/powerpoint/2010/main" val="1843805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 Functions recap </a:t>
            </a:r>
            <a:endParaRPr lang="en-US" dirty="0"/>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r>
              <a:rPr lang="en-US" dirty="0"/>
              <a:t>A function is just a series of statements that are grouped together into a special package in JavaScript</a:t>
            </a:r>
            <a:r>
              <a:rPr lang="en-US" dirty="0" smtClean="0"/>
              <a:t>.</a:t>
            </a:r>
          </a:p>
          <a:p>
            <a:r>
              <a:rPr lang="en-US" dirty="0" smtClean="0"/>
              <a:t>There's </a:t>
            </a:r>
            <a:r>
              <a:rPr lang="en-US" dirty="0"/>
              <a:t>lots of ways of declaring, invoking, and manipulating functions</a:t>
            </a:r>
            <a:r>
              <a:rPr lang="en-US" dirty="0" smtClean="0"/>
              <a:t>, so </a:t>
            </a:r>
            <a:r>
              <a:rPr lang="en-US" dirty="0"/>
              <a:t>it can get quite </a:t>
            </a:r>
            <a:r>
              <a:rPr lang="en-US" dirty="0" smtClean="0"/>
              <a:t>complicated</a:t>
            </a:r>
          </a:p>
          <a:p>
            <a:r>
              <a:rPr lang="en-US" dirty="0" smtClean="0"/>
              <a:t>All </a:t>
            </a:r>
            <a:r>
              <a:rPr lang="en-US" dirty="0"/>
              <a:t>functions are defined with the </a:t>
            </a:r>
            <a:r>
              <a:rPr lang="en-US" i="1" dirty="0"/>
              <a:t>function</a:t>
            </a:r>
            <a:r>
              <a:rPr lang="en-US" dirty="0"/>
              <a:t> keyword, regardless of how they are used or invoked. </a:t>
            </a:r>
            <a:endParaRPr lang="en-US" dirty="0" smtClean="0"/>
          </a:p>
          <a:p>
            <a:pPr lvl="1"/>
            <a:r>
              <a:rPr lang="en-US" dirty="0" smtClean="0"/>
              <a:t>Defining </a:t>
            </a:r>
            <a:r>
              <a:rPr lang="en-US" dirty="0"/>
              <a:t>the function is sometimes called </a:t>
            </a:r>
            <a:r>
              <a:rPr lang="en-US" dirty="0" smtClean="0"/>
              <a:t>declaring </a:t>
            </a:r>
            <a:r>
              <a:rPr lang="en-US" dirty="0"/>
              <a:t>the </a:t>
            </a:r>
            <a:r>
              <a:rPr lang="en-US" dirty="0" smtClean="0"/>
              <a:t>function</a:t>
            </a:r>
          </a:p>
          <a:p>
            <a:pPr lvl="1"/>
            <a:r>
              <a:rPr lang="en-US" dirty="0"/>
              <a:t>Before they can be used, all functions have to be declared or defined</a:t>
            </a:r>
            <a:r>
              <a:rPr lang="en-US" dirty="0" smtClean="0"/>
              <a:t>.</a:t>
            </a:r>
          </a:p>
          <a:p>
            <a:pPr lvl="1"/>
            <a:r>
              <a:rPr lang="en-US" dirty="0" smtClean="0"/>
              <a:t>In </a:t>
            </a:r>
            <a:r>
              <a:rPr lang="en-US" dirty="0"/>
              <a:t>JavaScript, the name of the function is sometimes </a:t>
            </a:r>
            <a:r>
              <a:rPr lang="en-US" dirty="0" smtClean="0"/>
              <a:t>optional</a:t>
            </a:r>
          </a:p>
          <a:p>
            <a:r>
              <a:rPr lang="en-US" dirty="0" smtClean="0"/>
              <a:t>After </a:t>
            </a:r>
            <a:r>
              <a:rPr lang="en-US" dirty="0"/>
              <a:t>the function name, you have a set of parentheses, and inside those, you can enter a series of parameters separated by commas</a:t>
            </a:r>
            <a:endParaRPr lang="en-US" dirty="0" smtClean="0"/>
          </a:p>
          <a:p>
            <a:r>
              <a:rPr lang="en-US" dirty="0" smtClean="0"/>
              <a:t>You </a:t>
            </a:r>
            <a:r>
              <a:rPr lang="en-US" dirty="0"/>
              <a:t>can have zero or as many parameters as you want, and these will become variables that are local to and only available inside your </a:t>
            </a:r>
            <a:r>
              <a:rPr lang="en-US" dirty="0" smtClean="0"/>
              <a:t>function</a:t>
            </a:r>
            <a:endParaRPr lang="en-US" dirty="0"/>
          </a:p>
          <a:p>
            <a:r>
              <a:rPr lang="en-US" dirty="0" smtClean="0"/>
              <a:t>In </a:t>
            </a:r>
            <a:r>
              <a:rPr lang="en-US" dirty="0"/>
              <a:t>addition to returning a simple </a:t>
            </a:r>
            <a:r>
              <a:rPr lang="en-US" dirty="0" smtClean="0"/>
              <a:t>result,</a:t>
            </a:r>
            <a:r>
              <a:rPr lang="en-US" dirty="0"/>
              <a:t> JavaScript can return an object or even another function</a:t>
            </a:r>
            <a:r>
              <a:rPr lang="en-US" dirty="0" smtClean="0"/>
              <a:t>.</a:t>
            </a:r>
          </a:p>
          <a:p>
            <a:pPr fontAlgn="base"/>
            <a:r>
              <a:rPr lang="en-US" dirty="0" smtClean="0"/>
              <a:t>In order to use the function, you'll need to call it within your code. This is sometimes called invoking the function</a:t>
            </a:r>
          </a:p>
          <a:p>
            <a:endParaRPr lang="en-US" dirty="0"/>
          </a:p>
        </p:txBody>
      </p:sp>
      <p:sp>
        <p:nvSpPr>
          <p:cNvPr id="5" name="Rectangle 4"/>
          <p:cNvSpPr/>
          <p:nvPr/>
        </p:nvSpPr>
        <p:spPr>
          <a:xfrm>
            <a:off x="6553200" y="5688449"/>
            <a:ext cx="2743200" cy="1169551"/>
          </a:xfrm>
          <a:prstGeom prst="rect">
            <a:avLst/>
          </a:prstGeom>
        </p:spPr>
        <p:txBody>
          <a:bodyPr wrap="square">
            <a:spAutoFit/>
          </a:bodyPr>
          <a:lstStyle/>
          <a:p>
            <a:r>
              <a:rPr lang="en-US" sz="1400" b="1" dirty="0">
                <a:solidFill>
                  <a:srgbClr val="0000FF"/>
                </a:solidFill>
                <a:highlight>
                  <a:srgbClr val="FFFFFF"/>
                </a:highlight>
                <a:latin typeface="Courier New" panose="02070309020205020404" pitchFamily="49" charset="0"/>
              </a:rPr>
              <a:t>function</a:t>
            </a:r>
            <a:r>
              <a:rPr lang="en-US" sz="1400" dirty="0">
                <a:solidFill>
                  <a:srgbClr val="000000"/>
                </a:solidFill>
                <a:highlight>
                  <a:srgbClr val="FFFFFF"/>
                </a:highlight>
                <a:latin typeface="Courier New" panose="02070309020205020404" pitchFamily="49" charset="0"/>
              </a:rPr>
              <a:t> plus</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a</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b</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sum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a</a:t>
            </a:r>
            <a:r>
              <a:rPr lang="en-US" sz="1400" b="1" dirty="0" err="1">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b</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dirty="0">
                <a:solidFill>
                  <a:srgbClr val="000000"/>
                </a:solidFill>
                <a:highlight>
                  <a:srgbClr val="FFFFFF"/>
                </a:highlight>
                <a:latin typeface="Courier New" panose="02070309020205020404" pitchFamily="49" charset="0"/>
              </a:rPr>
              <a:t> sum</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0000"/>
                </a:solidFill>
                <a:highlight>
                  <a:srgbClr val="FFFFFF"/>
                </a:highlight>
                <a:latin typeface="Courier New" panose="02070309020205020404" pitchFamily="49" charset="0"/>
              </a:rPr>
              <a:t>console</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log</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plus</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FF8000"/>
                </a:solidFill>
                <a:highlight>
                  <a:srgbClr val="FFFFFF"/>
                </a:highlight>
                <a:latin typeface="Courier New" panose="02070309020205020404" pitchFamily="49" charset="0"/>
              </a:rPr>
              <a:t>2</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FF8000"/>
                </a:solidFill>
                <a:highlight>
                  <a:srgbClr val="FFFFFF"/>
                </a:highlight>
                <a:latin typeface="Courier New" panose="02070309020205020404" pitchFamily="49" charset="0"/>
              </a:rPr>
              <a:t>2</a:t>
            </a:r>
            <a:r>
              <a:rPr lang="en-US" sz="1400" b="1" dirty="0">
                <a:solidFill>
                  <a:srgbClr val="000080"/>
                </a:solidFill>
                <a:highlight>
                  <a:srgbClr val="FFFFFF"/>
                </a:highlight>
                <a:latin typeface="Courier New" panose="02070309020205020404" pitchFamily="49" charset="0"/>
              </a:rPr>
              <a:t>));</a:t>
            </a:r>
            <a:endParaRPr lang="en-US" sz="1400" dirty="0"/>
          </a:p>
        </p:txBody>
      </p:sp>
    </p:spTree>
    <p:extLst>
      <p:ext uri="{BB962C8B-B14F-4D97-AF65-F5344CB8AC3E}">
        <p14:creationId xmlns:p14="http://schemas.microsoft.com/office/powerpoint/2010/main" val="14648825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Declaring functions</a:t>
            </a:r>
            <a:endParaRPr lang="en-US" dirty="0"/>
          </a:p>
        </p:txBody>
      </p:sp>
      <p:sp>
        <p:nvSpPr>
          <p:cNvPr id="3" name="Content Placeholder 2"/>
          <p:cNvSpPr>
            <a:spLocks noGrp="1"/>
          </p:cNvSpPr>
          <p:nvPr>
            <p:ph idx="1"/>
          </p:nvPr>
        </p:nvSpPr>
        <p:spPr>
          <a:xfrm>
            <a:off x="457200" y="1143000"/>
            <a:ext cx="5181600" cy="5486400"/>
          </a:xfrm>
        </p:spPr>
        <p:txBody>
          <a:bodyPr/>
          <a:lstStyle/>
          <a:p>
            <a:r>
              <a:rPr lang="en-NZ" dirty="0" smtClean="0"/>
              <a:t>Traditional declarations</a:t>
            </a:r>
          </a:p>
          <a:p>
            <a:endParaRPr lang="en-NZ" dirty="0"/>
          </a:p>
          <a:p>
            <a:endParaRPr lang="en-NZ" dirty="0" smtClean="0"/>
          </a:p>
          <a:p>
            <a:r>
              <a:rPr lang="en-NZ" dirty="0" smtClean="0"/>
              <a:t>Definition expressions</a:t>
            </a:r>
          </a:p>
          <a:p>
            <a:pPr lvl="1"/>
            <a:r>
              <a:rPr lang="en-US" dirty="0" smtClean="0"/>
              <a:t>you </a:t>
            </a:r>
            <a:r>
              <a:rPr lang="en-US" dirty="0"/>
              <a:t>can assign a function as the value of a variable or an </a:t>
            </a:r>
            <a:r>
              <a:rPr lang="en-US" dirty="0" smtClean="0"/>
              <a:t>expression.</a:t>
            </a:r>
          </a:p>
          <a:p>
            <a:pPr lvl="1"/>
            <a:r>
              <a:rPr lang="en-US" dirty="0" smtClean="0"/>
              <a:t>This </a:t>
            </a:r>
            <a:r>
              <a:rPr lang="en-US" dirty="0"/>
              <a:t>is sometimes called a function literal</a:t>
            </a:r>
            <a:r>
              <a:rPr lang="en-US" dirty="0" smtClean="0"/>
              <a:t>.</a:t>
            </a:r>
          </a:p>
          <a:p>
            <a:pPr lvl="1"/>
            <a:r>
              <a:rPr lang="en-US" dirty="0" smtClean="0"/>
              <a:t>It's </a:t>
            </a:r>
            <a:r>
              <a:rPr lang="en-US" dirty="0"/>
              <a:t>also known as an anonymous function</a:t>
            </a:r>
            <a:r>
              <a:rPr lang="en-US" dirty="0" smtClean="0"/>
              <a:t>.</a:t>
            </a:r>
          </a:p>
          <a:p>
            <a:pPr lvl="1"/>
            <a:r>
              <a:rPr lang="en-US" dirty="0" smtClean="0"/>
              <a:t>it's called an anonymous function because you don't need to provide a name for it</a:t>
            </a:r>
            <a:endParaRPr lang="en-NZ" dirty="0" smtClean="0"/>
          </a:p>
          <a:p>
            <a:endParaRPr lang="en-US" dirty="0"/>
          </a:p>
        </p:txBody>
      </p:sp>
      <p:sp>
        <p:nvSpPr>
          <p:cNvPr id="4" name="Rectangle 3"/>
          <p:cNvSpPr/>
          <p:nvPr/>
        </p:nvSpPr>
        <p:spPr>
          <a:xfrm>
            <a:off x="5486400" y="1019890"/>
            <a:ext cx="3810000" cy="1323439"/>
          </a:xfrm>
          <a:prstGeom prst="rect">
            <a:avLst/>
          </a:prstGeom>
        </p:spPr>
        <p:txBody>
          <a:bodyPr wrap="square">
            <a:spAutoFit/>
          </a:bodyPr>
          <a:lstStyle/>
          <a:p>
            <a:r>
              <a:rPr lang="en-US" sz="1600" b="1" dirty="0">
                <a:solidFill>
                  <a:srgbClr val="0000FF"/>
                </a:solidFill>
                <a:highlight>
                  <a:srgbClr val="FFFFFF"/>
                </a:highlight>
                <a:latin typeface="Courier New" panose="02070309020205020404" pitchFamily="49" charset="0"/>
              </a:rPr>
              <a:t>function</a:t>
            </a:r>
            <a:r>
              <a:rPr lang="en-US" sz="1600" dirty="0">
                <a:solidFill>
                  <a:srgbClr val="000000"/>
                </a:solidFill>
                <a:highlight>
                  <a:srgbClr val="FFFFFF"/>
                </a:highlight>
                <a:latin typeface="Courier New" panose="02070309020205020404" pitchFamily="49" charset="0"/>
              </a:rPr>
              <a:t> plus</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a</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b</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var</a:t>
            </a:r>
            <a:r>
              <a:rPr lang="en-US" sz="1600" dirty="0">
                <a:solidFill>
                  <a:srgbClr val="000000"/>
                </a:solidFill>
                <a:highlight>
                  <a:srgbClr val="FFFFFF"/>
                </a:highlight>
                <a:latin typeface="Courier New" panose="02070309020205020404" pitchFamily="49" charset="0"/>
              </a:rPr>
              <a:t> sum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a</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b</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rPr>
              <a:t> sum</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console</a:t>
            </a:r>
            <a:r>
              <a:rPr lang="en-US" sz="1600" b="1" dirty="0" smtClean="0">
                <a:solidFill>
                  <a:srgbClr val="000080"/>
                </a:solidFill>
                <a:highlight>
                  <a:srgbClr val="FFFFFF"/>
                </a:highlight>
                <a:latin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rPr>
              <a:t>log</a:t>
            </a:r>
            <a:r>
              <a:rPr lang="en-US" sz="1600" b="1" dirty="0" smtClean="0">
                <a:solidFill>
                  <a:srgbClr val="000080"/>
                </a:solidFill>
                <a:highlight>
                  <a:srgbClr val="FFFFFF"/>
                </a:highlight>
                <a:latin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rPr>
              <a:t>plus</a:t>
            </a:r>
            <a:r>
              <a:rPr lang="en-US" sz="1600" b="1" dirty="0" smtClean="0">
                <a:solidFill>
                  <a:srgbClr val="000080"/>
                </a:solidFill>
                <a:highlight>
                  <a:srgbClr val="FFFFFF"/>
                </a:highlight>
                <a:latin typeface="Courier New" panose="02070309020205020404" pitchFamily="49" charset="0"/>
              </a:rPr>
              <a:t>(</a:t>
            </a:r>
            <a:r>
              <a:rPr lang="en-US" sz="1600" dirty="0" smtClean="0">
                <a:solidFill>
                  <a:srgbClr val="FF8000"/>
                </a:solidFill>
                <a:highlight>
                  <a:srgbClr val="FFFFFF"/>
                </a:highlight>
                <a:latin typeface="Courier New" panose="02070309020205020404" pitchFamily="49" charset="0"/>
              </a:rPr>
              <a:t>2</a:t>
            </a:r>
            <a:r>
              <a:rPr lang="en-US" sz="1600" b="1" dirty="0" smtClean="0">
                <a:solidFill>
                  <a:srgbClr val="000080"/>
                </a:solidFill>
                <a:highlight>
                  <a:srgbClr val="FFFFFF"/>
                </a:highlight>
                <a:latin typeface="Courier New" panose="02070309020205020404" pitchFamily="49" charset="0"/>
              </a:rPr>
              <a:t>,</a:t>
            </a:r>
            <a:r>
              <a:rPr lang="en-US" sz="1600" dirty="0" smtClean="0">
                <a:solidFill>
                  <a:srgbClr val="FF8000"/>
                </a:solidFill>
                <a:highlight>
                  <a:srgbClr val="FFFFFF"/>
                </a:highlight>
                <a:latin typeface="Courier New" panose="02070309020205020404" pitchFamily="49" charset="0"/>
              </a:rPr>
              <a:t>2</a:t>
            </a:r>
            <a:r>
              <a:rPr lang="en-US" sz="1600" b="1" dirty="0">
                <a:solidFill>
                  <a:srgbClr val="000080"/>
                </a:solidFill>
                <a:highlight>
                  <a:srgbClr val="FFFFFF"/>
                </a:highlight>
                <a:latin typeface="Courier New" panose="02070309020205020404" pitchFamily="49" charset="0"/>
              </a:rPr>
              <a:t>));</a:t>
            </a:r>
            <a:endParaRPr lang="en-US" sz="1600" dirty="0"/>
          </a:p>
        </p:txBody>
      </p:sp>
      <p:sp>
        <p:nvSpPr>
          <p:cNvPr id="5" name="Rectangle 4"/>
          <p:cNvSpPr/>
          <p:nvPr/>
        </p:nvSpPr>
        <p:spPr>
          <a:xfrm>
            <a:off x="5334000" y="3886200"/>
            <a:ext cx="3886200" cy="1477328"/>
          </a:xfrm>
          <a:prstGeom prst="rect">
            <a:avLst/>
          </a:prstGeom>
        </p:spPr>
        <p:txBody>
          <a:bodyPr wrap="square">
            <a:spAutoFit/>
          </a:bodyPr>
          <a:lstStyle/>
          <a:p>
            <a:r>
              <a:rPr lang="en-US" b="1" dirty="0" err="1">
                <a:solidFill>
                  <a:srgbClr val="0000FF"/>
                </a:solidFill>
                <a:highlight>
                  <a:srgbClr val="FFFFFF"/>
                </a:highlight>
                <a:latin typeface="Courier New" panose="02070309020205020404" pitchFamily="49" charset="0"/>
              </a:rPr>
              <a:t>var</a:t>
            </a:r>
            <a:r>
              <a:rPr lang="en-US" dirty="0">
                <a:solidFill>
                  <a:srgbClr val="000000"/>
                </a:solidFill>
                <a:highlight>
                  <a:srgbClr val="FFFFFF"/>
                </a:highlight>
                <a:latin typeface="Courier New" panose="02070309020205020404" pitchFamily="49" charset="0"/>
              </a:rPr>
              <a:t> plus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err="1">
                <a:solidFill>
                  <a:srgbClr val="0000FF"/>
                </a:solidFill>
                <a:highlight>
                  <a:srgbClr val="FFFFFF"/>
                </a:highlight>
                <a:latin typeface="Courier New" panose="02070309020205020404" pitchFamily="49" charset="0"/>
              </a:rPr>
              <a:t>var</a:t>
            </a:r>
            <a:r>
              <a:rPr lang="en-US" dirty="0">
                <a:solidFill>
                  <a:srgbClr val="000000"/>
                </a:solidFill>
                <a:highlight>
                  <a:srgbClr val="FFFFFF"/>
                </a:highlight>
                <a:latin typeface="Courier New" panose="02070309020205020404" pitchFamily="49" charset="0"/>
              </a:rPr>
              <a:t> sum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sum</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console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log</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plus</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177630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5715000" cy="990600"/>
          </a:xfrm>
        </p:spPr>
        <p:txBody>
          <a:bodyPr>
            <a:noAutofit/>
          </a:bodyPr>
          <a:lstStyle/>
          <a:p>
            <a:r>
              <a:rPr lang="en-NZ" sz="2800" smtClean="0"/>
              <a:t> Variable </a:t>
            </a:r>
            <a:r>
              <a:rPr lang="en-NZ" sz="2800" dirty="0" smtClean="0"/>
              <a:t>scope and global variables</a:t>
            </a:r>
            <a:endParaRPr lang="en-US" sz="2800" dirty="0"/>
          </a:p>
        </p:txBody>
      </p:sp>
      <p:sp>
        <p:nvSpPr>
          <p:cNvPr id="3" name="Content Placeholder 2"/>
          <p:cNvSpPr>
            <a:spLocks noGrp="1"/>
          </p:cNvSpPr>
          <p:nvPr>
            <p:ph idx="1"/>
          </p:nvPr>
        </p:nvSpPr>
        <p:spPr>
          <a:xfrm>
            <a:off x="457200" y="1143000"/>
            <a:ext cx="4953000" cy="5486400"/>
          </a:xfrm>
        </p:spPr>
        <p:txBody>
          <a:bodyPr>
            <a:normAutofit fontScale="85000" lnSpcReduction="20000"/>
          </a:bodyPr>
          <a:lstStyle/>
          <a:p>
            <a:r>
              <a:rPr lang="en-US" dirty="0" smtClean="0"/>
              <a:t>One of the things that makes JavaScript confusing is how it determines variables scope. </a:t>
            </a:r>
          </a:p>
          <a:p>
            <a:r>
              <a:rPr lang="en-US" dirty="0" smtClean="0"/>
              <a:t>Scope refers to when and where within your code a variable exists and retains a certain value. </a:t>
            </a:r>
          </a:p>
          <a:p>
            <a:pPr fontAlgn="base"/>
            <a:r>
              <a:rPr lang="en-US" dirty="0" smtClean="0"/>
              <a:t>In most programming languages, variables have a block scope.</a:t>
            </a:r>
          </a:p>
          <a:p>
            <a:pPr fontAlgn="base"/>
            <a:r>
              <a:rPr lang="en-US" dirty="0" smtClean="0"/>
              <a:t>Variables created in a code block or inside curly braces exist only inside those curly braces. They cease to exist outside them.</a:t>
            </a:r>
          </a:p>
          <a:p>
            <a:pPr fontAlgn="base"/>
            <a:r>
              <a:rPr lang="en-US" dirty="0" smtClean="0"/>
              <a:t>In JavaScript, we have something different called function scope. </a:t>
            </a:r>
          </a:p>
          <a:p>
            <a:pPr fontAlgn="base"/>
            <a:r>
              <a:rPr lang="en-US" dirty="0" smtClean="0"/>
              <a:t>In function scope, variables live within functions. Any variables you create with the keyword </a:t>
            </a:r>
            <a:r>
              <a:rPr lang="en-US" dirty="0" err="1" smtClean="0">
                <a:latin typeface="Consolas" panose="020B0609020204030204" pitchFamily="49" charset="0"/>
                <a:cs typeface="Consolas" panose="020B0609020204030204" pitchFamily="49" charset="0"/>
              </a:rPr>
              <a:t>var</a:t>
            </a:r>
            <a:r>
              <a:rPr lang="en-US" dirty="0" smtClean="0"/>
              <a:t> are local to the function that they were created in</a:t>
            </a:r>
            <a:r>
              <a:rPr lang="en-US" dirty="0" smtClean="0"/>
              <a:t>.</a:t>
            </a:r>
          </a:p>
          <a:p>
            <a:pPr fontAlgn="base"/>
            <a:r>
              <a:rPr lang="en-NZ" dirty="0" smtClean="0"/>
              <a:t>If you don’t use the keyword </a:t>
            </a:r>
            <a:r>
              <a:rPr lang="en-NZ" dirty="0" err="1" smtClean="0">
                <a:latin typeface="Consolas" panose="020B0609020204030204" pitchFamily="49" charset="0"/>
                <a:cs typeface="Consolas" panose="020B0609020204030204" pitchFamily="49" charset="0"/>
              </a:rPr>
              <a:t>var</a:t>
            </a:r>
            <a:r>
              <a:rPr lang="en-NZ" dirty="0" smtClean="0"/>
              <a:t>, the variable becomes global</a:t>
            </a:r>
            <a:endParaRPr lang="en-US" dirty="0" smtClean="0"/>
          </a:p>
          <a:p>
            <a:endParaRPr lang="en-US" dirty="0"/>
          </a:p>
        </p:txBody>
      </p:sp>
      <p:sp>
        <p:nvSpPr>
          <p:cNvPr id="4" name="Rectangle 3"/>
          <p:cNvSpPr/>
          <p:nvPr/>
        </p:nvSpPr>
        <p:spPr>
          <a:xfrm>
            <a:off x="6096000" y="127337"/>
            <a:ext cx="2743200" cy="1600438"/>
          </a:xfrm>
          <a:prstGeom prst="rect">
            <a:avLst/>
          </a:prstGeom>
        </p:spPr>
        <p:txBody>
          <a:bodyPr wrap="square">
            <a:spAutoFit/>
          </a:bodyPr>
          <a:lstStyle/>
          <a:p>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b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808080"/>
                </a:solidFill>
                <a:highlight>
                  <a:srgbClr val="FFFFFF"/>
                </a:highlight>
                <a:latin typeface="Courier New" panose="02070309020205020404" pitchFamily="49" charset="0"/>
              </a:rPr>
              <a:t>'b'</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FF"/>
                </a:solidFill>
                <a:highlight>
                  <a:srgbClr val="FFFFFF"/>
                </a:highlight>
                <a:latin typeface="Courier New" panose="02070309020205020404" pitchFamily="49" charset="0"/>
              </a:rPr>
              <a:t>function</a:t>
            </a:r>
            <a:r>
              <a:rPr lang="en-US" sz="1400" dirty="0">
                <a:solidFill>
                  <a:srgbClr val="000000"/>
                </a:solidFill>
                <a:highlight>
                  <a:srgbClr val="FFFFFF"/>
                </a:highlight>
                <a:latin typeface="Courier New" panose="02070309020205020404" pitchFamily="49" charset="0"/>
              </a:rPr>
              <a:t> foo</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console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log</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b</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a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808080"/>
                </a:solidFill>
                <a:highlight>
                  <a:srgbClr val="FFFFFF"/>
                </a:highlight>
                <a:latin typeface="Courier New" panose="02070309020205020404" pitchFamily="49" charset="0"/>
              </a:rPr>
              <a:t>'a'</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foo</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a</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pic>
        <p:nvPicPr>
          <p:cNvPr id="5" name="Picture 4"/>
          <p:cNvPicPr>
            <a:picLocks noChangeAspect="1"/>
          </p:cNvPicPr>
          <p:nvPr/>
        </p:nvPicPr>
        <p:blipFill rotWithShape="1">
          <a:blip r:embed="rId2"/>
          <a:srcRect r="25198"/>
          <a:stretch/>
        </p:blipFill>
        <p:spPr>
          <a:xfrm>
            <a:off x="5638801" y="1804312"/>
            <a:ext cx="3469596" cy="1015088"/>
          </a:xfrm>
          <a:prstGeom prst="rect">
            <a:avLst/>
          </a:prstGeom>
        </p:spPr>
      </p:pic>
      <p:sp>
        <p:nvSpPr>
          <p:cNvPr id="6" name="Rectangle 5"/>
          <p:cNvSpPr/>
          <p:nvPr/>
        </p:nvSpPr>
        <p:spPr>
          <a:xfrm>
            <a:off x="5791200" y="3581400"/>
            <a:ext cx="2743200" cy="1815882"/>
          </a:xfrm>
          <a:prstGeom prst="rect">
            <a:avLst/>
          </a:prstGeom>
        </p:spPr>
        <p:txBody>
          <a:bodyPr wrap="square">
            <a:spAutoFit/>
          </a:bodyPr>
          <a:lstStyle/>
          <a:p>
            <a:r>
              <a:rPr lang="en-US" sz="1600" b="1" dirty="0" err="1">
                <a:solidFill>
                  <a:srgbClr val="0000FF"/>
                </a:solidFill>
                <a:highlight>
                  <a:srgbClr val="FFFFFF"/>
                </a:highlight>
                <a:latin typeface="Courier New" panose="02070309020205020404" pitchFamily="49" charset="0"/>
              </a:rPr>
              <a:t>var</a:t>
            </a:r>
            <a:r>
              <a:rPr lang="en-US" sz="1600" dirty="0">
                <a:solidFill>
                  <a:srgbClr val="000000"/>
                </a:solidFill>
                <a:highlight>
                  <a:srgbClr val="FFFFFF"/>
                </a:highlight>
                <a:latin typeface="Courier New" panose="02070309020205020404" pitchFamily="49" charset="0"/>
              </a:rPr>
              <a:t> b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'b'</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function</a:t>
            </a:r>
            <a:r>
              <a:rPr lang="en-US" sz="1600" dirty="0">
                <a:solidFill>
                  <a:srgbClr val="000000"/>
                </a:solidFill>
                <a:highlight>
                  <a:srgbClr val="FFFFFF"/>
                </a:highlight>
                <a:latin typeface="Courier New" panose="02070309020205020404" pitchFamily="49" charset="0"/>
              </a:rPr>
              <a:t> foo</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console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log</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b</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a</a:t>
            </a:r>
            <a:r>
              <a:rPr lang="en-US" sz="1600" b="1" dirty="0">
                <a:solidFill>
                  <a:srgbClr val="000080"/>
                </a:solidFill>
                <a:highlight>
                  <a:srgbClr val="FFFFFF"/>
                </a:highlight>
                <a:latin typeface="Courier New" panose="02070309020205020404" pitchFamily="49" charset="0"/>
              </a:rPr>
              <a:t>;</a:t>
            </a:r>
            <a:endParaRPr lang="en-US" sz="1600" dirty="0"/>
          </a:p>
        </p:txBody>
      </p:sp>
      <p:pic>
        <p:nvPicPr>
          <p:cNvPr id="7" name="Picture 6"/>
          <p:cNvPicPr>
            <a:picLocks noChangeAspect="1"/>
          </p:cNvPicPr>
          <p:nvPr/>
        </p:nvPicPr>
        <p:blipFill rotWithShape="1">
          <a:blip r:embed="rId3"/>
          <a:srcRect r="79710"/>
          <a:stretch/>
        </p:blipFill>
        <p:spPr>
          <a:xfrm>
            <a:off x="5791200" y="5753318"/>
            <a:ext cx="1289787" cy="876082"/>
          </a:xfrm>
          <a:prstGeom prst="rect">
            <a:avLst/>
          </a:prstGeom>
        </p:spPr>
      </p:pic>
    </p:spTree>
    <p:extLst>
      <p:ext uri="{BB962C8B-B14F-4D97-AF65-F5344CB8AC3E}">
        <p14:creationId xmlns:p14="http://schemas.microsoft.com/office/powerpoint/2010/main" val="966680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953000" cy="990600"/>
          </a:xfrm>
        </p:spPr>
        <p:txBody>
          <a:bodyPr>
            <a:normAutofit fontScale="90000"/>
          </a:bodyPr>
          <a:lstStyle/>
          <a:p>
            <a:r>
              <a:rPr lang="en-NZ" dirty="0" smtClean="0"/>
              <a:t>Variable scope and </a:t>
            </a:r>
            <a:r>
              <a:rPr lang="en-NZ" dirty="0" err="1" smtClean="0"/>
              <a:t>Javascript</a:t>
            </a:r>
            <a:r>
              <a:rPr lang="en-NZ" dirty="0" smtClean="0"/>
              <a:t> closure</a:t>
            </a:r>
            <a:endParaRPr lang="en-US" dirty="0"/>
          </a:p>
        </p:txBody>
      </p:sp>
      <p:sp>
        <p:nvSpPr>
          <p:cNvPr id="3" name="Content Placeholder 2"/>
          <p:cNvSpPr>
            <a:spLocks noGrp="1"/>
          </p:cNvSpPr>
          <p:nvPr>
            <p:ph idx="1"/>
          </p:nvPr>
        </p:nvSpPr>
        <p:spPr>
          <a:xfrm>
            <a:off x="457200" y="1371600"/>
            <a:ext cx="4953000" cy="5334000"/>
          </a:xfrm>
        </p:spPr>
        <p:txBody>
          <a:bodyPr>
            <a:normAutofit fontScale="77500" lnSpcReduction="20000"/>
          </a:bodyPr>
          <a:lstStyle/>
          <a:p>
            <a:endParaRPr lang="en-US" dirty="0" smtClean="0"/>
          </a:p>
          <a:p>
            <a:r>
              <a:rPr lang="en-US" dirty="0" smtClean="0"/>
              <a:t>JavaScript </a:t>
            </a:r>
            <a:r>
              <a:rPr lang="en-US" dirty="0"/>
              <a:t>has something called a scope chain</a:t>
            </a:r>
            <a:r>
              <a:rPr lang="en-US" dirty="0" smtClean="0"/>
              <a:t>.</a:t>
            </a:r>
          </a:p>
          <a:p>
            <a:r>
              <a:rPr lang="en-US" dirty="0" smtClean="0"/>
              <a:t>It </a:t>
            </a:r>
            <a:r>
              <a:rPr lang="en-US" dirty="0"/>
              <a:t>determines what happens when a function can't find the variable within its </a:t>
            </a:r>
            <a:r>
              <a:rPr lang="en-US" dirty="0" smtClean="0"/>
              <a:t>function</a:t>
            </a:r>
          </a:p>
          <a:p>
            <a:r>
              <a:rPr lang="en-US" dirty="0" smtClean="0"/>
              <a:t>In </a:t>
            </a:r>
            <a:r>
              <a:rPr lang="en-US" dirty="0"/>
              <a:t>simple terms, it's going to look for a variable up through all the parent functions</a:t>
            </a:r>
            <a:r>
              <a:rPr lang="en-US" dirty="0" smtClean="0"/>
              <a:t>.</a:t>
            </a:r>
          </a:p>
          <a:p>
            <a:r>
              <a:rPr lang="en-US" dirty="0"/>
              <a:t>A variable you create in a parent function lives also in the child function as well.</a:t>
            </a:r>
          </a:p>
          <a:p>
            <a:r>
              <a:rPr lang="en-US" dirty="0" smtClean="0"/>
              <a:t>A</a:t>
            </a:r>
            <a:r>
              <a:rPr lang="en-US" dirty="0"/>
              <a:t> </a:t>
            </a:r>
            <a:r>
              <a:rPr lang="en-US" b="1" dirty="0"/>
              <a:t>closure</a:t>
            </a:r>
            <a:r>
              <a:rPr lang="en-US" dirty="0"/>
              <a:t> is an inner function that has access to the outer (enclosing) function's variables—scope chain. </a:t>
            </a:r>
            <a:endParaRPr lang="en-US" dirty="0" smtClean="0"/>
          </a:p>
          <a:p>
            <a:r>
              <a:rPr lang="en-US" dirty="0" smtClean="0"/>
              <a:t>The</a:t>
            </a:r>
            <a:r>
              <a:rPr lang="en-US" dirty="0"/>
              <a:t> </a:t>
            </a:r>
            <a:r>
              <a:rPr lang="en-US" b="1" dirty="0"/>
              <a:t>closure</a:t>
            </a:r>
            <a:r>
              <a:rPr lang="en-US" dirty="0"/>
              <a:t> has three scope chains: it has access to its own scope (variables defined between its curly brackets), it has access to the outer function's variables, and it has access to the global variables.</a:t>
            </a:r>
          </a:p>
        </p:txBody>
      </p:sp>
      <p:sp>
        <p:nvSpPr>
          <p:cNvPr id="8" name="Rectangle 7"/>
          <p:cNvSpPr/>
          <p:nvPr/>
        </p:nvSpPr>
        <p:spPr>
          <a:xfrm>
            <a:off x="6108700" y="51137"/>
            <a:ext cx="3048000" cy="2031325"/>
          </a:xfrm>
          <a:prstGeom prst="rect">
            <a:avLst/>
          </a:prstGeom>
        </p:spPr>
        <p:txBody>
          <a:bodyPr wrap="square">
            <a:spAutoFit/>
          </a:bodyPr>
          <a:lstStyle/>
          <a:p>
            <a:r>
              <a:rPr lang="en-US" sz="1400" b="1" dirty="0">
                <a:solidFill>
                  <a:srgbClr val="0000FF"/>
                </a:solidFill>
                <a:highlight>
                  <a:srgbClr val="FFFFFF"/>
                </a:highlight>
                <a:latin typeface="Courier New" panose="02070309020205020404" pitchFamily="49" charset="0"/>
              </a:rPr>
              <a:t>function</a:t>
            </a:r>
            <a:r>
              <a:rPr lang="en-US" sz="1400" dirty="0">
                <a:solidFill>
                  <a:srgbClr val="000000"/>
                </a:solidFill>
                <a:highlight>
                  <a:srgbClr val="FFFFFF"/>
                </a:highlight>
                <a:latin typeface="Courier New" panose="02070309020205020404" pitchFamily="49" charset="0"/>
              </a:rPr>
              <a:t> foo</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a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808080"/>
                </a:solidFill>
                <a:highlight>
                  <a:srgbClr val="FFFFFF"/>
                </a:highlight>
                <a:latin typeface="Courier New" panose="02070309020205020404" pitchFamily="49" charset="0"/>
              </a:rPr>
              <a:t>'a'</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function</a:t>
            </a:r>
            <a:r>
              <a:rPr lang="en-US" sz="1400" dirty="0">
                <a:solidFill>
                  <a:srgbClr val="000000"/>
                </a:solidFill>
                <a:highlight>
                  <a:srgbClr val="FFFFFF"/>
                </a:highlight>
                <a:latin typeface="Courier New" panose="02070309020205020404" pitchFamily="49" charset="0"/>
              </a:rPr>
              <a:t> boo</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0000"/>
                </a:solidFill>
                <a:highlight>
                  <a:srgbClr val="FFFFFF"/>
                </a:highlight>
                <a:latin typeface="Courier New" panose="02070309020205020404" pitchFamily="49" charset="0"/>
              </a:rPr>
              <a:t>      </a:t>
            </a:r>
            <a:r>
              <a:rPr lang="en-US" sz="1400" b="1" dirty="0" err="1" smtClean="0">
                <a:solidFill>
                  <a:srgbClr val="0000FF"/>
                </a:solidFill>
                <a:highlight>
                  <a:srgbClr val="FFFFFF"/>
                </a:highlight>
                <a:latin typeface="Courier New" panose="02070309020205020404" pitchFamily="49" charset="0"/>
              </a:rPr>
              <a:t>var</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t>
            </a:r>
            <a:r>
              <a:rPr lang="en-US" sz="1400" dirty="0" smtClean="0">
                <a:solidFill>
                  <a:srgbClr val="808080"/>
                </a:solidFill>
                <a:highlight>
                  <a:srgbClr val="FFFFFF"/>
                </a:highlight>
                <a:latin typeface="Courier New" panose="02070309020205020404" pitchFamily="49" charset="0"/>
              </a:rPr>
              <a:t>'</a:t>
            </a:r>
            <a:r>
              <a:rPr lang="en-US" sz="1400" dirty="0" err="1" smtClean="0">
                <a:solidFill>
                  <a:srgbClr val="808080"/>
                </a:solidFill>
                <a:highlight>
                  <a:srgbClr val="FFFFFF"/>
                </a:highlight>
                <a:latin typeface="Courier New" panose="02070309020205020404" pitchFamily="49" charset="0"/>
              </a:rPr>
              <a:t>aBis</a:t>
            </a:r>
            <a:r>
              <a:rPr lang="en-US" sz="1400" dirty="0" smtClean="0">
                <a:solidFill>
                  <a:srgbClr val="808080"/>
                </a:solidFill>
                <a:highlight>
                  <a:srgbClr val="FFFFFF"/>
                </a:highlight>
                <a:latin typeface="Courier New" panose="02070309020205020404" pitchFamily="49" charset="0"/>
              </a:rPr>
              <a:t>'</a:t>
            </a:r>
            <a:r>
              <a:rPr lang="en-US" sz="1400" b="1" dirty="0" smtClean="0">
                <a:solidFill>
                  <a:srgbClr val="000080"/>
                </a:solidFill>
                <a:highlight>
                  <a:srgbClr val="FFFFFF"/>
                </a:highlight>
                <a:latin typeface="Courier New" panose="02070309020205020404" pitchFamily="49" charset="0"/>
              </a:rPr>
              <a:t>;</a:t>
            </a:r>
            <a:endParaRPr lang="en-US" sz="1400" dirty="0" smtClean="0">
              <a:solidFill>
                <a:srgbClr val="000000"/>
              </a:solidFill>
              <a:highlight>
                <a:srgbClr val="FFFFFF"/>
              </a:highlight>
              <a:latin typeface="Courier New" panose="02070309020205020404" pitchFamily="49" charset="0"/>
            </a:endParaRPr>
          </a:p>
          <a:p>
            <a:r>
              <a:rPr lang="en-US" sz="1400" dirty="0" smtClean="0">
                <a:solidFill>
                  <a:srgbClr val="000000"/>
                </a:solidFill>
                <a:highlight>
                  <a:srgbClr val="FFFFFF"/>
                </a:highlight>
                <a:latin typeface="Courier New" panose="02070309020205020404" pitchFamily="49" charset="0"/>
              </a:rPr>
              <a:t>      </a:t>
            </a:r>
            <a:r>
              <a:rPr lang="en-US" sz="1400" dirty="0">
                <a:solidFill>
                  <a:srgbClr val="000000"/>
                </a:solidFill>
                <a:highlight>
                  <a:srgbClr val="FFFFFF"/>
                </a:highlight>
                <a:latin typeface="Courier New" panose="02070309020205020404" pitchFamily="49" charset="0"/>
              </a:rPr>
              <a:t>console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log</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a</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boo</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foo</a:t>
            </a:r>
            <a:r>
              <a:rPr lang="en-US" sz="1400" b="1" dirty="0">
                <a:solidFill>
                  <a:srgbClr val="000080"/>
                </a:solidFill>
                <a:highlight>
                  <a:srgbClr val="FFFFFF"/>
                </a:highlight>
                <a:latin typeface="Courier New" panose="02070309020205020404" pitchFamily="49" charset="0"/>
              </a:rPr>
              <a:t>();</a:t>
            </a:r>
            <a:endParaRPr lang="en-US" sz="1400" dirty="0"/>
          </a:p>
        </p:txBody>
      </p:sp>
      <p:pic>
        <p:nvPicPr>
          <p:cNvPr id="9" name="Picture 8"/>
          <p:cNvPicPr>
            <a:picLocks noChangeAspect="1"/>
          </p:cNvPicPr>
          <p:nvPr/>
        </p:nvPicPr>
        <p:blipFill rotWithShape="1">
          <a:blip r:embed="rId2"/>
          <a:srcRect r="71841" b="-164"/>
          <a:stretch/>
        </p:blipFill>
        <p:spPr>
          <a:xfrm>
            <a:off x="6083300" y="2323980"/>
            <a:ext cx="1759185" cy="540765"/>
          </a:xfrm>
          <a:prstGeom prst="rect">
            <a:avLst/>
          </a:prstGeom>
        </p:spPr>
      </p:pic>
      <p:sp>
        <p:nvSpPr>
          <p:cNvPr id="10" name="Rectangle 9"/>
          <p:cNvSpPr/>
          <p:nvPr/>
        </p:nvSpPr>
        <p:spPr>
          <a:xfrm>
            <a:off x="5778741" y="3505200"/>
            <a:ext cx="3124200" cy="2246769"/>
          </a:xfrm>
          <a:prstGeom prst="rect">
            <a:avLst/>
          </a:prstGeom>
        </p:spPr>
        <p:txBody>
          <a:bodyPr wrap="square">
            <a:spAutoFit/>
          </a:bodyPr>
          <a:lstStyle/>
          <a:p>
            <a:r>
              <a:rPr lang="en-NZ" sz="1400" b="1" dirty="0" err="1" smtClean="0">
                <a:solidFill>
                  <a:srgbClr val="0000FF"/>
                </a:solidFill>
                <a:highlight>
                  <a:srgbClr val="FFFFFF"/>
                </a:highlight>
                <a:latin typeface="Courier New" panose="02070309020205020404" pitchFamily="49" charset="0"/>
              </a:rPr>
              <a:t>var</a:t>
            </a:r>
            <a:r>
              <a:rPr lang="en-NZ" sz="1400" b="1" dirty="0" smtClean="0">
                <a:solidFill>
                  <a:srgbClr val="0000FF"/>
                </a:solidFill>
                <a:highlight>
                  <a:srgbClr val="FFFFFF"/>
                </a:highlight>
                <a:latin typeface="Courier New" panose="02070309020205020404" pitchFamily="49" charset="0"/>
              </a:rPr>
              <a:t> g = </a:t>
            </a:r>
            <a:r>
              <a:rPr lang="en-US" sz="1400" dirty="0">
                <a:solidFill>
                  <a:srgbClr val="808080"/>
                </a:solidFill>
                <a:highlight>
                  <a:srgbClr val="FFFFFF"/>
                </a:highlight>
                <a:latin typeface="Courier New" panose="02070309020205020404" pitchFamily="49" charset="0"/>
              </a:rPr>
              <a:t>'</a:t>
            </a:r>
            <a:r>
              <a:rPr lang="en-NZ" sz="1400" b="1" dirty="0" smtClean="0">
                <a:solidFill>
                  <a:srgbClr val="0000FF"/>
                </a:solidFill>
                <a:highlight>
                  <a:srgbClr val="FFFFFF"/>
                </a:highlight>
                <a:latin typeface="Courier New" panose="02070309020205020404" pitchFamily="49" charset="0"/>
              </a:rPr>
              <a:t>g</a:t>
            </a:r>
            <a:r>
              <a:rPr lang="en-US" sz="1400" dirty="0">
                <a:solidFill>
                  <a:srgbClr val="808080"/>
                </a:solidFill>
                <a:highlight>
                  <a:srgbClr val="FFFFFF"/>
                </a:highlight>
                <a:latin typeface="Courier New" panose="02070309020205020404" pitchFamily="49" charset="0"/>
              </a:rPr>
              <a:t>'</a:t>
            </a:r>
            <a:r>
              <a:rPr lang="en-NZ" sz="1400" b="1" dirty="0" smtClean="0">
                <a:solidFill>
                  <a:srgbClr val="0000FF"/>
                </a:solidFill>
                <a:highlight>
                  <a:srgbClr val="FFFFFF"/>
                </a:highlight>
                <a:latin typeface="Courier New" panose="02070309020205020404" pitchFamily="49" charset="0"/>
              </a:rPr>
              <a:t>;</a:t>
            </a:r>
            <a:endParaRPr lang="en-US" sz="1400" b="1" dirty="0" smtClean="0">
              <a:solidFill>
                <a:srgbClr val="0000FF"/>
              </a:solidFill>
              <a:highlight>
                <a:srgbClr val="FFFFFF"/>
              </a:highlight>
              <a:latin typeface="Courier New" panose="02070309020205020404" pitchFamily="49" charset="0"/>
            </a:endParaRPr>
          </a:p>
          <a:p>
            <a:r>
              <a:rPr lang="en-US" sz="1400" b="1" dirty="0" smtClean="0">
                <a:solidFill>
                  <a:srgbClr val="0000FF"/>
                </a:solidFill>
                <a:highlight>
                  <a:srgbClr val="FFFFFF"/>
                </a:highlight>
                <a:latin typeface="Courier New" panose="02070309020205020404" pitchFamily="49" charset="0"/>
              </a:rPr>
              <a:t>function</a:t>
            </a:r>
            <a:r>
              <a:rPr lang="en-US" sz="1400" dirty="0" smtClean="0">
                <a:solidFill>
                  <a:srgbClr val="000000"/>
                </a:solidFill>
                <a:highlight>
                  <a:srgbClr val="FFFFFF"/>
                </a:highlight>
                <a:latin typeface="Courier New" panose="02070309020205020404" pitchFamily="49" charset="0"/>
              </a:rPr>
              <a:t> </a:t>
            </a:r>
            <a:r>
              <a:rPr lang="en-US" sz="1400" dirty="0">
                <a:solidFill>
                  <a:srgbClr val="000000"/>
                </a:solidFill>
                <a:highlight>
                  <a:srgbClr val="FFFFFF"/>
                </a:highlight>
                <a:latin typeface="Courier New" panose="02070309020205020404" pitchFamily="49" charset="0"/>
              </a:rPr>
              <a:t>foo</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a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808080"/>
                </a:solidFill>
                <a:highlight>
                  <a:srgbClr val="FFFFFF"/>
                </a:highlight>
                <a:latin typeface="Courier New" panose="02070309020205020404" pitchFamily="49" charset="0"/>
              </a:rPr>
              <a:t>'a'</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function</a:t>
            </a:r>
            <a:r>
              <a:rPr lang="en-US" sz="1400" dirty="0">
                <a:solidFill>
                  <a:srgbClr val="000000"/>
                </a:solidFill>
                <a:highlight>
                  <a:srgbClr val="FFFFFF"/>
                </a:highlight>
                <a:latin typeface="Courier New" panose="02070309020205020404" pitchFamily="49" charset="0"/>
              </a:rPr>
              <a:t> boo</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smtClean="0">
                <a:solidFill>
                  <a:srgbClr val="000000"/>
                </a:solidFill>
                <a:highlight>
                  <a:srgbClr val="FFFFFF"/>
                </a:highlight>
                <a:latin typeface="Courier New" panose="02070309020205020404" pitchFamily="49" charset="0"/>
              </a:rPr>
              <a:t>    </a:t>
            </a:r>
            <a:r>
              <a:rPr lang="en-US" sz="1400" dirty="0" smtClean="0">
                <a:solidFill>
                  <a:srgbClr val="000000"/>
                </a:solidFill>
                <a:highlight>
                  <a:srgbClr val="FFFFFF"/>
                </a:highlight>
                <a:latin typeface="Courier New" panose="02070309020205020404" pitchFamily="49" charset="0"/>
              </a:rPr>
              <a:t>console</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log</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a</a:t>
            </a:r>
            <a:r>
              <a:rPr lang="en-US" sz="1400" b="1" dirty="0" smtClean="0">
                <a:solidFill>
                  <a:srgbClr val="00008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     console</a:t>
            </a:r>
            <a:r>
              <a:rPr lang="en-US" sz="1400" b="1" dirty="0" smtClean="0">
                <a:solidFill>
                  <a:srgbClr val="000080"/>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log</a:t>
            </a:r>
            <a:r>
              <a:rPr lang="en-US" sz="1400" b="1" dirty="0" smtClean="0">
                <a:solidFill>
                  <a:srgbClr val="000080"/>
                </a:solidFill>
                <a:highlight>
                  <a:srgbClr val="FFFFFF"/>
                </a:highlight>
                <a:latin typeface="Courier New" panose="02070309020205020404" pitchFamily="49" charset="0"/>
              </a:rPr>
              <a:t>(g);</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boo</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foo</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299" y="5943600"/>
            <a:ext cx="1284051"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6816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There are 4 ways of invoking functions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NZ" dirty="0" smtClean="0"/>
              <a:t>As traditional Functions</a:t>
            </a:r>
          </a:p>
          <a:p>
            <a:pPr marL="457200" indent="-457200">
              <a:buFont typeface="+mj-lt"/>
              <a:buAutoNum type="arabicPeriod"/>
            </a:pPr>
            <a:r>
              <a:rPr lang="en-NZ" dirty="0" smtClean="0"/>
              <a:t>As methods</a:t>
            </a:r>
          </a:p>
          <a:p>
            <a:pPr marL="457200" indent="-457200">
              <a:buFont typeface="+mj-lt"/>
              <a:buAutoNum type="arabicPeriod"/>
            </a:pPr>
            <a:r>
              <a:rPr lang="en-NZ" dirty="0" smtClean="0"/>
              <a:t>As Constructors</a:t>
            </a:r>
          </a:p>
          <a:p>
            <a:pPr marL="457200" indent="-457200">
              <a:buFont typeface="+mj-lt"/>
              <a:buAutoNum type="arabicPeriod"/>
            </a:pPr>
            <a:r>
              <a:rPr lang="en-NZ" dirty="0" smtClean="0"/>
              <a:t>Using </a:t>
            </a:r>
            <a:r>
              <a:rPr lang="en-NZ" dirty="0" smtClean="0">
                <a:latin typeface="Consolas" panose="020B0609020204030204" pitchFamily="49" charset="0"/>
                <a:cs typeface="Consolas" panose="020B0609020204030204" pitchFamily="49" charset="0"/>
              </a:rPr>
              <a:t>call</a:t>
            </a:r>
            <a:r>
              <a:rPr lang="en-NZ" dirty="0" smtClean="0"/>
              <a:t> and </a:t>
            </a:r>
            <a:r>
              <a:rPr lang="en-NZ" dirty="0" smtClean="0">
                <a:latin typeface="Consolas" panose="020B0609020204030204" pitchFamily="49" charset="0"/>
                <a:cs typeface="Consolas" panose="020B0609020204030204" pitchFamily="49" charset="0"/>
              </a:rPr>
              <a:t>apply</a:t>
            </a:r>
            <a:r>
              <a:rPr lang="en-NZ" dirty="0" smtClean="0"/>
              <a:t> methods</a:t>
            </a:r>
            <a:endParaRPr lang="en-US" dirty="0"/>
          </a:p>
        </p:txBody>
      </p:sp>
      <p:sp>
        <p:nvSpPr>
          <p:cNvPr id="4" name="Right Brace 3"/>
          <p:cNvSpPr/>
          <p:nvPr/>
        </p:nvSpPr>
        <p:spPr>
          <a:xfrm>
            <a:off x="4394200" y="1295400"/>
            <a:ext cx="3048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p:cNvSpPr txBox="1"/>
          <p:nvPr/>
        </p:nvSpPr>
        <p:spPr>
          <a:xfrm>
            <a:off x="4724400" y="1491734"/>
            <a:ext cx="1752600" cy="369332"/>
          </a:xfrm>
          <a:prstGeom prst="rect">
            <a:avLst/>
          </a:prstGeom>
          <a:noFill/>
        </p:spPr>
        <p:txBody>
          <a:bodyPr wrap="square" rtlCol="0">
            <a:spAutoFit/>
          </a:bodyPr>
          <a:lstStyle/>
          <a:p>
            <a:r>
              <a:rPr lang="en-NZ" dirty="0" smtClean="0"/>
              <a:t>Most common</a:t>
            </a:r>
            <a:endParaRPr lang="en-US" dirty="0"/>
          </a:p>
        </p:txBody>
      </p:sp>
    </p:spTree>
    <p:extLst>
      <p:ext uri="{BB962C8B-B14F-4D97-AF65-F5344CB8AC3E}">
        <p14:creationId xmlns:p14="http://schemas.microsoft.com/office/powerpoint/2010/main" val="12877631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1. Traditional invocation of functions</a:t>
            </a:r>
            <a:endParaRPr lang="en-US" dirty="0"/>
          </a:p>
        </p:txBody>
      </p:sp>
      <p:sp>
        <p:nvSpPr>
          <p:cNvPr id="3" name="Content Placeholder 2"/>
          <p:cNvSpPr>
            <a:spLocks noGrp="1"/>
          </p:cNvSpPr>
          <p:nvPr>
            <p:ph idx="1"/>
          </p:nvPr>
        </p:nvSpPr>
        <p:spPr>
          <a:xfrm>
            <a:off x="457200" y="1143000"/>
            <a:ext cx="4572000" cy="5486400"/>
          </a:xfrm>
        </p:spPr>
        <p:txBody>
          <a:bodyPr/>
          <a:lstStyle/>
          <a:p>
            <a:r>
              <a:rPr lang="en-NZ" dirty="0" smtClean="0"/>
              <a:t>With traditional invocation of functions, the </a:t>
            </a:r>
            <a:r>
              <a:rPr lang="en-NZ" dirty="0" smtClean="0">
                <a:latin typeface="Consolas" panose="020B0609020204030204" pitchFamily="49" charset="0"/>
                <a:cs typeface="Consolas" panose="020B0609020204030204" pitchFamily="49" charset="0"/>
              </a:rPr>
              <a:t>this</a:t>
            </a:r>
            <a:r>
              <a:rPr lang="en-NZ" dirty="0" smtClean="0"/>
              <a:t> keyword has the global scope and refers to the window object</a:t>
            </a:r>
          </a:p>
          <a:p>
            <a:r>
              <a:rPr lang="en-NZ" dirty="0" smtClean="0"/>
              <a:t>The window object is basically the entire browser</a:t>
            </a:r>
          </a:p>
          <a:p>
            <a:r>
              <a:rPr lang="en-US" dirty="0"/>
              <a:t>The </a:t>
            </a:r>
            <a:r>
              <a:rPr lang="en-US" dirty="0" smtClean="0"/>
              <a:t>arguments object </a:t>
            </a:r>
            <a:r>
              <a:rPr lang="en-US" dirty="0"/>
              <a:t>is an Array-like </a:t>
            </a:r>
            <a:r>
              <a:rPr lang="en-US" dirty="0" smtClean="0"/>
              <a:t>object always available within the function </a:t>
            </a:r>
            <a:r>
              <a:rPr lang="en-US" dirty="0"/>
              <a:t>corresponding to the arguments passed to </a:t>
            </a:r>
            <a:r>
              <a:rPr lang="en-US" dirty="0" smtClean="0"/>
              <a:t>the function</a:t>
            </a:r>
            <a:r>
              <a:rPr lang="en-US" dirty="0"/>
              <a:t>.</a:t>
            </a:r>
            <a:endParaRPr lang="en-NZ" dirty="0" smtClean="0"/>
          </a:p>
          <a:p>
            <a:endParaRPr lang="en-NZ" dirty="0" smtClean="0"/>
          </a:p>
          <a:p>
            <a:endParaRPr lang="en-US" dirty="0"/>
          </a:p>
        </p:txBody>
      </p:sp>
      <p:sp>
        <p:nvSpPr>
          <p:cNvPr id="4" name="Rectangle 3"/>
          <p:cNvSpPr/>
          <p:nvPr/>
        </p:nvSpPr>
        <p:spPr>
          <a:xfrm>
            <a:off x="5003800" y="1066800"/>
            <a:ext cx="3886200" cy="2585323"/>
          </a:xfrm>
          <a:prstGeom prst="rect">
            <a:avLst/>
          </a:prstGeom>
        </p:spPr>
        <p:txBody>
          <a:bodyPr wrap="square">
            <a:spAutoFit/>
          </a:bodyPr>
          <a:lstStyle/>
          <a:p>
            <a:r>
              <a:rPr lang="en-US" b="1" dirty="0">
                <a:solidFill>
                  <a:srgbClr val="0000FF"/>
                </a:solidFill>
                <a:highlight>
                  <a:srgbClr val="FFFFFF"/>
                </a:highlight>
                <a:latin typeface="Courier New" panose="02070309020205020404" pitchFamily="49" charset="0"/>
              </a:rPr>
              <a:t>function</a:t>
            </a:r>
            <a:r>
              <a:rPr lang="en-US" dirty="0">
                <a:solidFill>
                  <a:srgbClr val="000000"/>
                </a:solidFill>
                <a:highlight>
                  <a:srgbClr val="FFFFFF"/>
                </a:highlight>
                <a:latin typeface="Courier New" panose="02070309020205020404" pitchFamily="49" charset="0"/>
              </a:rPr>
              <a:t> plus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console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log</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console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log</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this</a:t>
            </a:r>
            <a:r>
              <a:rPr lang="en-US" b="1" dirty="0" smtClean="0">
                <a:solidFill>
                  <a:srgbClr val="000080"/>
                </a:solidFill>
                <a:highlight>
                  <a:srgbClr val="FFFFFF"/>
                </a:highlight>
                <a:latin typeface="Courier New" panose="02070309020205020404" pitchFamily="49" charset="0"/>
              </a:rPr>
              <a:t>),</a:t>
            </a:r>
          </a:p>
          <a:p>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   console</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log</a:t>
            </a:r>
            <a:r>
              <a:rPr lang="en-US" b="1" dirty="0" smtClean="0">
                <a:solidFill>
                  <a:srgbClr val="000080"/>
                </a:solidFill>
                <a:highlight>
                  <a:srgbClr val="FFFFFF"/>
                </a:highlight>
                <a:latin typeface="Courier New" panose="02070309020205020404" pitchFamily="49" charset="0"/>
              </a:rPr>
              <a:t>(arguments)</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plus</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rPr>
              <a:t>);</a:t>
            </a:r>
            <a:endParaRPr lang="en-US" dirty="0"/>
          </a:p>
        </p:txBody>
      </p:sp>
      <p:pic>
        <p:nvPicPr>
          <p:cNvPr id="6" name="Picture 5"/>
          <p:cNvPicPr>
            <a:picLocks noChangeAspect="1"/>
          </p:cNvPicPr>
          <p:nvPr/>
        </p:nvPicPr>
        <p:blipFill rotWithShape="1">
          <a:blip r:embed="rId3"/>
          <a:srcRect r="10206"/>
          <a:stretch/>
        </p:blipFill>
        <p:spPr>
          <a:xfrm>
            <a:off x="4597399" y="4343400"/>
            <a:ext cx="4479981" cy="1981200"/>
          </a:xfrm>
          <a:prstGeom prst="rect">
            <a:avLst/>
          </a:prstGeom>
        </p:spPr>
      </p:pic>
    </p:spTree>
    <p:extLst>
      <p:ext uri="{BB962C8B-B14F-4D97-AF65-F5344CB8AC3E}">
        <p14:creationId xmlns:p14="http://schemas.microsoft.com/office/powerpoint/2010/main" val="27305245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fontScale="90000"/>
          </a:bodyPr>
          <a:lstStyle/>
          <a:p>
            <a:r>
              <a:rPr lang="en-NZ" dirty="0" smtClean="0"/>
              <a:t>2. Invoking functions as methods of objects</a:t>
            </a:r>
            <a:endParaRPr lang="en-US" dirty="0"/>
          </a:p>
        </p:txBody>
      </p:sp>
      <p:sp>
        <p:nvSpPr>
          <p:cNvPr id="3" name="Content Placeholder 2"/>
          <p:cNvSpPr>
            <a:spLocks noGrp="1"/>
          </p:cNvSpPr>
          <p:nvPr>
            <p:ph idx="1"/>
          </p:nvPr>
        </p:nvSpPr>
        <p:spPr>
          <a:xfrm>
            <a:off x="152400" y="1143000"/>
            <a:ext cx="4876800" cy="5486400"/>
          </a:xfrm>
        </p:spPr>
        <p:txBody>
          <a:bodyPr>
            <a:normAutofit fontScale="77500" lnSpcReduction="20000"/>
          </a:bodyPr>
          <a:lstStyle/>
          <a:p>
            <a:r>
              <a:rPr lang="en-NZ" dirty="0" smtClean="0"/>
              <a:t>In JavaScript </a:t>
            </a:r>
            <a:r>
              <a:rPr lang="en-US" dirty="0" smtClean="0"/>
              <a:t> a method is nothing more than a function that has been assigned as a property of an object.</a:t>
            </a:r>
          </a:p>
          <a:p>
            <a:r>
              <a:rPr lang="en-US" dirty="0" smtClean="0"/>
              <a:t>Objects are the most flexible data type, because they can hold any other data type, including other objects and functions. </a:t>
            </a:r>
            <a:endParaRPr lang="en-US" dirty="0" smtClean="0"/>
          </a:p>
          <a:p>
            <a:r>
              <a:rPr lang="en-US" dirty="0" smtClean="0"/>
              <a:t>In the example I created </a:t>
            </a:r>
            <a:r>
              <a:rPr lang="en-US" dirty="0"/>
              <a:t>a variable called </a:t>
            </a:r>
            <a:r>
              <a:rPr lang="en-US" dirty="0" err="1"/>
              <a:t>calc</a:t>
            </a:r>
            <a:r>
              <a:rPr lang="en-US" dirty="0"/>
              <a:t> and added two properties, status and a method called plus which was a function. </a:t>
            </a:r>
          </a:p>
          <a:p>
            <a:r>
              <a:rPr lang="en-US" dirty="0" smtClean="0"/>
              <a:t>The </a:t>
            </a:r>
            <a:r>
              <a:rPr lang="en-US" i="1" dirty="0"/>
              <a:t>this</a:t>
            </a:r>
            <a:r>
              <a:rPr lang="en-US" dirty="0"/>
              <a:t> argument is going to point to the object </a:t>
            </a:r>
            <a:r>
              <a:rPr lang="en-US" dirty="0" smtClean="0"/>
              <a:t>instance that </a:t>
            </a:r>
            <a:r>
              <a:rPr lang="en-US" dirty="0"/>
              <a:t>the function is </a:t>
            </a:r>
            <a:r>
              <a:rPr lang="en-US" dirty="0" smtClean="0"/>
              <a:t>embedded in</a:t>
            </a:r>
            <a:r>
              <a:rPr lang="en-US" dirty="0"/>
              <a:t>. </a:t>
            </a:r>
            <a:endParaRPr lang="en-US" dirty="0" smtClean="0"/>
          </a:p>
          <a:p>
            <a:r>
              <a:rPr lang="en-US" dirty="0" smtClean="0"/>
              <a:t>The </a:t>
            </a:r>
            <a:r>
              <a:rPr lang="en-US" dirty="0"/>
              <a:t>binding of </a:t>
            </a:r>
            <a:r>
              <a:rPr lang="en-US" i="1" dirty="0"/>
              <a:t>this</a:t>
            </a:r>
            <a:r>
              <a:rPr lang="en-US" dirty="0"/>
              <a:t> is only going to happen at invocation time. So the </a:t>
            </a:r>
            <a:r>
              <a:rPr lang="en-US" i="1" dirty="0"/>
              <a:t>this</a:t>
            </a:r>
            <a:r>
              <a:rPr lang="en-US" dirty="0"/>
              <a:t> attribute is not going to be bound to that object until we invoke the method. </a:t>
            </a:r>
            <a:endParaRPr lang="en-US" dirty="0" smtClean="0"/>
          </a:p>
          <a:p>
            <a:r>
              <a:rPr lang="en-US" dirty="0" smtClean="0"/>
              <a:t>So </a:t>
            </a:r>
            <a:r>
              <a:rPr lang="en-US" dirty="0"/>
              <a:t>binding functions to objects and using them as methods is a great programming technique.</a:t>
            </a:r>
            <a:endParaRPr lang="en-US" dirty="0" smtClean="0"/>
          </a:p>
        </p:txBody>
      </p:sp>
      <p:sp>
        <p:nvSpPr>
          <p:cNvPr id="4" name="Rectangle 3"/>
          <p:cNvSpPr/>
          <p:nvPr/>
        </p:nvSpPr>
        <p:spPr>
          <a:xfrm>
            <a:off x="5029200" y="1117600"/>
            <a:ext cx="3962400" cy="3385542"/>
          </a:xfrm>
          <a:prstGeom prst="rect">
            <a:avLst/>
          </a:prstGeom>
        </p:spPr>
        <p:txBody>
          <a:bodyPr wrap="square">
            <a:spAutoFit/>
          </a:bodyPr>
          <a:lstStyle/>
          <a:p>
            <a:r>
              <a:rPr lang="en-US" sz="1600" b="1" dirty="0" err="1">
                <a:solidFill>
                  <a:srgbClr val="0000FF"/>
                </a:solidFill>
                <a:highlight>
                  <a:srgbClr val="FFFFFF"/>
                </a:highlight>
                <a:latin typeface="Courier New" panose="02070309020205020404" pitchFamily="49" charset="0"/>
              </a:rPr>
              <a:t>var</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calc</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804000"/>
                </a:solidFill>
                <a:highlight>
                  <a:srgbClr val="FFFFFF"/>
                </a:highlight>
                <a:latin typeface="Courier New" panose="02070309020205020404" pitchFamily="49" charset="0"/>
              </a:rPr>
              <a:t>status</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'Awesome'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plus</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function</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a</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b</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console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log</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this</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console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log</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a</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b</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console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log</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arguments</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console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log</a:t>
            </a:r>
            <a:r>
              <a:rPr lang="en-US" sz="1600" b="1" dirty="0">
                <a:solidFill>
                  <a:srgbClr val="000080"/>
                </a:solidFill>
                <a:highlight>
                  <a:srgbClr val="FFFFFF"/>
                </a:highlight>
                <a:latin typeface="Courier New" panose="02070309020205020404" pitchFamily="49" charset="0"/>
              </a:rPr>
              <a:t>(</a:t>
            </a:r>
            <a:r>
              <a:rPr lang="en-US" sz="1600" b="1" dirty="0" err="1">
                <a:solidFill>
                  <a:srgbClr val="0000FF"/>
                </a:solidFill>
                <a:highlight>
                  <a:srgbClr val="FFFFFF"/>
                </a:highlight>
                <a:latin typeface="Courier New" panose="02070309020205020404" pitchFamily="49" charset="0"/>
              </a:rPr>
              <a:t>this</a:t>
            </a:r>
            <a:r>
              <a:rPr lang="en-US" sz="1600" b="1" dirty="0" err="1">
                <a:solidFill>
                  <a:srgbClr val="000080"/>
                </a:solidFill>
                <a:highlight>
                  <a:srgbClr val="FFFFFF"/>
                </a:highlight>
                <a:latin typeface="Courier New" panose="02070309020205020404" pitchFamily="49" charset="0"/>
              </a:rPr>
              <a:t>.</a:t>
            </a:r>
            <a:r>
              <a:rPr lang="en-US" sz="1600" b="1" dirty="0" err="1">
                <a:solidFill>
                  <a:srgbClr val="804000"/>
                </a:solidFill>
                <a:highlight>
                  <a:srgbClr val="FFFFFF"/>
                </a:highlight>
                <a:latin typeface="Courier New" panose="02070309020205020404" pitchFamily="49" charset="0"/>
              </a:rPr>
              <a:t>status</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rPr>
              <a:t>calc</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plus</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2</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2</a:t>
            </a:r>
            <a:r>
              <a:rPr lang="en-US" sz="1600" b="1" dirty="0">
                <a:solidFill>
                  <a:srgbClr val="000080"/>
                </a:solidFill>
                <a:highlight>
                  <a:srgbClr val="FFFFFF"/>
                </a:highlight>
                <a:latin typeface="Courier New" panose="02070309020205020404" pitchFamily="49" charset="0"/>
              </a:rPr>
              <a:t>);</a:t>
            </a:r>
            <a:endParaRPr lang="en-US" sz="1600" dirty="0"/>
          </a:p>
        </p:txBody>
      </p:sp>
      <p:pic>
        <p:nvPicPr>
          <p:cNvPr id="5" name="Picture 4"/>
          <p:cNvPicPr>
            <a:picLocks noChangeAspect="1"/>
          </p:cNvPicPr>
          <p:nvPr/>
        </p:nvPicPr>
        <p:blipFill rotWithShape="1">
          <a:blip r:embed="rId2"/>
          <a:srcRect r="30357"/>
          <a:stretch/>
        </p:blipFill>
        <p:spPr>
          <a:xfrm>
            <a:off x="5003799" y="4490442"/>
            <a:ext cx="4113865" cy="2215158"/>
          </a:xfrm>
          <a:prstGeom prst="rect">
            <a:avLst/>
          </a:prstGeom>
        </p:spPr>
      </p:pic>
    </p:spTree>
    <p:extLst>
      <p:ext uri="{BB962C8B-B14F-4D97-AF65-F5344CB8AC3E}">
        <p14:creationId xmlns:p14="http://schemas.microsoft.com/office/powerpoint/2010/main" val="33740560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90600"/>
          </a:xfrm>
        </p:spPr>
        <p:txBody>
          <a:bodyPr>
            <a:noAutofit/>
          </a:bodyPr>
          <a:lstStyle/>
          <a:p>
            <a:r>
              <a:rPr lang="en-US" sz="2800" dirty="0" smtClean="0"/>
              <a:t>3. Invoking functions as constructors of instances of objects</a:t>
            </a:r>
            <a:endParaRPr lang="en-US" sz="2800" dirty="0"/>
          </a:p>
        </p:txBody>
      </p:sp>
      <p:sp>
        <p:nvSpPr>
          <p:cNvPr id="3" name="Content Placeholder 2"/>
          <p:cNvSpPr>
            <a:spLocks noGrp="1"/>
          </p:cNvSpPr>
          <p:nvPr>
            <p:ph idx="1"/>
          </p:nvPr>
        </p:nvSpPr>
        <p:spPr>
          <a:xfrm>
            <a:off x="0" y="914400"/>
            <a:ext cx="5334000" cy="5943600"/>
          </a:xfrm>
        </p:spPr>
        <p:txBody>
          <a:bodyPr>
            <a:normAutofit fontScale="70000" lnSpcReduction="20000"/>
          </a:bodyPr>
          <a:lstStyle/>
          <a:p>
            <a:r>
              <a:rPr lang="en-US" dirty="0"/>
              <a:t>In the </a:t>
            </a:r>
            <a:r>
              <a:rPr lang="en-US" dirty="0" smtClean="0"/>
              <a:t>previous slide, we </a:t>
            </a:r>
            <a:r>
              <a:rPr lang="en-US" dirty="0"/>
              <a:t>created objects manually by first assigning them to a variable and then adding properties and methods</a:t>
            </a:r>
            <a:r>
              <a:rPr lang="en-US" dirty="0" smtClean="0"/>
              <a:t>.</a:t>
            </a:r>
          </a:p>
          <a:p>
            <a:r>
              <a:rPr lang="en-US" dirty="0" smtClean="0"/>
              <a:t>Functions </a:t>
            </a:r>
            <a:r>
              <a:rPr lang="en-US" dirty="0"/>
              <a:t>in JavaScript can do more than just help you create methods for existing objects. </a:t>
            </a:r>
            <a:endParaRPr lang="en-US" dirty="0" smtClean="0"/>
          </a:p>
          <a:p>
            <a:r>
              <a:rPr lang="en-US" dirty="0" smtClean="0"/>
              <a:t>Functions can </a:t>
            </a:r>
            <a:r>
              <a:rPr lang="en-US" dirty="0"/>
              <a:t>create new objects themselves, which is called constructing an object. </a:t>
            </a:r>
            <a:endParaRPr lang="en-US" dirty="0" smtClean="0"/>
          </a:p>
          <a:p>
            <a:r>
              <a:rPr lang="en-US" dirty="0" smtClean="0"/>
              <a:t>You </a:t>
            </a:r>
            <a:r>
              <a:rPr lang="en-US" dirty="0"/>
              <a:t>create an object with the </a:t>
            </a:r>
            <a:r>
              <a:rPr lang="en-US" dirty="0">
                <a:latin typeface="Consolas" panose="020B0609020204030204" pitchFamily="49" charset="0"/>
                <a:cs typeface="Consolas" panose="020B0609020204030204" pitchFamily="49" charset="0"/>
              </a:rPr>
              <a:t>new</a:t>
            </a:r>
            <a:r>
              <a:rPr lang="en-US" dirty="0"/>
              <a:t> keyword. </a:t>
            </a:r>
            <a:endParaRPr lang="en-US" dirty="0" smtClean="0"/>
          </a:p>
          <a:p>
            <a:r>
              <a:rPr lang="en-US" dirty="0" smtClean="0"/>
              <a:t>This </a:t>
            </a:r>
            <a:r>
              <a:rPr lang="en-US" dirty="0"/>
              <a:t>method of creating an object is called a constructor invocation.</a:t>
            </a:r>
            <a:endParaRPr lang="en-US" dirty="0" smtClean="0"/>
          </a:p>
          <a:p>
            <a:r>
              <a:rPr lang="en-NZ" dirty="0" smtClean="0">
                <a:latin typeface="Consolas" panose="020B0609020204030204" pitchFamily="49" charset="0"/>
                <a:cs typeface="Consolas" panose="020B0609020204030204" pitchFamily="49" charset="0"/>
              </a:rPr>
              <a:t>new</a:t>
            </a:r>
            <a:r>
              <a:rPr lang="en-NZ" dirty="0" smtClean="0"/>
              <a:t> creates a new instance of the object</a:t>
            </a:r>
          </a:p>
          <a:p>
            <a:r>
              <a:rPr lang="en-NZ" dirty="0" smtClean="0"/>
              <a:t>Each new instance has its own set of properties</a:t>
            </a:r>
          </a:p>
          <a:p>
            <a:r>
              <a:rPr lang="en-US" dirty="0"/>
              <a:t>Whenever we use the constructor operator </a:t>
            </a:r>
            <a:r>
              <a:rPr lang="en-US" dirty="0">
                <a:latin typeface="Consolas" panose="020B0609020204030204" pitchFamily="49" charset="0"/>
                <a:cs typeface="Consolas" panose="020B0609020204030204" pitchFamily="49" charset="0"/>
              </a:rPr>
              <a:t>new</a:t>
            </a:r>
            <a:r>
              <a:rPr lang="en-US" dirty="0"/>
              <a:t>, the </a:t>
            </a:r>
            <a:r>
              <a:rPr lang="en-US" dirty="0">
                <a:latin typeface="Consolas" panose="020B0609020204030204" pitchFamily="49" charset="0"/>
                <a:cs typeface="Consolas" panose="020B0609020204030204" pitchFamily="49" charset="0"/>
              </a:rPr>
              <a:t>this</a:t>
            </a:r>
            <a:r>
              <a:rPr lang="en-US" dirty="0"/>
              <a:t> parameter is going to contain a copy of the </a:t>
            </a:r>
            <a:r>
              <a:rPr lang="en-US" dirty="0" smtClean="0"/>
              <a:t>object instance </a:t>
            </a:r>
            <a:r>
              <a:rPr lang="en-US" dirty="0"/>
              <a:t>that we've created</a:t>
            </a:r>
            <a:r>
              <a:rPr lang="en-US" dirty="0" smtClean="0"/>
              <a:t>.</a:t>
            </a:r>
          </a:p>
          <a:p>
            <a:r>
              <a:rPr lang="en-US" dirty="0" smtClean="0"/>
              <a:t>Convention dictates that </a:t>
            </a:r>
            <a:r>
              <a:rPr lang="en-US" dirty="0"/>
              <a:t>constructor names should be capitalized</a:t>
            </a:r>
            <a:r>
              <a:rPr lang="en-US" dirty="0" smtClean="0"/>
              <a:t>.</a:t>
            </a:r>
          </a:p>
          <a:p>
            <a:pPr lvl="1"/>
            <a:r>
              <a:rPr lang="en-US" dirty="0" smtClean="0"/>
              <a:t>A </a:t>
            </a:r>
            <a:r>
              <a:rPr lang="en-US" dirty="0"/>
              <a:t>good way of letting developers, and yourself, later on know that this function is a little bit special because it creates an object</a:t>
            </a:r>
            <a:r>
              <a:rPr lang="en-US" dirty="0" smtClean="0"/>
              <a:t>.</a:t>
            </a:r>
          </a:p>
          <a:p>
            <a:r>
              <a:rPr lang="en-NZ" dirty="0" smtClean="0"/>
              <a:t>This is JavaScript’s attempt at being somewhat object oriented</a:t>
            </a:r>
            <a:endParaRPr lang="en-US" dirty="0"/>
          </a:p>
        </p:txBody>
      </p:sp>
      <p:sp>
        <p:nvSpPr>
          <p:cNvPr id="5" name="Rectangle 4"/>
          <p:cNvSpPr/>
          <p:nvPr/>
        </p:nvSpPr>
        <p:spPr>
          <a:xfrm>
            <a:off x="5334000" y="1295400"/>
            <a:ext cx="3797300" cy="2123658"/>
          </a:xfrm>
          <a:prstGeom prst="rect">
            <a:avLst/>
          </a:prstGeom>
        </p:spPr>
        <p:txBody>
          <a:bodyPr wrap="square">
            <a:spAutoFit/>
          </a:bodyPr>
          <a:lstStyle/>
          <a:p>
            <a:r>
              <a:rPr lang="en-US" sz="1200" b="1" dirty="0" err="1">
                <a:solidFill>
                  <a:srgbClr val="0000FF"/>
                </a:solidFill>
                <a:highlight>
                  <a:srgbClr val="FFFFFF"/>
                </a:highlight>
                <a:latin typeface="Courier New" panose="02070309020205020404" pitchFamily="49" charset="0"/>
              </a:rPr>
              <a:t>var</a:t>
            </a:r>
            <a:r>
              <a:rPr lang="en-US" sz="1200" dirty="0">
                <a:solidFill>
                  <a:srgbClr val="000000"/>
                </a:solidFill>
                <a:highlight>
                  <a:srgbClr val="FFFFFF"/>
                </a:highlight>
                <a:latin typeface="Courier New" panose="02070309020205020404" pitchFamily="49" charset="0"/>
              </a:rPr>
              <a:t> Dog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function</a:t>
            </a:r>
            <a:r>
              <a:rPr lang="en-US" sz="1200" b="1" dirty="0">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n</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this</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name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n</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this</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breed</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console</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dir</a:t>
            </a:r>
            <a:r>
              <a:rPr lang="en-US" sz="1200" b="1" dirty="0">
                <a:solidFill>
                  <a:srgbClr val="00008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this</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firstDog</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new</a:t>
            </a:r>
            <a:r>
              <a:rPr lang="en-US" sz="1200" dirty="0">
                <a:solidFill>
                  <a:srgbClr val="000000"/>
                </a:solidFill>
                <a:highlight>
                  <a:srgbClr val="FFFFFF"/>
                </a:highlight>
                <a:latin typeface="Courier New" panose="02070309020205020404" pitchFamily="49" charset="0"/>
              </a:rPr>
              <a:t> Dog</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Rover"</a:t>
            </a:r>
            <a:r>
              <a:rPr lang="en-US" sz="1200" b="1" dirty="0" err="1">
                <a:solidFill>
                  <a:srgbClr val="000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"Doberman</a:t>
            </a:r>
            <a:r>
              <a:rPr lang="en-US" sz="1200" dirty="0">
                <a:solidFill>
                  <a:srgbClr val="808080"/>
                </a:solidFill>
                <a:highlight>
                  <a:srgbClr val="FFFFFF"/>
                </a:highlight>
                <a:latin typeface="Courier New" panose="02070309020205020404" pitchFamily="49" charset="0"/>
              </a:rPr>
              <a:t>"</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secondDog</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new</a:t>
            </a:r>
            <a:r>
              <a:rPr lang="en-US" sz="1200" dirty="0">
                <a:solidFill>
                  <a:srgbClr val="000000"/>
                </a:solidFill>
                <a:highlight>
                  <a:srgbClr val="FFFFFF"/>
                </a:highlight>
                <a:latin typeface="Courier New" panose="02070309020205020404" pitchFamily="49" charset="0"/>
              </a:rPr>
              <a:t> Dog</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Fluffy"</a:t>
            </a:r>
            <a:r>
              <a:rPr lang="en-US" sz="1200" b="1" dirty="0" err="1">
                <a:solidFill>
                  <a:srgbClr val="000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"Poodle</a:t>
            </a:r>
            <a:r>
              <a:rPr lang="en-US" sz="1200" dirty="0">
                <a:solidFill>
                  <a:srgbClr val="808080"/>
                </a:solidFill>
                <a:highlight>
                  <a:srgbClr val="FFFFFF"/>
                </a:highlight>
                <a:latin typeface="Courier New" panose="02070309020205020404" pitchFamily="49" charset="0"/>
              </a:rPr>
              <a:t>"</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console</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log</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firstDog</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name</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console</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log</a:t>
            </a:r>
            <a:r>
              <a:rPr lang="en-US" sz="1200" b="1" dirty="0">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secondDog</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breed</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pic>
        <p:nvPicPr>
          <p:cNvPr id="6" name="Picture 5"/>
          <p:cNvPicPr>
            <a:picLocks noChangeAspect="1"/>
          </p:cNvPicPr>
          <p:nvPr/>
        </p:nvPicPr>
        <p:blipFill rotWithShape="1">
          <a:blip r:embed="rId2"/>
          <a:srcRect r="45051"/>
          <a:stretch/>
        </p:blipFill>
        <p:spPr>
          <a:xfrm>
            <a:off x="5206999" y="4633316"/>
            <a:ext cx="2168867" cy="2224683"/>
          </a:xfrm>
          <a:prstGeom prst="rect">
            <a:avLst/>
          </a:prstGeom>
        </p:spPr>
      </p:pic>
    </p:spTree>
    <p:extLst>
      <p:ext uri="{BB962C8B-B14F-4D97-AF65-F5344CB8AC3E}">
        <p14:creationId xmlns:p14="http://schemas.microsoft.com/office/powerpoint/2010/main" val="972399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Extending functionality through prototypes</a:t>
            </a:r>
            <a:endParaRPr lang="en-US" dirty="0"/>
          </a:p>
        </p:txBody>
      </p:sp>
      <p:sp>
        <p:nvSpPr>
          <p:cNvPr id="3" name="Content Placeholder 2"/>
          <p:cNvSpPr>
            <a:spLocks noGrp="1"/>
          </p:cNvSpPr>
          <p:nvPr>
            <p:ph idx="1"/>
          </p:nvPr>
        </p:nvSpPr>
        <p:spPr>
          <a:xfrm>
            <a:off x="457200" y="1143000"/>
            <a:ext cx="4953000" cy="5486400"/>
          </a:xfrm>
        </p:spPr>
        <p:txBody>
          <a:bodyPr>
            <a:normAutofit fontScale="85000" lnSpcReduction="20000"/>
          </a:bodyPr>
          <a:lstStyle/>
          <a:p>
            <a:r>
              <a:rPr lang="en-US" dirty="0" smtClean="0"/>
              <a:t>JavaScript is known as a prototypal inheritance language. </a:t>
            </a:r>
          </a:p>
          <a:p>
            <a:r>
              <a:rPr lang="en-US" dirty="0" smtClean="0"/>
              <a:t>That means that you can base the functionality of an object on another object. </a:t>
            </a:r>
          </a:p>
          <a:p>
            <a:r>
              <a:rPr lang="en-US" dirty="0" smtClean="0"/>
              <a:t>Every object can be based on another object </a:t>
            </a:r>
          </a:p>
          <a:p>
            <a:r>
              <a:rPr lang="en-US" dirty="0" smtClean="0"/>
              <a:t>As a matter of fact, every object in JavaScript is based on a different object</a:t>
            </a:r>
          </a:p>
          <a:p>
            <a:r>
              <a:rPr lang="en-US" dirty="0" smtClean="0"/>
              <a:t>That makes it kind of convenient because we don't have to keep on building the same functionality for different things.</a:t>
            </a:r>
          </a:p>
          <a:p>
            <a:r>
              <a:rPr lang="en-US" dirty="0" smtClean="0"/>
              <a:t>The way that we do this is by linking an object's prototype object to another. </a:t>
            </a:r>
          </a:p>
          <a:p>
            <a:r>
              <a:rPr lang="en-US" dirty="0" smtClean="0"/>
              <a:t>With prototypes multiple objects can inherit the same functionality.</a:t>
            </a:r>
            <a:r>
              <a:rPr lang="en-US" dirty="0"/>
              <a:t>  </a:t>
            </a:r>
            <a:endParaRPr lang="en-US" dirty="0" smtClean="0"/>
          </a:p>
          <a:p>
            <a:r>
              <a:rPr lang="en-US" dirty="0" smtClean="0"/>
              <a:t>With </a:t>
            </a:r>
            <a:r>
              <a:rPr lang="en-US" dirty="0"/>
              <a:t>the prototype object, we can expand the functionality of anything in JavaScript. </a:t>
            </a:r>
          </a:p>
        </p:txBody>
      </p:sp>
      <p:sp>
        <p:nvSpPr>
          <p:cNvPr id="5" name="Rectangle 4"/>
          <p:cNvSpPr/>
          <p:nvPr/>
        </p:nvSpPr>
        <p:spPr>
          <a:xfrm>
            <a:off x="5257800" y="1102816"/>
            <a:ext cx="3810000" cy="4154984"/>
          </a:xfrm>
          <a:prstGeom prst="rect">
            <a:avLst/>
          </a:prstGeom>
        </p:spPr>
        <p:txBody>
          <a:bodyPr wrap="square">
            <a:spAutoFit/>
          </a:bodyPr>
          <a:lstStyle/>
          <a:p>
            <a:r>
              <a:rPr lang="en-US" sz="1200" b="1" dirty="0" err="1">
                <a:solidFill>
                  <a:srgbClr val="0000FF"/>
                </a:solidFill>
                <a:highlight>
                  <a:srgbClr val="FFFFFF"/>
                </a:highlight>
                <a:latin typeface="Courier New" panose="02070309020205020404" pitchFamily="49" charset="0"/>
              </a:rPr>
              <a:t>var</a:t>
            </a:r>
            <a:r>
              <a:rPr lang="en-US" sz="1200" dirty="0">
                <a:solidFill>
                  <a:srgbClr val="000000"/>
                </a:solidFill>
                <a:highlight>
                  <a:srgbClr val="FFFFFF"/>
                </a:highlight>
                <a:latin typeface="Courier New" panose="02070309020205020404" pitchFamily="49" charset="0"/>
              </a:rPr>
              <a:t> speak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function</a:t>
            </a:r>
            <a:r>
              <a:rPr lang="en-US" sz="1200" b="1" dirty="0">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saywhat</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console</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log</a:t>
            </a:r>
            <a:r>
              <a:rPr lang="en-US" sz="1200" b="1" dirty="0">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saywhat</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var</a:t>
            </a:r>
            <a:r>
              <a:rPr lang="en-US" sz="1200" dirty="0">
                <a:solidFill>
                  <a:srgbClr val="000000"/>
                </a:solidFill>
                <a:highlight>
                  <a:srgbClr val="FFFFFF"/>
                </a:highlight>
                <a:latin typeface="Courier New" panose="02070309020205020404" pitchFamily="49" charset="0"/>
              </a:rPr>
              <a:t> Dog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function</a:t>
            </a:r>
            <a:r>
              <a:rPr lang="en-US" sz="1200" b="1" dirty="0">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n</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this</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name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n</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this</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breed</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var</a:t>
            </a:r>
            <a:r>
              <a:rPr lang="en-US" sz="1200" dirty="0">
                <a:solidFill>
                  <a:srgbClr val="000000"/>
                </a:solidFill>
                <a:highlight>
                  <a:srgbClr val="FFFFFF"/>
                </a:highlight>
                <a:latin typeface="Courier New" panose="02070309020205020404" pitchFamily="49" charset="0"/>
              </a:rPr>
              <a:t> Cat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function</a:t>
            </a:r>
            <a:r>
              <a:rPr lang="en-US" sz="1200" b="1" dirty="0">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n</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this</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name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n</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this</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breed</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Dog</a:t>
            </a:r>
            <a:r>
              <a:rPr lang="en-US" sz="1200" b="1" dirty="0" err="1">
                <a:solidFill>
                  <a:srgbClr val="000080"/>
                </a:solidFill>
                <a:highlight>
                  <a:srgbClr val="FFFFFF"/>
                </a:highlight>
                <a:latin typeface="Courier New" panose="02070309020205020404" pitchFamily="49" charset="0"/>
              </a:rPr>
              <a:t>.</a:t>
            </a:r>
            <a:r>
              <a:rPr lang="en-US" sz="1200" b="1" dirty="0" err="1">
                <a:solidFill>
                  <a:srgbClr val="0000FF"/>
                </a:solidFill>
                <a:highlight>
                  <a:srgbClr val="FFFFFF"/>
                </a:highlight>
                <a:latin typeface="Courier New" panose="02070309020205020404" pitchFamily="49" charset="0"/>
              </a:rPr>
              <a:t>prototype</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speak</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speak</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Cat</a:t>
            </a:r>
            <a:r>
              <a:rPr lang="en-US" sz="1200" b="1" dirty="0" err="1">
                <a:solidFill>
                  <a:srgbClr val="000080"/>
                </a:solidFill>
                <a:highlight>
                  <a:srgbClr val="FFFFFF"/>
                </a:highlight>
                <a:latin typeface="Courier New" panose="02070309020205020404" pitchFamily="49" charset="0"/>
              </a:rPr>
              <a:t>.</a:t>
            </a:r>
            <a:r>
              <a:rPr lang="en-US" sz="1200" b="1" dirty="0" err="1">
                <a:solidFill>
                  <a:srgbClr val="0000FF"/>
                </a:solidFill>
                <a:highlight>
                  <a:srgbClr val="FFFFFF"/>
                </a:highlight>
                <a:latin typeface="Courier New" panose="02070309020205020404" pitchFamily="49" charset="0"/>
              </a:rPr>
              <a:t>prototype</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speak</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speak</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firstDog</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new</a:t>
            </a:r>
            <a:r>
              <a:rPr lang="en-US" sz="1200" dirty="0">
                <a:solidFill>
                  <a:srgbClr val="000000"/>
                </a:solidFill>
                <a:highlight>
                  <a:srgbClr val="FFFFFF"/>
                </a:highlight>
                <a:latin typeface="Courier New" panose="02070309020205020404" pitchFamily="49" charset="0"/>
              </a:rPr>
              <a:t> Dog</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Rover"</a:t>
            </a:r>
            <a:r>
              <a:rPr lang="en-US" sz="1200" b="1" dirty="0" err="1">
                <a:solidFill>
                  <a:srgbClr val="000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"Doberman</a:t>
            </a:r>
            <a:r>
              <a:rPr lang="en-US" sz="1200" dirty="0">
                <a:solidFill>
                  <a:srgbClr val="808080"/>
                </a:solidFill>
                <a:highlight>
                  <a:srgbClr val="FFFFFF"/>
                </a:highlight>
                <a:latin typeface="Courier New" panose="02070309020205020404" pitchFamily="49" charset="0"/>
              </a:rPr>
              <a:t>"</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firstCat</a:t>
            </a:r>
            <a:r>
              <a:rPr lang="en-US" sz="120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new</a:t>
            </a:r>
            <a:r>
              <a:rPr lang="en-US" sz="1200" dirty="0">
                <a:solidFill>
                  <a:srgbClr val="000000"/>
                </a:solidFill>
                <a:highlight>
                  <a:srgbClr val="FFFFFF"/>
                </a:highlight>
                <a:latin typeface="Courier New" panose="02070309020205020404" pitchFamily="49" charset="0"/>
              </a:rPr>
              <a:t> Cat</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Sniggles"</a:t>
            </a:r>
            <a:r>
              <a:rPr lang="en-US" sz="1200" b="1" dirty="0" err="1">
                <a:solidFill>
                  <a:srgbClr val="000080"/>
                </a:solidFill>
                <a:highlight>
                  <a:srgbClr val="FFFFFF"/>
                </a:highlight>
                <a:latin typeface="Courier New" panose="02070309020205020404" pitchFamily="49" charset="0"/>
              </a:rPr>
              <a:t>,</a:t>
            </a:r>
            <a:r>
              <a:rPr lang="en-US" sz="1200" dirty="0" err="1">
                <a:solidFill>
                  <a:srgbClr val="808080"/>
                </a:solidFill>
                <a:highlight>
                  <a:srgbClr val="FFFFFF"/>
                </a:highlight>
                <a:latin typeface="Courier New" panose="02070309020205020404" pitchFamily="49" charset="0"/>
              </a:rPr>
              <a:t>"Max</a:t>
            </a:r>
            <a:r>
              <a:rPr lang="en-US" sz="1200" dirty="0">
                <a:solidFill>
                  <a:srgbClr val="808080"/>
                </a:solidFill>
                <a:highlight>
                  <a:srgbClr val="FFFFFF"/>
                </a:highlight>
                <a:latin typeface="Courier New" panose="02070309020205020404" pitchFamily="49" charset="0"/>
              </a:rPr>
              <a:t>"</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firstDog</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speak</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'woof'</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firstCat</a:t>
            </a:r>
            <a:r>
              <a:rPr lang="en-US" sz="1200" b="1" dirty="0" err="1">
                <a:solidFill>
                  <a:srgbClr val="00008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speak</a:t>
            </a:r>
            <a:r>
              <a:rPr lang="en-US" sz="1200" b="1" dirty="0">
                <a:solidFill>
                  <a:srgbClr val="000080"/>
                </a:solidFill>
                <a:highlight>
                  <a:srgbClr val="FFFFFF"/>
                </a:highlight>
                <a:latin typeface="Courier New" panose="02070309020205020404" pitchFamily="49" charset="0"/>
              </a:rPr>
              <a:t>(</a:t>
            </a:r>
            <a:r>
              <a:rPr lang="en-US" sz="1200" dirty="0">
                <a:solidFill>
                  <a:srgbClr val="808080"/>
                </a:solidFill>
                <a:highlight>
                  <a:srgbClr val="FFFFFF"/>
                </a:highlight>
                <a:latin typeface="Courier New" panose="02070309020205020404" pitchFamily="49" charset="0"/>
              </a:rPr>
              <a:t>'meow'</a:t>
            </a:r>
            <a:r>
              <a:rPr lang="en-US" sz="1200" b="1" dirty="0">
                <a:solidFill>
                  <a:srgbClr val="00008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pic>
        <p:nvPicPr>
          <p:cNvPr id="6" name="Picture 5"/>
          <p:cNvPicPr>
            <a:picLocks noChangeAspect="1"/>
          </p:cNvPicPr>
          <p:nvPr/>
        </p:nvPicPr>
        <p:blipFill rotWithShape="1">
          <a:blip r:embed="rId2"/>
          <a:srcRect r="74283"/>
          <a:stretch/>
        </p:blipFill>
        <p:spPr>
          <a:xfrm>
            <a:off x="5270500" y="5486400"/>
            <a:ext cx="1767598" cy="960983"/>
          </a:xfrm>
          <a:prstGeom prst="rect">
            <a:avLst/>
          </a:prstGeom>
        </p:spPr>
      </p:pic>
    </p:spTree>
    <p:extLst>
      <p:ext uri="{BB962C8B-B14F-4D97-AF65-F5344CB8AC3E}">
        <p14:creationId xmlns:p14="http://schemas.microsoft.com/office/powerpoint/2010/main" val="2616629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JSON </a:t>
            </a:r>
            <a:r>
              <a:rPr lang="en-US" dirty="0"/>
              <a:t>stands for JavaScript Object Notation, and it's a text format that makes it easy to share data between devices like clients and </a:t>
            </a:r>
            <a:r>
              <a:rPr lang="en-US" dirty="0" smtClean="0"/>
              <a:t>servers</a:t>
            </a:r>
            <a:endParaRPr lang="en-US" dirty="0" smtClean="0"/>
          </a:p>
          <a:p>
            <a:r>
              <a:rPr lang="en-US" dirty="0" smtClean="0"/>
              <a:t>JSON </a:t>
            </a:r>
            <a:r>
              <a:rPr lang="en-US" dirty="0"/>
              <a:t>uses several of JavaScript’s syntactical patterns for organizing </a:t>
            </a:r>
            <a:r>
              <a:rPr lang="en-US" dirty="0" smtClean="0"/>
              <a:t>and structuring </a:t>
            </a:r>
            <a:r>
              <a:rPr lang="en-US" dirty="0" smtClean="0"/>
              <a:t>data</a:t>
            </a:r>
            <a:endParaRPr lang="en-US" dirty="0" smtClean="0"/>
          </a:p>
          <a:p>
            <a:r>
              <a:rPr lang="en-US" dirty="0"/>
              <a:t>It’s extremely easy to parse JSON into JavaScript </a:t>
            </a:r>
            <a:r>
              <a:rPr lang="en-US" dirty="0" smtClean="0"/>
              <a:t>objects and </a:t>
            </a:r>
            <a:r>
              <a:rPr lang="en-US" dirty="0"/>
              <a:t>to serialize objects into </a:t>
            </a:r>
            <a:r>
              <a:rPr lang="en-US" dirty="0" smtClean="0"/>
              <a:t>JSON</a:t>
            </a:r>
            <a:endParaRPr lang="en-US" dirty="0" smtClean="0"/>
          </a:p>
          <a:p>
            <a:r>
              <a:rPr lang="en-US" dirty="0"/>
              <a:t>In recent years, JSON has gotten so popular that companies like Twitter have even chosen to discontinue support for XML output </a:t>
            </a:r>
            <a:r>
              <a:rPr lang="en-US" dirty="0" smtClean="0"/>
              <a:t>of their API </a:t>
            </a:r>
            <a:r>
              <a:rPr lang="en-US" dirty="0" smtClean="0"/>
              <a:t>streams</a:t>
            </a:r>
            <a:endParaRPr lang="en-US" dirty="0" smtClean="0"/>
          </a:p>
          <a:p>
            <a:r>
              <a:rPr lang="en-US" dirty="0"/>
              <a:t>JSON looks a lot like JavaScript’s object and array literals</a:t>
            </a:r>
            <a:r>
              <a:rPr lang="en-US" dirty="0" smtClean="0"/>
              <a:t>.</a:t>
            </a:r>
          </a:p>
          <a:p>
            <a:r>
              <a:rPr lang="en-US" dirty="0"/>
              <a:t>JSON lets you represent three types of </a:t>
            </a:r>
            <a:r>
              <a:rPr lang="en-US" dirty="0" smtClean="0"/>
              <a:t>data</a:t>
            </a:r>
          </a:p>
          <a:p>
            <a:pPr lvl="1"/>
            <a:r>
              <a:rPr lang="en-US" dirty="0"/>
              <a:t>Simple </a:t>
            </a:r>
            <a:r>
              <a:rPr lang="en-US" dirty="0"/>
              <a:t>Values: strings, numbers, </a:t>
            </a:r>
            <a:r>
              <a:rPr lang="en-US" dirty="0" err="1"/>
              <a:t>booleans</a:t>
            </a:r>
            <a:r>
              <a:rPr lang="en-US" dirty="0"/>
              <a:t>, and null</a:t>
            </a:r>
            <a:endParaRPr lang="en-US" dirty="0" smtClean="0"/>
          </a:p>
          <a:p>
            <a:pPr lvl="1"/>
            <a:r>
              <a:rPr lang="en-US" dirty="0" smtClean="0"/>
              <a:t>Objects</a:t>
            </a:r>
          </a:p>
          <a:p>
            <a:pPr lvl="1"/>
            <a:r>
              <a:rPr lang="en-US" dirty="0" smtClean="0"/>
              <a:t>Arrays</a:t>
            </a:r>
          </a:p>
          <a:p>
            <a:endParaRPr lang="en-US" dirty="0"/>
          </a:p>
        </p:txBody>
      </p:sp>
      <p:pic>
        <p:nvPicPr>
          <p:cNvPr id="4" name="Picture 3"/>
          <p:cNvPicPr>
            <a:picLocks noChangeAspect="1"/>
          </p:cNvPicPr>
          <p:nvPr/>
        </p:nvPicPr>
        <p:blipFill rotWithShape="1">
          <a:blip r:embed="rId2"/>
          <a:srcRect l="17464" t="28571" r="5697" b="57143"/>
          <a:stretch/>
        </p:blipFill>
        <p:spPr>
          <a:xfrm>
            <a:off x="6781800" y="5334000"/>
            <a:ext cx="2209800" cy="200891"/>
          </a:xfrm>
          <a:prstGeom prst="rect">
            <a:avLst/>
          </a:prstGeom>
        </p:spPr>
      </p:pic>
    </p:spTree>
    <p:extLst>
      <p:ext uri="{BB962C8B-B14F-4D97-AF65-F5344CB8AC3E}">
        <p14:creationId xmlns:p14="http://schemas.microsoft.com/office/powerpoint/2010/main" val="4559851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4. Invoking a function with call and apply</a:t>
            </a:r>
            <a:endParaRPr lang="en-US" dirty="0"/>
          </a:p>
        </p:txBody>
      </p:sp>
      <p:sp>
        <p:nvSpPr>
          <p:cNvPr id="3" name="Content Placeholder 2"/>
          <p:cNvSpPr>
            <a:spLocks noGrp="1"/>
          </p:cNvSpPr>
          <p:nvPr>
            <p:ph idx="1"/>
          </p:nvPr>
        </p:nvSpPr>
        <p:spPr>
          <a:xfrm>
            <a:off x="457200" y="1143000"/>
            <a:ext cx="8153400" cy="5486400"/>
          </a:xfrm>
        </p:spPr>
        <p:txBody>
          <a:bodyPr>
            <a:normAutofit/>
          </a:bodyPr>
          <a:lstStyle/>
          <a:p>
            <a:r>
              <a:rPr lang="en-US" dirty="0" smtClean="0"/>
              <a:t>The function </a:t>
            </a:r>
            <a:r>
              <a:rPr lang="en-US" dirty="0" err="1" smtClean="0">
                <a:latin typeface="Consolas" panose="020B0609020204030204" pitchFamily="49" charset="0"/>
                <a:cs typeface="Consolas" panose="020B0609020204030204" pitchFamily="49" charset="0"/>
              </a:rPr>
              <a:t>sayHello</a:t>
            </a:r>
            <a:r>
              <a:rPr lang="en-US" dirty="0" smtClean="0"/>
              <a:t> rely </a:t>
            </a:r>
            <a:r>
              <a:rPr lang="en-US" dirty="0"/>
              <a:t>on </a:t>
            </a:r>
            <a:r>
              <a:rPr lang="en-US" dirty="0" smtClean="0"/>
              <a:t>its scope </a:t>
            </a:r>
            <a:r>
              <a:rPr lang="en-US" dirty="0"/>
              <a:t>for </a:t>
            </a:r>
            <a:r>
              <a:rPr lang="en-US" dirty="0" smtClean="0"/>
              <a:t>resolving </a:t>
            </a:r>
            <a:r>
              <a:rPr lang="en-US" dirty="0" smtClean="0">
                <a:latin typeface="Consolas" panose="020B0609020204030204" pitchFamily="49" charset="0"/>
                <a:cs typeface="Consolas" panose="020B0609020204030204" pitchFamily="49" charset="0"/>
              </a:rPr>
              <a:t>this.name</a:t>
            </a:r>
            <a:r>
              <a:rPr lang="en-US" dirty="0" smtClean="0"/>
              <a:t>, </a:t>
            </a:r>
            <a:r>
              <a:rPr lang="en-US" dirty="0"/>
              <a:t>and calling </a:t>
            </a:r>
            <a:r>
              <a:rPr lang="en-US" dirty="0" smtClean="0"/>
              <a:t>it without </a:t>
            </a:r>
            <a:r>
              <a:rPr lang="en-US" dirty="0"/>
              <a:t>explicit scope will just run them in the scope of the current </a:t>
            </a:r>
            <a:r>
              <a:rPr lang="en-US" dirty="0" smtClean="0"/>
              <a:t>window</a:t>
            </a:r>
          </a:p>
          <a:p>
            <a:r>
              <a:rPr lang="en-US" dirty="0"/>
              <a:t>Both call and apply perform very similar functions: they execute a function in the context, or scope, of the first argument that you pass to </a:t>
            </a:r>
            <a:r>
              <a:rPr lang="en-US" dirty="0" smtClean="0"/>
              <a:t>them</a:t>
            </a:r>
            <a:endParaRPr lang="en-US" dirty="0"/>
          </a:p>
        </p:txBody>
      </p:sp>
      <p:sp>
        <p:nvSpPr>
          <p:cNvPr id="5" name="Rectangle 4"/>
          <p:cNvSpPr/>
          <p:nvPr/>
        </p:nvSpPr>
        <p:spPr>
          <a:xfrm>
            <a:off x="609600" y="4267200"/>
            <a:ext cx="4572000" cy="2031325"/>
          </a:xfrm>
          <a:prstGeom prst="rect">
            <a:avLst/>
          </a:prstGeom>
        </p:spPr>
        <p:txBody>
          <a:bodyPr>
            <a:spAutoFit/>
          </a:bodyPr>
          <a:lstStyle/>
          <a:p>
            <a:r>
              <a:rPr lang="en-US" sz="1400" b="1" dirty="0" err="1">
                <a:solidFill>
                  <a:srgbClr val="0000FF"/>
                </a:solidFill>
                <a:highlight>
                  <a:srgbClr val="FFFFFF"/>
                </a:highlight>
                <a:latin typeface="Courier New"/>
              </a:rPr>
              <a:t>var</a:t>
            </a:r>
            <a:r>
              <a:rPr lang="en-US" sz="1400" dirty="0">
                <a:solidFill>
                  <a:srgbClr val="000000"/>
                </a:solidFill>
                <a:highlight>
                  <a:srgbClr val="FFFFFF"/>
                </a:highlight>
                <a:latin typeface="Courier New"/>
              </a:rPr>
              <a:t> person1 </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name</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dirty="0">
                <a:solidFill>
                  <a:srgbClr val="808080"/>
                </a:solidFill>
                <a:highlight>
                  <a:srgbClr val="FFFFFF"/>
                </a:highlight>
                <a:latin typeface="Courier New"/>
              </a:rPr>
              <a:t>'Marvin'</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age</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dirty="0">
                <a:solidFill>
                  <a:srgbClr val="FF8000"/>
                </a:solidFill>
                <a:highlight>
                  <a:srgbClr val="FFFFFF"/>
                </a:highlight>
                <a:latin typeface="Courier New"/>
              </a:rPr>
              <a:t>42</a:t>
            </a:r>
            <a:r>
              <a:rPr lang="en-US" sz="1400" b="1" dirty="0">
                <a:solidFill>
                  <a:srgbClr val="000080"/>
                </a:solidFill>
                <a:highlight>
                  <a:srgbClr val="FFFFFF"/>
                </a:highlight>
                <a:latin typeface="Courier New"/>
              </a:rPr>
              <a:t>};</a:t>
            </a:r>
            <a:endParaRPr lang="en-US" sz="1400" dirty="0">
              <a:solidFill>
                <a:srgbClr val="000000"/>
              </a:solidFill>
              <a:highlight>
                <a:srgbClr val="FFFFFF"/>
              </a:highlight>
              <a:latin typeface="Courier New"/>
            </a:endParaRPr>
          </a:p>
          <a:p>
            <a:endParaRPr lang="en-US" sz="1400" dirty="0">
              <a:solidFill>
                <a:srgbClr val="000000"/>
              </a:solidFill>
              <a:highlight>
                <a:srgbClr val="FFFFFF"/>
              </a:highlight>
              <a:latin typeface="Courier New"/>
            </a:endParaRPr>
          </a:p>
          <a:p>
            <a:r>
              <a:rPr lang="en-US" sz="1400" b="1" dirty="0" err="1">
                <a:solidFill>
                  <a:srgbClr val="0000FF"/>
                </a:solidFill>
                <a:highlight>
                  <a:srgbClr val="FFFFFF"/>
                </a:highlight>
                <a:latin typeface="Courier New"/>
              </a:rPr>
              <a:t>var</a:t>
            </a:r>
            <a:r>
              <a:rPr lang="en-US" sz="1400" dirty="0">
                <a:solidFill>
                  <a:srgbClr val="000000"/>
                </a:solidFill>
                <a:highlight>
                  <a:srgbClr val="FFFFFF"/>
                </a:highlight>
                <a:latin typeface="Courier New"/>
              </a:rPr>
              <a:t> </a:t>
            </a:r>
            <a:r>
              <a:rPr lang="en-US" sz="1400" dirty="0" err="1">
                <a:solidFill>
                  <a:srgbClr val="000000"/>
                </a:solidFill>
                <a:highlight>
                  <a:srgbClr val="FFFFFF"/>
                </a:highlight>
                <a:latin typeface="Courier New"/>
              </a:rPr>
              <a:t>sayHello</a:t>
            </a:r>
            <a:r>
              <a:rPr lang="en-US" sz="1400" dirty="0">
                <a:solidFill>
                  <a:srgbClr val="000000"/>
                </a:solidFill>
                <a:highlight>
                  <a:srgbClr val="FFFFFF"/>
                </a:highlight>
                <a:latin typeface="Courier New"/>
              </a:rPr>
              <a:t> </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b="1" dirty="0">
                <a:solidFill>
                  <a:srgbClr val="0000FF"/>
                </a:solidFill>
                <a:highlight>
                  <a:srgbClr val="FFFFFF"/>
                </a:highlight>
                <a:latin typeface="Courier New"/>
              </a:rPr>
              <a:t>function</a:t>
            </a:r>
            <a:r>
              <a:rPr lang="en-US" sz="1400" b="1" dirty="0">
                <a:solidFill>
                  <a:srgbClr val="000080"/>
                </a:solidFill>
                <a:highlight>
                  <a:srgbClr val="FFFFFF"/>
                </a:highlight>
                <a:latin typeface="Courier New"/>
              </a:rPr>
              <a:t>(){</a:t>
            </a:r>
            <a:endParaRPr lang="en-US" sz="1400" dirty="0">
              <a:solidFill>
                <a:srgbClr val="000000"/>
              </a:solidFill>
              <a:highlight>
                <a:srgbClr val="FFFFFF"/>
              </a:highlight>
              <a:latin typeface="Courier New"/>
            </a:endParaRPr>
          </a:p>
          <a:p>
            <a:r>
              <a:rPr lang="en-US" sz="1400" dirty="0">
                <a:solidFill>
                  <a:srgbClr val="000000"/>
                </a:solidFill>
                <a:highlight>
                  <a:srgbClr val="FFFFFF"/>
                </a:highlight>
                <a:latin typeface="Courier New"/>
              </a:rPr>
              <a:t>    console</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log</a:t>
            </a:r>
            <a:r>
              <a:rPr lang="en-US" sz="1400" b="1" dirty="0">
                <a:solidFill>
                  <a:srgbClr val="000080"/>
                </a:solidFill>
                <a:highlight>
                  <a:srgbClr val="FFFFFF"/>
                </a:highlight>
                <a:latin typeface="Courier New"/>
              </a:rPr>
              <a:t>(</a:t>
            </a:r>
            <a:r>
              <a:rPr lang="en-US" sz="1400" dirty="0">
                <a:solidFill>
                  <a:srgbClr val="808080"/>
                </a:solidFill>
                <a:highlight>
                  <a:srgbClr val="FFFFFF"/>
                </a:highlight>
                <a:latin typeface="Courier New"/>
              </a:rPr>
              <a:t>'Hello, '</a:t>
            </a:r>
            <a:r>
              <a:rPr lang="en-US" sz="1400" dirty="0">
                <a:solidFill>
                  <a:srgbClr val="000000"/>
                </a:solidFill>
                <a:highlight>
                  <a:srgbClr val="FFFFFF"/>
                </a:highlight>
                <a:latin typeface="Courier New"/>
              </a:rPr>
              <a:t> </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b="1" dirty="0">
                <a:solidFill>
                  <a:srgbClr val="0000FF"/>
                </a:solidFill>
                <a:highlight>
                  <a:srgbClr val="FFFFFF"/>
                </a:highlight>
                <a:latin typeface="Courier New"/>
              </a:rPr>
              <a:t>this</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name</a:t>
            </a:r>
            <a:r>
              <a:rPr lang="en-US" sz="1400" b="1" dirty="0">
                <a:solidFill>
                  <a:srgbClr val="000080"/>
                </a:solidFill>
                <a:highlight>
                  <a:srgbClr val="FFFFFF"/>
                </a:highlight>
                <a:latin typeface="Courier New"/>
              </a:rPr>
              <a:t>);</a:t>
            </a:r>
            <a:endParaRPr lang="en-US" sz="1400" dirty="0">
              <a:solidFill>
                <a:srgbClr val="000000"/>
              </a:solidFill>
              <a:highlight>
                <a:srgbClr val="FFFFFF"/>
              </a:highlight>
              <a:latin typeface="Courier New"/>
            </a:endParaRPr>
          </a:p>
          <a:p>
            <a:r>
              <a:rPr lang="en-US" sz="1400" b="1" dirty="0">
                <a:solidFill>
                  <a:srgbClr val="000080"/>
                </a:solidFill>
                <a:highlight>
                  <a:srgbClr val="FFFFFF"/>
                </a:highlight>
                <a:latin typeface="Courier New"/>
              </a:rPr>
              <a:t>};</a:t>
            </a:r>
            <a:endParaRPr lang="en-US" sz="1400" dirty="0">
              <a:solidFill>
                <a:srgbClr val="000000"/>
              </a:solidFill>
              <a:highlight>
                <a:srgbClr val="FFFFFF"/>
              </a:highlight>
              <a:latin typeface="Courier New"/>
            </a:endParaRPr>
          </a:p>
          <a:p>
            <a:endParaRPr lang="en-US" sz="1400" dirty="0">
              <a:solidFill>
                <a:srgbClr val="000000"/>
              </a:solidFill>
              <a:highlight>
                <a:srgbClr val="FFFFFF"/>
              </a:highlight>
              <a:latin typeface="Courier New"/>
            </a:endParaRPr>
          </a:p>
          <a:p>
            <a:r>
              <a:rPr lang="en-US" sz="1400" dirty="0" err="1">
                <a:solidFill>
                  <a:srgbClr val="000000"/>
                </a:solidFill>
                <a:highlight>
                  <a:srgbClr val="FFFFFF"/>
                </a:highlight>
                <a:latin typeface="Courier New"/>
              </a:rPr>
              <a:t>sayHello</a:t>
            </a:r>
            <a:r>
              <a:rPr lang="en-US" sz="1400" b="1" dirty="0">
                <a:solidFill>
                  <a:srgbClr val="000080"/>
                </a:solidFill>
                <a:highlight>
                  <a:srgbClr val="FFFFFF"/>
                </a:highlight>
                <a:latin typeface="Courier New"/>
              </a:rPr>
              <a:t>();</a:t>
            </a:r>
            <a:endParaRPr lang="en-US" sz="1400" dirty="0">
              <a:solidFill>
                <a:srgbClr val="000000"/>
              </a:solidFill>
              <a:highlight>
                <a:srgbClr val="FFFFFF"/>
              </a:highlight>
              <a:latin typeface="Courier New"/>
            </a:endParaRPr>
          </a:p>
          <a:p>
            <a:endParaRPr lang="en-US" sz="1400" dirty="0">
              <a:solidFill>
                <a:srgbClr val="000000"/>
              </a:solidFill>
              <a:highlight>
                <a:srgbClr val="FFFFFF"/>
              </a:highlight>
              <a:latin typeface="Courier New"/>
            </a:endParaRPr>
          </a:p>
          <a:p>
            <a:r>
              <a:rPr lang="en-US" sz="1400" dirty="0" err="1">
                <a:solidFill>
                  <a:srgbClr val="000000"/>
                </a:solidFill>
                <a:highlight>
                  <a:srgbClr val="FFFFFF"/>
                </a:highlight>
                <a:latin typeface="Courier New"/>
              </a:rPr>
              <a:t>sayHello</a:t>
            </a:r>
            <a:r>
              <a:rPr lang="en-US" sz="1400" b="1" dirty="0" err="1">
                <a:solidFill>
                  <a:srgbClr val="000080"/>
                </a:solidFill>
                <a:highlight>
                  <a:srgbClr val="FFFFFF"/>
                </a:highlight>
                <a:latin typeface="Courier New"/>
              </a:rPr>
              <a:t>.</a:t>
            </a:r>
            <a:r>
              <a:rPr lang="en-US" sz="1400" dirty="0" err="1">
                <a:solidFill>
                  <a:srgbClr val="000000"/>
                </a:solidFill>
                <a:highlight>
                  <a:srgbClr val="FFFFFF"/>
                </a:highlight>
                <a:latin typeface="Courier New"/>
              </a:rPr>
              <a:t>call</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person1</a:t>
            </a:r>
            <a:r>
              <a:rPr lang="en-US" sz="1400" b="1" dirty="0">
                <a:solidFill>
                  <a:srgbClr val="000080"/>
                </a:solidFill>
                <a:highlight>
                  <a:srgbClr val="FFFFFF"/>
                </a:highlight>
                <a:latin typeface="Courier New"/>
              </a:rPr>
              <a:t>);</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384000"/>
            <a:ext cx="2709997"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92373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4. Invoking a function with call and apply</a:t>
            </a:r>
            <a:endParaRPr lang="en-US" dirty="0"/>
          </a:p>
        </p:txBody>
      </p:sp>
      <p:sp>
        <p:nvSpPr>
          <p:cNvPr id="3" name="Content Placeholder 2"/>
          <p:cNvSpPr>
            <a:spLocks noGrp="1"/>
          </p:cNvSpPr>
          <p:nvPr>
            <p:ph idx="1"/>
          </p:nvPr>
        </p:nvSpPr>
        <p:spPr>
          <a:xfrm>
            <a:off x="457200" y="1143000"/>
            <a:ext cx="7391400" cy="5486400"/>
          </a:xfrm>
        </p:spPr>
        <p:txBody>
          <a:bodyPr>
            <a:normAutofit/>
          </a:bodyPr>
          <a:lstStyle/>
          <a:p>
            <a:r>
              <a:rPr lang="en-US" dirty="0" smtClean="0">
                <a:latin typeface="Consolas" panose="020B0609020204030204" pitchFamily="49" charset="0"/>
                <a:cs typeface="Consolas" panose="020B0609020204030204" pitchFamily="49" charset="0"/>
              </a:rPr>
              <a:t>Call</a:t>
            </a:r>
            <a:r>
              <a:rPr lang="en-US" dirty="0"/>
              <a:t> runs the function in the context of the first argument, and subsequent arguments are passed in to the function to work with. </a:t>
            </a:r>
            <a:endParaRPr lang="en-US" dirty="0" smtClean="0"/>
          </a:p>
          <a:p>
            <a:endParaRPr lang="en-US" dirty="0"/>
          </a:p>
        </p:txBody>
      </p:sp>
      <p:sp>
        <p:nvSpPr>
          <p:cNvPr id="5" name="Rectangle 4"/>
          <p:cNvSpPr/>
          <p:nvPr/>
        </p:nvSpPr>
        <p:spPr>
          <a:xfrm>
            <a:off x="152400" y="2999418"/>
            <a:ext cx="5638800" cy="1938992"/>
          </a:xfrm>
          <a:prstGeom prst="rect">
            <a:avLst/>
          </a:prstGeom>
        </p:spPr>
        <p:txBody>
          <a:bodyPr wrap="square">
            <a:spAutoFit/>
          </a:bodyPr>
          <a:lstStyle/>
          <a:p>
            <a:r>
              <a:rPr lang="en-US" sz="1200" b="1" dirty="0" err="1">
                <a:solidFill>
                  <a:srgbClr val="0000FF"/>
                </a:solidFill>
                <a:highlight>
                  <a:srgbClr val="FFFFFF"/>
                </a:highlight>
                <a:latin typeface="Courier New"/>
              </a:rPr>
              <a:t>var</a:t>
            </a:r>
            <a:r>
              <a:rPr lang="en-US" sz="1200" dirty="0">
                <a:solidFill>
                  <a:srgbClr val="000000"/>
                </a:solidFill>
                <a:highlight>
                  <a:srgbClr val="FFFFFF"/>
                </a:highlight>
                <a:latin typeface="Courier New"/>
              </a:rPr>
              <a:t> person1 </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name</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t>
            </a:r>
            <a:r>
              <a:rPr lang="en-US" sz="1200" dirty="0">
                <a:solidFill>
                  <a:srgbClr val="808080"/>
                </a:solidFill>
                <a:highlight>
                  <a:srgbClr val="FFFFFF"/>
                </a:highlight>
                <a:latin typeface="Courier New"/>
              </a:rPr>
              <a:t>'Peter'</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age</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t>
            </a:r>
            <a:r>
              <a:rPr lang="en-US" sz="1200" dirty="0">
                <a:solidFill>
                  <a:srgbClr val="FF8000"/>
                </a:solidFill>
                <a:highlight>
                  <a:srgbClr val="FFFFFF"/>
                </a:highlight>
                <a:latin typeface="Courier New"/>
              </a:rPr>
              <a:t>22</a:t>
            </a:r>
            <a:r>
              <a:rPr lang="en-US" sz="1200" b="1" dirty="0">
                <a:solidFill>
                  <a:srgbClr val="000080"/>
                </a:solidFill>
                <a:highlight>
                  <a:srgbClr val="FFFFFF"/>
                </a:highlight>
                <a:latin typeface="Courier New"/>
              </a:rPr>
              <a:t>};</a:t>
            </a:r>
            <a:endParaRPr lang="en-US" sz="1200" dirty="0">
              <a:solidFill>
                <a:srgbClr val="000000"/>
              </a:solidFill>
              <a:highlight>
                <a:srgbClr val="FFFFFF"/>
              </a:highlight>
              <a:latin typeface="Courier New"/>
            </a:endParaRPr>
          </a:p>
          <a:p>
            <a:endParaRPr lang="en-US" sz="1200" dirty="0">
              <a:solidFill>
                <a:srgbClr val="000000"/>
              </a:solidFill>
              <a:highlight>
                <a:srgbClr val="FFFFFF"/>
              </a:highlight>
              <a:latin typeface="Courier New"/>
            </a:endParaRPr>
          </a:p>
          <a:p>
            <a:r>
              <a:rPr lang="en-US" sz="1200" b="1" dirty="0" err="1">
                <a:solidFill>
                  <a:srgbClr val="0000FF"/>
                </a:solidFill>
                <a:highlight>
                  <a:srgbClr val="FFFFFF"/>
                </a:highlight>
                <a:latin typeface="Courier New"/>
              </a:rPr>
              <a:t>var</a:t>
            </a:r>
            <a:r>
              <a:rPr lang="en-US" sz="1200" dirty="0">
                <a:solidFill>
                  <a:srgbClr val="000000"/>
                </a:solidFill>
                <a:highlight>
                  <a:srgbClr val="FFFFFF"/>
                </a:highlight>
                <a:latin typeface="Courier New"/>
              </a:rPr>
              <a:t> update </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t>
            </a:r>
            <a:r>
              <a:rPr lang="en-US" sz="1200" b="1" dirty="0">
                <a:solidFill>
                  <a:srgbClr val="0000FF"/>
                </a:solidFill>
                <a:highlight>
                  <a:srgbClr val="FFFFFF"/>
                </a:highlight>
                <a:latin typeface="Courier New"/>
              </a:rPr>
              <a:t>function</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nationality</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salary</a:t>
            </a:r>
            <a:r>
              <a:rPr lang="en-US" sz="1200" b="1" dirty="0">
                <a:solidFill>
                  <a:srgbClr val="000080"/>
                </a:solidFill>
                <a:highlight>
                  <a:srgbClr val="FFFFFF"/>
                </a:highlight>
                <a:latin typeface="Courier New"/>
              </a:rPr>
              <a:t>){</a:t>
            </a:r>
            <a:endParaRPr lang="en-US" sz="1200" dirty="0">
              <a:solidFill>
                <a:srgbClr val="000000"/>
              </a:solidFill>
              <a:highlight>
                <a:srgbClr val="FFFFFF"/>
              </a:highlight>
              <a:latin typeface="Courier New"/>
            </a:endParaRPr>
          </a:p>
          <a:p>
            <a:r>
              <a:rPr lang="en-US" sz="1200" dirty="0">
                <a:solidFill>
                  <a:srgbClr val="000000"/>
                </a:solidFill>
                <a:highlight>
                  <a:srgbClr val="FFFFFF"/>
                </a:highlight>
                <a:latin typeface="Courier New"/>
              </a:rPr>
              <a:t>  console</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log</a:t>
            </a:r>
            <a:r>
              <a:rPr lang="en-US" sz="1200" b="1" dirty="0">
                <a:solidFill>
                  <a:srgbClr val="000080"/>
                </a:solidFill>
                <a:highlight>
                  <a:srgbClr val="FFFFFF"/>
                </a:highlight>
                <a:latin typeface="Courier New"/>
              </a:rPr>
              <a:t>(</a:t>
            </a:r>
            <a:r>
              <a:rPr lang="en-US" sz="1200" dirty="0">
                <a:solidFill>
                  <a:srgbClr val="808080"/>
                </a:solidFill>
                <a:highlight>
                  <a:srgbClr val="FFFFFF"/>
                </a:highlight>
                <a:latin typeface="Courier New"/>
              </a:rPr>
              <a:t>'Hello, '</a:t>
            </a:r>
            <a:r>
              <a:rPr lang="en-US" sz="1200" dirty="0">
                <a:solidFill>
                  <a:srgbClr val="000000"/>
                </a:solidFill>
                <a:highlight>
                  <a:srgbClr val="FFFFFF"/>
                </a:highlight>
                <a:latin typeface="Courier New"/>
              </a:rPr>
              <a:t> </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t>
            </a:r>
            <a:r>
              <a:rPr lang="en-US" sz="1200" b="1" dirty="0">
                <a:solidFill>
                  <a:srgbClr val="0000FF"/>
                </a:solidFill>
                <a:highlight>
                  <a:srgbClr val="FFFFFF"/>
                </a:highlight>
                <a:latin typeface="Courier New"/>
              </a:rPr>
              <a:t>this</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name</a:t>
            </a:r>
            <a:r>
              <a:rPr lang="en-US" sz="1200" b="1" dirty="0">
                <a:solidFill>
                  <a:srgbClr val="000080"/>
                </a:solidFill>
                <a:highlight>
                  <a:srgbClr val="FFFFFF"/>
                </a:highlight>
                <a:latin typeface="Courier New"/>
              </a:rPr>
              <a:t>);</a:t>
            </a:r>
            <a:endParaRPr lang="en-US" sz="1200" dirty="0">
              <a:solidFill>
                <a:srgbClr val="000000"/>
              </a:solidFill>
              <a:highlight>
                <a:srgbClr val="FFFFFF"/>
              </a:highlight>
              <a:latin typeface="Courier New"/>
            </a:endParaRPr>
          </a:p>
          <a:p>
            <a:r>
              <a:rPr lang="en-US" sz="1200" dirty="0">
                <a:solidFill>
                  <a:srgbClr val="000000"/>
                </a:solidFill>
                <a:highlight>
                  <a:srgbClr val="FFFFFF"/>
                </a:highlight>
                <a:latin typeface="Courier New"/>
              </a:rPr>
              <a:t>  console</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log</a:t>
            </a:r>
            <a:r>
              <a:rPr lang="en-US" sz="1200" b="1" dirty="0">
                <a:solidFill>
                  <a:srgbClr val="000080"/>
                </a:solidFill>
                <a:highlight>
                  <a:srgbClr val="FFFFFF"/>
                </a:highlight>
                <a:latin typeface="Courier New"/>
              </a:rPr>
              <a:t>(</a:t>
            </a:r>
            <a:r>
              <a:rPr lang="en-US" sz="1200" dirty="0">
                <a:solidFill>
                  <a:srgbClr val="808080"/>
                </a:solidFill>
                <a:highlight>
                  <a:srgbClr val="FFFFFF"/>
                </a:highlight>
                <a:latin typeface="Courier New"/>
              </a:rPr>
              <a:t>'Are you really '</a:t>
            </a:r>
            <a:r>
              <a:rPr lang="en-US" sz="1200" dirty="0">
                <a:solidFill>
                  <a:srgbClr val="000000"/>
                </a:solidFill>
                <a:highlight>
                  <a:srgbClr val="FFFFFF"/>
                </a:highlight>
                <a:latin typeface="Courier New"/>
              </a:rPr>
              <a:t> </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t>
            </a:r>
            <a:r>
              <a:rPr lang="en-US" sz="1200" b="1" dirty="0" err="1">
                <a:solidFill>
                  <a:srgbClr val="0000FF"/>
                </a:solidFill>
                <a:highlight>
                  <a:srgbClr val="FFFFFF"/>
                </a:highlight>
                <a:latin typeface="Courier New"/>
              </a:rPr>
              <a:t>this</a:t>
            </a:r>
            <a:r>
              <a:rPr lang="en-US" sz="1200" b="1" dirty="0" err="1">
                <a:solidFill>
                  <a:srgbClr val="000080"/>
                </a:solidFill>
                <a:highlight>
                  <a:srgbClr val="FFFFFF"/>
                </a:highlight>
                <a:latin typeface="Courier New"/>
              </a:rPr>
              <a:t>.</a:t>
            </a:r>
            <a:r>
              <a:rPr lang="en-US" sz="1200" dirty="0" err="1">
                <a:solidFill>
                  <a:srgbClr val="000000"/>
                </a:solidFill>
                <a:highlight>
                  <a:srgbClr val="FFFFFF"/>
                </a:highlight>
                <a:latin typeface="Courier New"/>
              </a:rPr>
              <a:t>age</a:t>
            </a:r>
            <a:r>
              <a:rPr lang="en-US" sz="1200" dirty="0">
                <a:solidFill>
                  <a:srgbClr val="000000"/>
                </a:solidFill>
                <a:highlight>
                  <a:srgbClr val="FFFFFF"/>
                </a:highlight>
                <a:latin typeface="Courier New"/>
              </a:rPr>
              <a:t> </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t>
            </a:r>
            <a:r>
              <a:rPr lang="en-US" sz="1200" dirty="0">
                <a:solidFill>
                  <a:srgbClr val="808080"/>
                </a:solidFill>
                <a:highlight>
                  <a:srgbClr val="FFFFFF"/>
                </a:highlight>
                <a:latin typeface="Courier New"/>
              </a:rPr>
              <a:t>"?"</a:t>
            </a:r>
            <a:r>
              <a:rPr lang="en-US" sz="1200" b="1" dirty="0">
                <a:solidFill>
                  <a:srgbClr val="000080"/>
                </a:solidFill>
                <a:highlight>
                  <a:srgbClr val="FFFFFF"/>
                </a:highlight>
                <a:latin typeface="Courier New"/>
              </a:rPr>
              <a:t>);</a:t>
            </a:r>
            <a:endParaRPr lang="en-US" sz="1200" dirty="0">
              <a:solidFill>
                <a:srgbClr val="000000"/>
              </a:solidFill>
              <a:highlight>
                <a:srgbClr val="FFFFFF"/>
              </a:highlight>
              <a:latin typeface="Courier New"/>
            </a:endParaRPr>
          </a:p>
          <a:p>
            <a:r>
              <a:rPr lang="en-US" sz="1200" dirty="0">
                <a:solidFill>
                  <a:srgbClr val="000000"/>
                </a:solidFill>
                <a:highlight>
                  <a:srgbClr val="FFFFFF"/>
                </a:highlight>
                <a:latin typeface="Courier New"/>
              </a:rPr>
              <a:t>  console</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log</a:t>
            </a:r>
            <a:r>
              <a:rPr lang="en-US" sz="1200" b="1" dirty="0">
                <a:solidFill>
                  <a:srgbClr val="000080"/>
                </a:solidFill>
                <a:highlight>
                  <a:srgbClr val="FFFFFF"/>
                </a:highlight>
                <a:latin typeface="Courier New"/>
              </a:rPr>
              <a:t>(</a:t>
            </a:r>
            <a:r>
              <a:rPr lang="en-US" sz="1200" dirty="0">
                <a:solidFill>
                  <a:srgbClr val="808080"/>
                </a:solidFill>
                <a:highlight>
                  <a:srgbClr val="FFFFFF"/>
                </a:highlight>
                <a:latin typeface="Courier New"/>
              </a:rPr>
              <a:t>'Are you really from '</a:t>
            </a:r>
            <a:r>
              <a:rPr lang="en-US" sz="1200" dirty="0">
                <a:solidFill>
                  <a:srgbClr val="000000"/>
                </a:solidFill>
                <a:highlight>
                  <a:srgbClr val="FFFFFF"/>
                </a:highlight>
                <a:latin typeface="Courier New"/>
              </a:rPr>
              <a:t> </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nationality </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t>
            </a:r>
            <a:r>
              <a:rPr lang="en-US" sz="1200" dirty="0">
                <a:solidFill>
                  <a:srgbClr val="808080"/>
                </a:solidFill>
                <a:highlight>
                  <a:srgbClr val="FFFFFF"/>
                </a:highlight>
                <a:latin typeface="Courier New"/>
              </a:rPr>
              <a:t>"?"</a:t>
            </a:r>
            <a:r>
              <a:rPr lang="en-US" sz="1200" b="1" dirty="0">
                <a:solidFill>
                  <a:srgbClr val="000080"/>
                </a:solidFill>
                <a:highlight>
                  <a:srgbClr val="FFFFFF"/>
                </a:highlight>
                <a:latin typeface="Courier New"/>
              </a:rPr>
              <a:t>);</a:t>
            </a:r>
            <a:endParaRPr lang="en-US" sz="1200" dirty="0">
              <a:solidFill>
                <a:srgbClr val="000000"/>
              </a:solidFill>
              <a:highlight>
                <a:srgbClr val="FFFFFF"/>
              </a:highlight>
              <a:latin typeface="Courier New"/>
            </a:endParaRPr>
          </a:p>
          <a:p>
            <a:r>
              <a:rPr lang="en-US" sz="1200" dirty="0">
                <a:solidFill>
                  <a:srgbClr val="000000"/>
                </a:solidFill>
                <a:highlight>
                  <a:srgbClr val="FFFFFF"/>
                </a:highlight>
                <a:latin typeface="Courier New"/>
              </a:rPr>
              <a:t>  console</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log</a:t>
            </a:r>
            <a:r>
              <a:rPr lang="en-US" sz="1200" b="1" dirty="0">
                <a:solidFill>
                  <a:srgbClr val="000080"/>
                </a:solidFill>
                <a:highlight>
                  <a:srgbClr val="FFFFFF"/>
                </a:highlight>
                <a:latin typeface="Courier New"/>
              </a:rPr>
              <a:t>(</a:t>
            </a:r>
            <a:r>
              <a:rPr lang="en-US" sz="1200" dirty="0">
                <a:solidFill>
                  <a:srgbClr val="808080"/>
                </a:solidFill>
                <a:highlight>
                  <a:srgbClr val="FFFFFF"/>
                </a:highlight>
                <a:latin typeface="Courier New"/>
              </a:rPr>
              <a:t>'Do you really make '</a:t>
            </a:r>
            <a:r>
              <a:rPr lang="en-US" sz="1200" dirty="0">
                <a:solidFill>
                  <a:srgbClr val="000000"/>
                </a:solidFill>
                <a:highlight>
                  <a:srgbClr val="FFFFFF"/>
                </a:highlight>
                <a:latin typeface="Courier New"/>
              </a:rPr>
              <a:t> </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salary </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t>
            </a:r>
            <a:r>
              <a:rPr lang="en-US" sz="1200" dirty="0">
                <a:solidFill>
                  <a:srgbClr val="808080"/>
                </a:solidFill>
                <a:highlight>
                  <a:srgbClr val="FFFFFF"/>
                </a:highlight>
                <a:latin typeface="Courier New"/>
              </a:rPr>
              <a:t>"?"</a:t>
            </a:r>
            <a:r>
              <a:rPr lang="en-US" sz="1200" b="1" dirty="0">
                <a:solidFill>
                  <a:srgbClr val="000080"/>
                </a:solidFill>
                <a:highlight>
                  <a:srgbClr val="FFFFFF"/>
                </a:highlight>
                <a:latin typeface="Courier New"/>
              </a:rPr>
              <a:t>);</a:t>
            </a:r>
            <a:endParaRPr lang="en-US" sz="1200" dirty="0">
              <a:solidFill>
                <a:srgbClr val="000000"/>
              </a:solidFill>
              <a:highlight>
                <a:srgbClr val="FFFFFF"/>
              </a:highlight>
              <a:latin typeface="Courier New"/>
            </a:endParaRPr>
          </a:p>
          <a:p>
            <a:r>
              <a:rPr lang="en-US" sz="1200" b="1" dirty="0" smtClean="0">
                <a:solidFill>
                  <a:srgbClr val="000080"/>
                </a:solidFill>
                <a:highlight>
                  <a:srgbClr val="FFFFFF"/>
                </a:highlight>
                <a:latin typeface="Courier New"/>
              </a:rPr>
              <a:t>};</a:t>
            </a:r>
            <a:endParaRPr lang="en-US" sz="1200" dirty="0">
              <a:solidFill>
                <a:srgbClr val="000000"/>
              </a:solidFill>
              <a:highlight>
                <a:srgbClr val="FFFFFF"/>
              </a:highlight>
              <a:latin typeface="Courier New"/>
            </a:endParaRPr>
          </a:p>
          <a:p>
            <a:endParaRPr lang="en-US" sz="1200" dirty="0">
              <a:solidFill>
                <a:srgbClr val="000000"/>
              </a:solidFill>
              <a:highlight>
                <a:srgbClr val="FFFFFF"/>
              </a:highlight>
              <a:latin typeface="Courier New"/>
            </a:endParaRPr>
          </a:p>
          <a:p>
            <a:r>
              <a:rPr lang="en-US" sz="1200" dirty="0" err="1">
                <a:solidFill>
                  <a:srgbClr val="000000"/>
                </a:solidFill>
                <a:highlight>
                  <a:srgbClr val="FFFFFF"/>
                </a:highlight>
                <a:latin typeface="Courier New"/>
              </a:rPr>
              <a:t>update</a:t>
            </a:r>
            <a:r>
              <a:rPr lang="en-US" sz="1200" b="1" dirty="0" err="1">
                <a:solidFill>
                  <a:srgbClr val="000080"/>
                </a:solidFill>
                <a:highlight>
                  <a:srgbClr val="FFFFFF"/>
                </a:highlight>
                <a:latin typeface="Courier New"/>
              </a:rPr>
              <a:t>.</a:t>
            </a:r>
            <a:r>
              <a:rPr lang="en-US" sz="1200" dirty="0" err="1">
                <a:solidFill>
                  <a:srgbClr val="000000"/>
                </a:solidFill>
                <a:highlight>
                  <a:srgbClr val="FFFFFF"/>
                </a:highlight>
                <a:latin typeface="Courier New"/>
              </a:rPr>
              <a:t>call</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person1</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t>
            </a:r>
            <a:r>
              <a:rPr lang="en-US" sz="1200" dirty="0">
                <a:solidFill>
                  <a:srgbClr val="808080"/>
                </a:solidFill>
                <a:highlight>
                  <a:srgbClr val="FFFFFF"/>
                </a:highlight>
                <a:latin typeface="Courier New"/>
              </a:rPr>
              <a:t>"Australia"</a:t>
            </a:r>
            <a:r>
              <a:rPr lang="en-US" sz="1200" b="1" dirty="0">
                <a:solidFill>
                  <a:srgbClr val="000080"/>
                </a:solidFill>
                <a:highlight>
                  <a:srgbClr val="FFFFFF"/>
                </a:highlight>
                <a:latin typeface="Courier New"/>
              </a:rPr>
              <a:t>,</a:t>
            </a:r>
            <a:r>
              <a:rPr lang="en-US" sz="1200" dirty="0">
                <a:solidFill>
                  <a:srgbClr val="000000"/>
                </a:solidFill>
                <a:highlight>
                  <a:srgbClr val="FFFFFF"/>
                </a:highlight>
                <a:latin typeface="Courier New"/>
              </a:rPr>
              <a:t> </a:t>
            </a:r>
            <a:r>
              <a:rPr lang="en-US" sz="1200" dirty="0">
                <a:solidFill>
                  <a:srgbClr val="FF8000"/>
                </a:solidFill>
                <a:highlight>
                  <a:srgbClr val="FFFFFF"/>
                </a:highlight>
                <a:latin typeface="Courier New"/>
              </a:rPr>
              <a:t>90000</a:t>
            </a:r>
            <a:r>
              <a:rPr lang="en-US" sz="1200" b="1" dirty="0">
                <a:solidFill>
                  <a:srgbClr val="000080"/>
                </a:solidFill>
                <a:highlight>
                  <a:srgbClr val="FFFFFF"/>
                </a:highlight>
                <a:latin typeface="Courier New"/>
              </a:rPr>
              <a:t>);</a:t>
            </a:r>
            <a:endParaRPr lang="en-US" sz="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609" y="2810106"/>
            <a:ext cx="3186723" cy="2317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92373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4. Invoking a function with call and apply</a:t>
            </a:r>
            <a:endParaRPr lang="en-US" dirty="0"/>
          </a:p>
        </p:txBody>
      </p:sp>
      <p:sp>
        <p:nvSpPr>
          <p:cNvPr id="3" name="Content Placeholder 2"/>
          <p:cNvSpPr>
            <a:spLocks noGrp="1"/>
          </p:cNvSpPr>
          <p:nvPr>
            <p:ph idx="1"/>
          </p:nvPr>
        </p:nvSpPr>
        <p:spPr>
          <a:xfrm>
            <a:off x="457200" y="1143000"/>
            <a:ext cx="4419600" cy="5486400"/>
          </a:xfrm>
        </p:spPr>
        <p:txBody>
          <a:bodyPr>
            <a:normAutofit fontScale="85000" lnSpcReduction="10000"/>
          </a:bodyPr>
          <a:lstStyle/>
          <a:p>
            <a:r>
              <a:rPr lang="en-US" dirty="0"/>
              <a:t>The limitations of </a:t>
            </a:r>
            <a:r>
              <a:rPr lang="en-US" dirty="0">
                <a:latin typeface="Consolas" panose="020B0609020204030204" pitchFamily="49" charset="0"/>
                <a:cs typeface="Consolas" panose="020B0609020204030204" pitchFamily="49" charset="0"/>
              </a:rPr>
              <a:t>call</a:t>
            </a:r>
            <a:r>
              <a:rPr lang="en-US" dirty="0"/>
              <a:t> quickly become apparent when you want to write code that doesn't (or shouldn't) know the number of arguments that the functions </a:t>
            </a:r>
            <a:r>
              <a:rPr lang="en-US" dirty="0" smtClean="0"/>
              <a:t>need</a:t>
            </a:r>
          </a:p>
          <a:p>
            <a:r>
              <a:rPr lang="en-US" dirty="0" smtClean="0"/>
              <a:t>So </a:t>
            </a:r>
            <a:r>
              <a:rPr lang="en-US" dirty="0"/>
              <a:t>that's where </a:t>
            </a:r>
            <a:r>
              <a:rPr lang="en-US" dirty="0">
                <a:latin typeface="Consolas" panose="020B0609020204030204" pitchFamily="49" charset="0"/>
                <a:cs typeface="Consolas" panose="020B0609020204030204" pitchFamily="49" charset="0"/>
              </a:rPr>
              <a:t>apply</a:t>
            </a:r>
            <a:r>
              <a:rPr lang="en-US" dirty="0"/>
              <a:t> comes in - the second argument needs to be an array, which is unpacked into arguments that are passed to the called function</a:t>
            </a:r>
            <a:r>
              <a:rPr lang="en-US" dirty="0" smtClean="0"/>
              <a:t>.</a:t>
            </a:r>
          </a:p>
          <a:p>
            <a:r>
              <a:rPr lang="en-US" dirty="0"/>
              <a:t>Both </a:t>
            </a:r>
            <a:r>
              <a:rPr lang="en-US" dirty="0" smtClean="0">
                <a:latin typeface="Consolas" panose="020B0609020204030204" pitchFamily="49" charset="0"/>
                <a:cs typeface="Consolas" panose="020B0609020204030204" pitchFamily="49" charset="0"/>
              </a:rPr>
              <a:t>call</a:t>
            </a:r>
            <a:r>
              <a:rPr lang="en-US" dirty="0" smtClean="0"/>
              <a:t> and </a:t>
            </a:r>
            <a:r>
              <a:rPr lang="en-US" dirty="0" smtClean="0">
                <a:latin typeface="Consolas" panose="020B0609020204030204" pitchFamily="49" charset="0"/>
                <a:cs typeface="Consolas" panose="020B0609020204030204" pitchFamily="49" charset="0"/>
              </a:rPr>
              <a:t>apply</a:t>
            </a:r>
            <a:r>
              <a:rPr lang="en-US" dirty="0" smtClean="0"/>
              <a:t> can be </a:t>
            </a:r>
            <a:r>
              <a:rPr lang="en-US" dirty="0"/>
              <a:t>called on functions, which they run in the context of the first argument. In call the subsequent arguments are passed in to the function as they are, while apply expects the second argument to be an array that it unpacks as arguments for the called function.</a:t>
            </a:r>
          </a:p>
        </p:txBody>
      </p:sp>
      <p:sp>
        <p:nvSpPr>
          <p:cNvPr id="5" name="Rectangle 4"/>
          <p:cNvSpPr/>
          <p:nvPr/>
        </p:nvSpPr>
        <p:spPr>
          <a:xfrm>
            <a:off x="4876800" y="1600200"/>
            <a:ext cx="4114800" cy="2246769"/>
          </a:xfrm>
          <a:prstGeom prst="rect">
            <a:avLst/>
          </a:prstGeom>
        </p:spPr>
        <p:txBody>
          <a:bodyPr wrap="square">
            <a:spAutoFit/>
          </a:bodyPr>
          <a:lstStyle/>
          <a:p>
            <a:r>
              <a:rPr lang="en-US" sz="1400" b="1" dirty="0" err="1">
                <a:solidFill>
                  <a:srgbClr val="0000FF"/>
                </a:solidFill>
                <a:highlight>
                  <a:srgbClr val="FFFFFF"/>
                </a:highlight>
                <a:latin typeface="Courier New"/>
              </a:rPr>
              <a:t>var</a:t>
            </a:r>
            <a:r>
              <a:rPr lang="en-US" sz="1400" dirty="0">
                <a:solidFill>
                  <a:srgbClr val="000000"/>
                </a:solidFill>
                <a:highlight>
                  <a:srgbClr val="FFFFFF"/>
                </a:highlight>
                <a:latin typeface="Courier New"/>
              </a:rPr>
              <a:t> speak </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b="1" dirty="0">
                <a:solidFill>
                  <a:srgbClr val="0000FF"/>
                </a:solidFill>
                <a:highlight>
                  <a:srgbClr val="FFFFFF"/>
                </a:highlight>
                <a:latin typeface="Courier New"/>
              </a:rPr>
              <a:t>function</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what</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b="1" dirty="0">
                <a:solidFill>
                  <a:srgbClr val="000080"/>
                </a:solidFill>
                <a:highlight>
                  <a:srgbClr val="FFFFFF"/>
                </a:highlight>
                <a:latin typeface="Courier New"/>
              </a:rPr>
              <a:t>{</a:t>
            </a:r>
            <a:endParaRPr lang="en-US" sz="1400" dirty="0">
              <a:solidFill>
                <a:srgbClr val="000000"/>
              </a:solidFill>
              <a:highlight>
                <a:srgbClr val="FFFFFF"/>
              </a:highlight>
              <a:latin typeface="Courier New"/>
            </a:endParaRPr>
          </a:p>
          <a:p>
            <a:r>
              <a:rPr lang="en-US" sz="1400" dirty="0">
                <a:solidFill>
                  <a:srgbClr val="000000"/>
                </a:solidFill>
                <a:highlight>
                  <a:srgbClr val="FFFFFF"/>
                </a:highlight>
                <a:latin typeface="Courier New"/>
              </a:rPr>
              <a:t>  console</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log</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what</a:t>
            </a:r>
            <a:r>
              <a:rPr lang="en-US" sz="1400" b="1" dirty="0">
                <a:solidFill>
                  <a:srgbClr val="000080"/>
                </a:solidFill>
                <a:highlight>
                  <a:srgbClr val="FFFFFF"/>
                </a:highlight>
                <a:latin typeface="Courier New"/>
              </a:rPr>
              <a:t>);</a:t>
            </a:r>
            <a:endParaRPr lang="en-US" sz="1400" dirty="0">
              <a:solidFill>
                <a:srgbClr val="000000"/>
              </a:solidFill>
              <a:highlight>
                <a:srgbClr val="FFFFFF"/>
              </a:highlight>
              <a:latin typeface="Courier New"/>
            </a:endParaRPr>
          </a:p>
          <a:p>
            <a:r>
              <a:rPr lang="en-US" sz="1400" dirty="0">
                <a:solidFill>
                  <a:srgbClr val="000000"/>
                </a:solidFill>
                <a:highlight>
                  <a:srgbClr val="FFFFFF"/>
                </a:highlight>
                <a:latin typeface="Courier New"/>
              </a:rPr>
              <a:t>  console</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log</a:t>
            </a:r>
            <a:r>
              <a:rPr lang="en-US" sz="1400" b="1" dirty="0">
                <a:solidFill>
                  <a:srgbClr val="000080"/>
                </a:solidFill>
                <a:highlight>
                  <a:srgbClr val="FFFFFF"/>
                </a:highlight>
                <a:latin typeface="Courier New"/>
              </a:rPr>
              <a:t>(</a:t>
            </a:r>
            <a:r>
              <a:rPr lang="en-US" sz="1400" b="1" dirty="0" err="1">
                <a:solidFill>
                  <a:srgbClr val="0000FF"/>
                </a:solidFill>
                <a:highlight>
                  <a:srgbClr val="FFFFFF"/>
                </a:highlight>
                <a:latin typeface="Courier New"/>
              </a:rPr>
              <a:t>this</a:t>
            </a:r>
            <a:r>
              <a:rPr lang="en-US" sz="1400" b="1" dirty="0" err="1">
                <a:solidFill>
                  <a:srgbClr val="000080"/>
                </a:solidFill>
                <a:highlight>
                  <a:srgbClr val="FFFFFF"/>
                </a:highlight>
                <a:latin typeface="Courier New"/>
              </a:rPr>
              <a:t>.</a:t>
            </a:r>
            <a:r>
              <a:rPr lang="en-US" sz="1400" dirty="0" err="1">
                <a:solidFill>
                  <a:srgbClr val="000000"/>
                </a:solidFill>
                <a:highlight>
                  <a:srgbClr val="FFFFFF"/>
                </a:highlight>
                <a:latin typeface="Courier New"/>
              </a:rPr>
              <a:t>love</a:t>
            </a:r>
            <a:r>
              <a:rPr lang="en-US" sz="1400" b="1" dirty="0">
                <a:solidFill>
                  <a:srgbClr val="000080"/>
                </a:solidFill>
                <a:highlight>
                  <a:srgbClr val="FFFFFF"/>
                </a:highlight>
                <a:latin typeface="Courier New"/>
              </a:rPr>
              <a:t>);</a:t>
            </a:r>
            <a:endParaRPr lang="en-US" sz="1400" dirty="0">
              <a:solidFill>
                <a:srgbClr val="000000"/>
              </a:solidFill>
              <a:highlight>
                <a:srgbClr val="FFFFFF"/>
              </a:highlight>
              <a:latin typeface="Courier New"/>
            </a:endParaRPr>
          </a:p>
          <a:p>
            <a:r>
              <a:rPr lang="en-US" sz="1400" b="1" dirty="0">
                <a:solidFill>
                  <a:srgbClr val="000080"/>
                </a:solidFill>
                <a:highlight>
                  <a:srgbClr val="FFFFFF"/>
                </a:highlight>
                <a:latin typeface="Courier New"/>
              </a:rPr>
              <a:t>};</a:t>
            </a:r>
            <a:endParaRPr lang="en-US" sz="1400" dirty="0">
              <a:solidFill>
                <a:srgbClr val="000000"/>
              </a:solidFill>
              <a:highlight>
                <a:srgbClr val="FFFFFF"/>
              </a:highlight>
              <a:latin typeface="Courier New"/>
            </a:endParaRPr>
          </a:p>
          <a:p>
            <a:endParaRPr lang="en-US" sz="1400" dirty="0">
              <a:solidFill>
                <a:srgbClr val="000000"/>
              </a:solidFill>
              <a:highlight>
                <a:srgbClr val="FFFFFF"/>
              </a:highlight>
              <a:latin typeface="Courier New"/>
            </a:endParaRPr>
          </a:p>
          <a:p>
            <a:r>
              <a:rPr lang="en-US" sz="1400" b="1" dirty="0" err="1">
                <a:solidFill>
                  <a:srgbClr val="0000FF"/>
                </a:solidFill>
                <a:highlight>
                  <a:srgbClr val="FFFFFF"/>
                </a:highlight>
                <a:latin typeface="Courier New"/>
              </a:rPr>
              <a:t>var</a:t>
            </a:r>
            <a:r>
              <a:rPr lang="en-US" sz="1400" dirty="0">
                <a:solidFill>
                  <a:srgbClr val="000000"/>
                </a:solidFill>
                <a:highlight>
                  <a:srgbClr val="FFFFFF"/>
                </a:highlight>
                <a:latin typeface="Courier New"/>
              </a:rPr>
              <a:t> </a:t>
            </a:r>
            <a:r>
              <a:rPr lang="en-US" sz="1400" dirty="0" err="1">
                <a:solidFill>
                  <a:srgbClr val="000000"/>
                </a:solidFill>
                <a:highlight>
                  <a:srgbClr val="FFFFFF"/>
                </a:highlight>
                <a:latin typeface="Courier New"/>
              </a:rPr>
              <a:t>saySomething</a:t>
            </a:r>
            <a:r>
              <a:rPr lang="en-US" sz="1400" dirty="0">
                <a:solidFill>
                  <a:srgbClr val="000000"/>
                </a:solidFill>
                <a:highlight>
                  <a:srgbClr val="FFFFFF"/>
                </a:highlight>
                <a:latin typeface="Courier New"/>
              </a:rPr>
              <a:t> </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normal</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dirty="0">
                <a:solidFill>
                  <a:srgbClr val="808080"/>
                </a:solidFill>
                <a:highlight>
                  <a:srgbClr val="FFFFFF"/>
                </a:highlight>
                <a:latin typeface="Courier New"/>
              </a:rPr>
              <a:t>"meow"</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love</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dirty="0">
                <a:solidFill>
                  <a:srgbClr val="808080"/>
                </a:solidFill>
                <a:highlight>
                  <a:srgbClr val="FFFFFF"/>
                </a:highlight>
                <a:latin typeface="Courier New"/>
              </a:rPr>
              <a:t>"purr"</a:t>
            </a:r>
            <a:r>
              <a:rPr lang="en-US" sz="1400" b="1" dirty="0">
                <a:solidFill>
                  <a:srgbClr val="000080"/>
                </a:solidFill>
                <a:highlight>
                  <a:srgbClr val="FFFFFF"/>
                </a:highlight>
                <a:latin typeface="Courier New"/>
              </a:rPr>
              <a:t>};</a:t>
            </a:r>
            <a:endParaRPr lang="en-US" sz="1400" dirty="0">
              <a:solidFill>
                <a:srgbClr val="000000"/>
              </a:solidFill>
              <a:highlight>
                <a:srgbClr val="FFFFFF"/>
              </a:highlight>
              <a:latin typeface="Courier New"/>
            </a:endParaRPr>
          </a:p>
          <a:p>
            <a:endParaRPr lang="en-US" sz="1400" dirty="0">
              <a:solidFill>
                <a:srgbClr val="000000"/>
              </a:solidFill>
              <a:highlight>
                <a:srgbClr val="FFFFFF"/>
              </a:highlight>
              <a:latin typeface="Courier New"/>
            </a:endParaRPr>
          </a:p>
          <a:p>
            <a:r>
              <a:rPr lang="en-US" sz="1400" dirty="0" err="1">
                <a:solidFill>
                  <a:srgbClr val="000000"/>
                </a:solidFill>
                <a:highlight>
                  <a:srgbClr val="FFFFFF"/>
                </a:highlight>
                <a:latin typeface="Courier New"/>
              </a:rPr>
              <a:t>speak</a:t>
            </a:r>
            <a:r>
              <a:rPr lang="en-US" sz="1400" b="1" dirty="0" err="1">
                <a:solidFill>
                  <a:srgbClr val="000080"/>
                </a:solidFill>
                <a:highlight>
                  <a:srgbClr val="FFFFFF"/>
                </a:highlight>
                <a:latin typeface="Courier New"/>
              </a:rPr>
              <a:t>.</a:t>
            </a:r>
            <a:r>
              <a:rPr lang="en-US" sz="1400" dirty="0" err="1">
                <a:solidFill>
                  <a:srgbClr val="000000"/>
                </a:solidFill>
                <a:highlight>
                  <a:srgbClr val="FFFFFF"/>
                </a:highlight>
                <a:latin typeface="Courier New"/>
              </a:rPr>
              <a:t>apply</a:t>
            </a:r>
            <a:r>
              <a:rPr lang="en-US" sz="1400" b="1" dirty="0">
                <a:solidFill>
                  <a:srgbClr val="000080"/>
                </a:solidFill>
                <a:highlight>
                  <a:srgbClr val="FFFFFF"/>
                </a:highlight>
                <a:latin typeface="Courier New"/>
              </a:rPr>
              <a:t>(</a:t>
            </a:r>
            <a:r>
              <a:rPr lang="en-US" sz="1400" dirty="0" err="1">
                <a:solidFill>
                  <a:srgbClr val="000000"/>
                </a:solidFill>
                <a:highlight>
                  <a:srgbClr val="FFFFFF"/>
                </a:highlight>
                <a:latin typeface="Courier New"/>
              </a:rPr>
              <a:t>saySomething</a:t>
            </a:r>
            <a:r>
              <a:rPr lang="en-US" sz="1400" b="1" dirty="0">
                <a:solidFill>
                  <a:srgbClr val="000080"/>
                </a:solidFill>
                <a:highlight>
                  <a:srgbClr val="FFFFFF"/>
                </a:highlight>
                <a:latin typeface="Courier New"/>
              </a:rPr>
              <a:t>,</a:t>
            </a:r>
            <a:r>
              <a:rPr lang="en-US" sz="1400" dirty="0">
                <a:solidFill>
                  <a:srgbClr val="000000"/>
                </a:solidFill>
                <a:highlight>
                  <a:srgbClr val="FFFFFF"/>
                </a:highlight>
                <a:latin typeface="Courier New"/>
              </a:rPr>
              <a:t> </a:t>
            </a:r>
            <a:r>
              <a:rPr lang="en-US" sz="1400" b="1" dirty="0">
                <a:solidFill>
                  <a:srgbClr val="000080"/>
                </a:solidFill>
                <a:highlight>
                  <a:srgbClr val="FFFFFF"/>
                </a:highlight>
                <a:latin typeface="Courier New"/>
              </a:rPr>
              <a:t>[</a:t>
            </a:r>
            <a:r>
              <a:rPr lang="en-US" sz="1400" dirty="0">
                <a:solidFill>
                  <a:srgbClr val="808080"/>
                </a:solidFill>
                <a:highlight>
                  <a:srgbClr val="FFFFFF"/>
                </a:highlight>
                <a:latin typeface="Courier New"/>
              </a:rPr>
              <a:t>'</a:t>
            </a:r>
            <a:r>
              <a:rPr lang="en-US" sz="1400" dirty="0" err="1">
                <a:solidFill>
                  <a:srgbClr val="808080"/>
                </a:solidFill>
                <a:highlight>
                  <a:srgbClr val="FFFFFF"/>
                </a:highlight>
                <a:latin typeface="Courier New"/>
              </a:rPr>
              <a:t>meouff</a:t>
            </a:r>
            <a:r>
              <a:rPr lang="en-US" sz="1400" dirty="0">
                <a:solidFill>
                  <a:srgbClr val="808080"/>
                </a:solidFill>
                <a:highlight>
                  <a:srgbClr val="FFFFFF"/>
                </a:highlight>
                <a:latin typeface="Courier New"/>
              </a:rPr>
              <a:t>'</a:t>
            </a:r>
            <a:r>
              <a:rPr lang="en-US" sz="1400" b="1" dirty="0">
                <a:solidFill>
                  <a:srgbClr val="000080"/>
                </a:solidFill>
                <a:highlight>
                  <a:srgbClr val="FFFFFF"/>
                </a:highlight>
                <a:latin typeface="Courier New"/>
              </a:rPr>
              <a:t>]);</a:t>
            </a:r>
            <a:endParaRPr 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180" y="4267200"/>
            <a:ext cx="304003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92373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t>
            </a:r>
            <a:r>
              <a:rPr lang="en-NZ" i="1" dirty="0" smtClean="0"/>
              <a:t>arguments</a:t>
            </a:r>
            <a:r>
              <a:rPr lang="en-NZ" dirty="0" smtClean="0"/>
              <a:t> parameter</a:t>
            </a:r>
            <a:endParaRPr lang="en-US" dirty="0"/>
          </a:p>
        </p:txBody>
      </p:sp>
      <p:sp>
        <p:nvSpPr>
          <p:cNvPr id="3" name="Content Placeholder 2"/>
          <p:cNvSpPr>
            <a:spLocks noGrp="1"/>
          </p:cNvSpPr>
          <p:nvPr>
            <p:ph idx="1"/>
          </p:nvPr>
        </p:nvSpPr>
        <p:spPr>
          <a:xfrm>
            <a:off x="457200" y="1143000"/>
            <a:ext cx="8458200" cy="5486400"/>
          </a:xfrm>
        </p:spPr>
        <p:txBody>
          <a:bodyPr>
            <a:normAutofit/>
          </a:bodyPr>
          <a:lstStyle/>
          <a:p>
            <a:r>
              <a:rPr lang="en-US" sz="1800" dirty="0" smtClean="0"/>
              <a:t>Often you will pass a </a:t>
            </a:r>
            <a:r>
              <a:rPr lang="en-US" sz="1800" dirty="0"/>
              <a:t>specific number of elements to </a:t>
            </a:r>
            <a:r>
              <a:rPr lang="en-US" sz="1800" dirty="0" smtClean="0"/>
              <a:t>functions</a:t>
            </a:r>
          </a:p>
          <a:p>
            <a:r>
              <a:rPr lang="en-US" sz="1800" dirty="0" smtClean="0"/>
              <a:t>Oftentimes</a:t>
            </a:r>
            <a:r>
              <a:rPr lang="en-US" sz="1800" dirty="0"/>
              <a:t>, you either don't know how many elements you'll be needing to pass to a function or you want your function to be able to accept any number of elements</a:t>
            </a:r>
            <a:r>
              <a:rPr lang="en-US" sz="1800" dirty="0" smtClean="0"/>
              <a:t>.</a:t>
            </a:r>
          </a:p>
          <a:p>
            <a:r>
              <a:rPr lang="en-US" sz="1800" dirty="0" smtClean="0"/>
              <a:t>For </a:t>
            </a:r>
            <a:r>
              <a:rPr lang="en-US" sz="1800" dirty="0"/>
              <a:t>that we can use a special object available to functions called the </a:t>
            </a:r>
            <a:r>
              <a:rPr lang="en-US" sz="1800" dirty="0">
                <a:latin typeface="Consolas" panose="020B0609020204030204" pitchFamily="49" charset="0"/>
                <a:cs typeface="Consolas" panose="020B0609020204030204" pitchFamily="49" charset="0"/>
              </a:rPr>
              <a:t>arguments</a:t>
            </a:r>
            <a:r>
              <a:rPr lang="en-US" sz="1800" dirty="0"/>
              <a:t> parameter. </a:t>
            </a:r>
            <a:endParaRPr lang="en-US" sz="1800" dirty="0" smtClean="0"/>
          </a:p>
          <a:p>
            <a:r>
              <a:rPr lang="en-US" sz="1800" dirty="0" smtClean="0"/>
              <a:t>The </a:t>
            </a:r>
            <a:r>
              <a:rPr lang="en-US" sz="1800" dirty="0"/>
              <a:t>job of the </a:t>
            </a:r>
            <a:r>
              <a:rPr lang="en-US" sz="1800" dirty="0">
                <a:latin typeface="Consolas" panose="020B0609020204030204" pitchFamily="49" charset="0"/>
                <a:cs typeface="Consolas" panose="020B0609020204030204" pitchFamily="49" charset="0"/>
              </a:rPr>
              <a:t>arguments</a:t>
            </a:r>
            <a:r>
              <a:rPr lang="en-US" sz="1800" dirty="0"/>
              <a:t> parameter is to hold a list of all the elements passed as arguments to the function</a:t>
            </a:r>
            <a:r>
              <a:rPr lang="en-US" sz="1800" dirty="0" smtClean="0"/>
              <a:t>.</a:t>
            </a:r>
          </a:p>
          <a:p>
            <a:r>
              <a:rPr lang="en-US" sz="1800" dirty="0" smtClean="0"/>
              <a:t>the </a:t>
            </a:r>
            <a:r>
              <a:rPr lang="en-US" sz="1800" dirty="0" smtClean="0">
                <a:latin typeface="Consolas" panose="020B0609020204030204" pitchFamily="49" charset="0"/>
                <a:cs typeface="Consolas" panose="020B0609020204030204" pitchFamily="49" charset="0"/>
              </a:rPr>
              <a:t>arguments</a:t>
            </a:r>
            <a:r>
              <a:rPr lang="en-US" sz="1800" dirty="0" smtClean="0"/>
              <a:t> parameter is an array-like object, because it looks like an array and can do some of the things that we can do to arrays.</a:t>
            </a:r>
            <a:endParaRPr lang="en-US" sz="1800" dirty="0"/>
          </a:p>
        </p:txBody>
      </p:sp>
      <p:sp>
        <p:nvSpPr>
          <p:cNvPr id="4" name="Rectangle 3"/>
          <p:cNvSpPr/>
          <p:nvPr/>
        </p:nvSpPr>
        <p:spPr>
          <a:xfrm>
            <a:off x="76200" y="4419600"/>
            <a:ext cx="6629400" cy="2308324"/>
          </a:xfrm>
          <a:prstGeom prst="rect">
            <a:avLst/>
          </a:prstGeom>
        </p:spPr>
        <p:txBody>
          <a:bodyPr wrap="square">
            <a:spAutoFit/>
          </a:bodyPr>
          <a:lstStyle/>
          <a:p>
            <a:r>
              <a:rPr lang="en-US" sz="1600" b="1" dirty="0" err="1">
                <a:solidFill>
                  <a:srgbClr val="0000FF"/>
                </a:solidFill>
                <a:highlight>
                  <a:srgbClr val="FFFFFF"/>
                </a:highlight>
                <a:latin typeface="Courier New" panose="02070309020205020404" pitchFamily="49" charset="0"/>
              </a:rPr>
              <a:t>var</a:t>
            </a:r>
            <a:r>
              <a:rPr lang="en-US" sz="1600" dirty="0">
                <a:solidFill>
                  <a:srgbClr val="000000"/>
                </a:solidFill>
                <a:highlight>
                  <a:srgbClr val="FFFFFF"/>
                </a:highlight>
                <a:latin typeface="Courier New" panose="02070309020205020404" pitchFamily="49" charset="0"/>
              </a:rPr>
              <a:t> plus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function</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var</a:t>
            </a:r>
            <a:r>
              <a:rPr lang="en-US" sz="1600" dirty="0">
                <a:solidFill>
                  <a:srgbClr val="000000"/>
                </a:solidFill>
                <a:highlight>
                  <a:srgbClr val="FFFFFF"/>
                </a:highlight>
                <a:latin typeface="Courier New" panose="02070309020205020404" pitchFamily="49" charset="0"/>
              </a:rPr>
              <a:t> sum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FF8000"/>
                </a:solidFill>
                <a:highlight>
                  <a:srgbClr val="FFFFFF"/>
                </a:highlight>
                <a:latin typeface="Courier New" panose="02070309020205020404" pitchFamily="49" charset="0"/>
              </a:rPr>
              <a:t>0</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for</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1" dirty="0" err="1">
                <a:solidFill>
                  <a:srgbClr val="0000FF"/>
                </a:solidFill>
                <a:highlight>
                  <a:srgbClr val="FFFFFF"/>
                </a:highlight>
                <a:latin typeface="Courier New" panose="02070309020205020404" pitchFamily="49" charset="0"/>
              </a:rPr>
              <a:t>var</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i</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arguments</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length</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FF8000"/>
                </a:solidFill>
                <a:highlight>
                  <a:srgbClr val="FFFFFF"/>
                </a:highlight>
                <a:latin typeface="Courier New" panose="02070309020205020404" pitchFamily="49" charset="0"/>
              </a:rPr>
              <a:t>1</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i</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&gt;=</a:t>
            </a:r>
            <a:r>
              <a:rPr lang="en-US" sz="1600" dirty="0">
                <a:solidFill>
                  <a:srgbClr val="000000"/>
                </a:solidFill>
                <a:highlight>
                  <a:srgbClr val="FFFFFF"/>
                </a:highlight>
                <a:latin typeface="Courier New" panose="02070309020205020404" pitchFamily="49" charset="0"/>
              </a:rPr>
              <a:t> </a:t>
            </a:r>
            <a:r>
              <a:rPr lang="en-US" sz="1600" dirty="0">
                <a:solidFill>
                  <a:srgbClr val="FF8000"/>
                </a:solidFill>
                <a:highlight>
                  <a:srgbClr val="FFFFFF"/>
                </a:highlight>
                <a:latin typeface="Courier New" panose="02070309020205020404" pitchFamily="49" charset="0"/>
              </a:rPr>
              <a:t>0</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i</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sum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arguments</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i</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rPr>
              <a:t> sum</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console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log</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plus</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2</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2</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2</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3</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2</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3</a:t>
            </a:r>
            <a:r>
              <a:rPr lang="en-US" sz="1600" b="1" dirty="0">
                <a:solidFill>
                  <a:srgbClr val="000080"/>
                </a:solidFill>
                <a:highlight>
                  <a:srgbClr val="FFFFFF"/>
                </a:highlight>
                <a:latin typeface="Courier New" panose="02070309020205020404" pitchFamily="49" charset="0"/>
              </a:rPr>
              <a:t>,</a:t>
            </a:r>
            <a:r>
              <a:rPr lang="en-US" sz="1600" dirty="0">
                <a:solidFill>
                  <a:srgbClr val="FF8000"/>
                </a:solidFill>
                <a:highlight>
                  <a:srgbClr val="FFFFFF"/>
                </a:highlight>
                <a:latin typeface="Courier New" panose="02070309020205020404" pitchFamily="49" charset="0"/>
              </a:rPr>
              <a:t>4</a:t>
            </a:r>
            <a:r>
              <a:rPr lang="en-US" sz="1600" b="1" dirty="0">
                <a:solidFill>
                  <a:srgbClr val="000080"/>
                </a:solidFill>
                <a:highlight>
                  <a:srgbClr val="FFFFFF"/>
                </a:highlight>
                <a:latin typeface="Courier New" panose="02070309020205020404" pitchFamily="49" charset="0"/>
              </a:rPr>
              <a:t>));</a:t>
            </a:r>
            <a:endParaRPr lang="en-US" sz="1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732" y="5016549"/>
            <a:ext cx="2354410" cy="1384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70631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NZ" dirty="0" smtClean="0"/>
              <a:t>Anonymous closures</a:t>
            </a:r>
            <a:endParaRPr lang="en-US" dirty="0"/>
          </a:p>
        </p:txBody>
      </p:sp>
      <p:sp>
        <p:nvSpPr>
          <p:cNvPr id="3" name="Content Placeholder 2"/>
          <p:cNvSpPr>
            <a:spLocks noGrp="1"/>
          </p:cNvSpPr>
          <p:nvPr>
            <p:ph idx="1"/>
          </p:nvPr>
        </p:nvSpPr>
        <p:spPr>
          <a:xfrm>
            <a:off x="457200" y="1143000"/>
            <a:ext cx="4267200" cy="5486400"/>
          </a:xfrm>
        </p:spPr>
        <p:txBody>
          <a:bodyPr/>
          <a:lstStyle/>
          <a:p>
            <a:r>
              <a:rPr lang="en-US" dirty="0"/>
              <a:t>When you use the function keyword, JavaScript assumes that you want to create a function with a name. But it's not going to run it. Think of an expression like a formula. </a:t>
            </a:r>
            <a:endParaRPr lang="en-US" dirty="0" smtClean="0"/>
          </a:p>
          <a:p>
            <a:r>
              <a:rPr lang="en-US" dirty="0" smtClean="0"/>
              <a:t>Adding parenthesis we're asking JavaScript to think of our function as a formula that needs to be </a:t>
            </a:r>
            <a:r>
              <a:rPr lang="en-US" dirty="0" smtClean="0"/>
              <a:t>processed so it can be invoked immediately.</a:t>
            </a:r>
            <a:endParaRPr lang="en-US" dirty="0"/>
          </a:p>
        </p:txBody>
      </p:sp>
      <p:sp>
        <p:nvSpPr>
          <p:cNvPr id="6" name="Rectangle 5"/>
          <p:cNvSpPr/>
          <p:nvPr/>
        </p:nvSpPr>
        <p:spPr>
          <a:xfrm>
            <a:off x="4724400" y="733246"/>
            <a:ext cx="4572000" cy="6124754"/>
          </a:xfrm>
          <a:prstGeom prst="rect">
            <a:avLst/>
          </a:prstGeom>
        </p:spPr>
        <p:txBody>
          <a:bodyPr>
            <a:spAutoFit/>
          </a:bodyPr>
          <a:lstStyle/>
          <a:p>
            <a:r>
              <a:rPr lang="en-US" sz="1400" dirty="0">
                <a:solidFill>
                  <a:srgbClr val="008000"/>
                </a:solidFill>
                <a:highlight>
                  <a:srgbClr val="FFFFFF"/>
                </a:highlight>
                <a:latin typeface="Courier New" panose="02070309020205020404" pitchFamily="49" charset="0"/>
              </a:rPr>
              <a:t>//traditional function declaration and invocation</a:t>
            </a:r>
          </a:p>
          <a:p>
            <a:r>
              <a:rPr lang="en-US" sz="1400" b="1" dirty="0">
                <a:solidFill>
                  <a:srgbClr val="0000FF"/>
                </a:solidFill>
                <a:highlight>
                  <a:srgbClr val="FFFFFF"/>
                </a:highlight>
                <a:latin typeface="Courier New" panose="02070309020205020404" pitchFamily="49" charset="0"/>
              </a:rPr>
              <a:t>function</a:t>
            </a:r>
            <a:r>
              <a:rPr lang="en-US" sz="1400" dirty="0">
                <a:solidFill>
                  <a:srgbClr val="000000"/>
                </a:solidFill>
                <a:highlight>
                  <a:srgbClr val="FFFFFF"/>
                </a:highlight>
                <a:latin typeface="Courier New" panose="02070309020205020404" pitchFamily="49" charset="0"/>
              </a:rPr>
              <a:t> kung</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console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log</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'foo'</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kung</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//anonymous function</a:t>
            </a:r>
          </a:p>
          <a:p>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iKnow</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function</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console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log</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'foo'</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err="1">
                <a:solidFill>
                  <a:srgbClr val="000000"/>
                </a:solidFill>
                <a:highlight>
                  <a:srgbClr val="FFFFFF"/>
                </a:highlight>
                <a:latin typeface="Courier New" panose="02070309020205020404" pitchFamily="49" charset="0"/>
              </a:rPr>
              <a:t>iKnow</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//letting the function execute itself</a:t>
            </a:r>
          </a:p>
          <a:p>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iKnow</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function</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console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log</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'foo'</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//will not work</a:t>
            </a:r>
          </a:p>
          <a:p>
            <a:r>
              <a:rPr lang="en-US" sz="1400" b="1" dirty="0">
                <a:solidFill>
                  <a:srgbClr val="0000FF"/>
                </a:solidFill>
                <a:highlight>
                  <a:srgbClr val="FFFFFF"/>
                </a:highlight>
                <a:latin typeface="Courier New" panose="02070309020205020404" pitchFamily="49" charset="0"/>
              </a:rPr>
              <a:t>function</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console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log</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'foo'</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//self-executing function or anonymous closure</a:t>
            </a:r>
          </a:p>
          <a:p>
            <a:r>
              <a:rPr lang="en-US" sz="1400" b="1" dirty="0">
                <a:solidFill>
                  <a:srgbClr val="000080"/>
                </a:solidFill>
                <a:highlight>
                  <a:srgbClr val="FFFFFF"/>
                </a:highlight>
                <a:latin typeface="Courier New" panose="02070309020205020404" pitchFamily="49" charset="0"/>
              </a:rPr>
              <a:t>(</a:t>
            </a:r>
            <a:r>
              <a:rPr lang="en-US" sz="1400" b="1" dirty="0">
                <a:solidFill>
                  <a:srgbClr val="0000FF"/>
                </a:solidFill>
                <a:highlight>
                  <a:srgbClr val="FFFFFF"/>
                </a:highlight>
                <a:latin typeface="Courier New" panose="02070309020205020404" pitchFamily="49" charset="0"/>
              </a:rPr>
              <a:t>function</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console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log</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'foo'</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p>
        </p:txBody>
      </p:sp>
    </p:spTree>
    <p:extLst>
      <p:ext uri="{BB962C8B-B14F-4D97-AF65-F5344CB8AC3E}">
        <p14:creationId xmlns:p14="http://schemas.microsoft.com/office/powerpoint/2010/main" val="28216092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and </a:t>
            </a:r>
            <a:r>
              <a:rPr lang="en-US" b="1" dirty="0" err="1"/>
              <a:t>namespacing</a:t>
            </a:r>
            <a:r>
              <a:rPr lang="en-US" b="1" dirty="0"/>
              <a:t> modules</a:t>
            </a:r>
            <a:endParaRPr lang="en-US" dirty="0"/>
          </a:p>
        </p:txBody>
      </p:sp>
      <p:sp>
        <p:nvSpPr>
          <p:cNvPr id="3" name="Content Placeholder 2"/>
          <p:cNvSpPr>
            <a:spLocks noGrp="1"/>
          </p:cNvSpPr>
          <p:nvPr>
            <p:ph idx="1"/>
          </p:nvPr>
        </p:nvSpPr>
        <p:spPr>
          <a:xfrm>
            <a:off x="0" y="1143000"/>
            <a:ext cx="4495800" cy="5715000"/>
          </a:xfrm>
        </p:spPr>
        <p:txBody>
          <a:bodyPr>
            <a:normAutofit fontScale="70000" lnSpcReduction="20000"/>
          </a:bodyPr>
          <a:lstStyle/>
          <a:p>
            <a:r>
              <a:rPr lang="en-US" i="1" dirty="0"/>
              <a:t>Modules</a:t>
            </a:r>
            <a:r>
              <a:rPr lang="en-US" dirty="0"/>
              <a:t> divide programs into clusters of code that, by </a:t>
            </a:r>
            <a:r>
              <a:rPr lang="en-US" i="1" dirty="0"/>
              <a:t>some</a:t>
            </a:r>
            <a:r>
              <a:rPr lang="en-US" dirty="0"/>
              <a:t> criterion, belong together.</a:t>
            </a:r>
          </a:p>
          <a:p>
            <a:r>
              <a:rPr lang="en-US" dirty="0" smtClean="0"/>
              <a:t>Modules </a:t>
            </a:r>
            <a:r>
              <a:rPr lang="en-US" dirty="0"/>
              <a:t>let you reuse code across different </a:t>
            </a:r>
            <a:r>
              <a:rPr lang="en-US" dirty="0" smtClean="0"/>
              <a:t>applications</a:t>
            </a:r>
          </a:p>
          <a:p>
            <a:r>
              <a:rPr lang="en-US" dirty="0" smtClean="0"/>
              <a:t>The </a:t>
            </a:r>
            <a:r>
              <a:rPr lang="en-US" dirty="0"/>
              <a:t>first thing you do whenever you create any module is create a namespace for it. </a:t>
            </a:r>
            <a:endParaRPr lang="en-US" dirty="0" smtClean="0"/>
          </a:p>
          <a:p>
            <a:r>
              <a:rPr lang="en-US" dirty="0" err="1" smtClean="0"/>
              <a:t>Namespacing</a:t>
            </a:r>
            <a:r>
              <a:rPr lang="en-US" dirty="0" smtClean="0"/>
              <a:t> </a:t>
            </a:r>
            <a:r>
              <a:rPr lang="en-US" dirty="0"/>
              <a:t>allows you to protect any variables that you have in your modules from any global scoped variables. </a:t>
            </a:r>
            <a:endParaRPr lang="en-US" dirty="0" smtClean="0"/>
          </a:p>
          <a:p>
            <a:r>
              <a:rPr lang="en-NZ" dirty="0" err="1" smtClean="0"/>
              <a:t>Howto</a:t>
            </a:r>
            <a:r>
              <a:rPr lang="en-NZ" dirty="0" smtClean="0"/>
              <a:t>:</a:t>
            </a:r>
          </a:p>
          <a:p>
            <a:pPr lvl="1"/>
            <a:r>
              <a:rPr lang="en-US" dirty="0"/>
              <a:t> use a return statement that allows you to </a:t>
            </a:r>
            <a:r>
              <a:rPr lang="en-US" dirty="0" smtClean="0"/>
              <a:t>communicate </a:t>
            </a:r>
            <a:r>
              <a:rPr lang="en-US" dirty="0"/>
              <a:t>back with the rest of the </a:t>
            </a:r>
            <a:r>
              <a:rPr lang="en-US" dirty="0" smtClean="0"/>
              <a:t>application</a:t>
            </a:r>
          </a:p>
          <a:p>
            <a:pPr lvl="1"/>
            <a:r>
              <a:rPr lang="en-US" dirty="0"/>
              <a:t> instead of returning a statement, we can return an object, and through the object we can create variables and functions</a:t>
            </a:r>
            <a:r>
              <a:rPr lang="en-US" dirty="0" smtClean="0"/>
              <a:t>.</a:t>
            </a:r>
          </a:p>
          <a:p>
            <a:r>
              <a:rPr lang="en-US" dirty="0"/>
              <a:t>The key thing to </a:t>
            </a:r>
            <a:r>
              <a:rPr lang="en-US" dirty="0" smtClean="0"/>
              <a:t>note is </a:t>
            </a:r>
            <a:r>
              <a:rPr lang="en-US" dirty="0"/>
              <a:t>that we've added namespace which is going to protect the content within the module from any other global variables. </a:t>
            </a:r>
          </a:p>
        </p:txBody>
      </p:sp>
      <p:sp>
        <p:nvSpPr>
          <p:cNvPr id="4" name="Rectangle 3"/>
          <p:cNvSpPr/>
          <p:nvPr/>
        </p:nvSpPr>
        <p:spPr>
          <a:xfrm>
            <a:off x="5410200" y="914400"/>
            <a:ext cx="3619500"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a:solidFill>
                  <a:srgbClr val="000000"/>
                </a:solidFill>
                <a:highlight>
                  <a:srgbClr val="A6CAF0"/>
                </a:highlight>
                <a:latin typeface="Courier New" panose="02070309020205020404" pitchFamily="49" charset="0"/>
              </a:rPr>
              <a:t>&lt;!</a:t>
            </a:r>
            <a:r>
              <a:rPr lang="en-US" sz="1200" dirty="0" err="1">
                <a:solidFill>
                  <a:srgbClr val="000000"/>
                </a:solidFill>
                <a:highlight>
                  <a:srgbClr val="FFFFFF"/>
                </a:highlight>
                <a:latin typeface="Courier New" panose="02070309020205020404" pitchFamily="49" charset="0"/>
              </a:rPr>
              <a:t>doctype</a:t>
            </a:r>
            <a:r>
              <a:rPr lang="en-US" sz="1200" dirty="0">
                <a:solidFill>
                  <a:srgbClr val="000000"/>
                </a:solidFill>
                <a:highlight>
                  <a:srgbClr val="FFFFFF"/>
                </a:highlight>
                <a:latin typeface="Courier New" panose="02070309020205020404" pitchFamily="49" charset="0"/>
              </a:rPr>
              <a:t> html</a:t>
            </a:r>
            <a:r>
              <a:rPr lang="en-US" sz="1200" dirty="0">
                <a:solidFill>
                  <a:srgbClr val="000000"/>
                </a:solidFill>
                <a:highlight>
                  <a:srgbClr val="A6CAF0"/>
                </a:highlight>
                <a:latin typeface="Courier New" panose="02070309020205020404" pitchFamily="49" charset="0"/>
              </a:rPr>
              <a:t>&gt;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&lt;html</a:t>
            </a:r>
            <a:r>
              <a:rPr lang="en-US" sz="1200" dirty="0">
                <a:solidFill>
                  <a:srgbClr val="000000"/>
                </a:solidFill>
                <a:highlight>
                  <a:srgbClr val="FFFFFF"/>
                </a:highlight>
                <a:latin typeface="Courier New" panose="02070309020205020404" pitchFamily="49" charset="0"/>
              </a:rPr>
              <a:t> </a:t>
            </a:r>
            <a:r>
              <a:rPr lang="en-US" sz="1200" dirty="0" err="1">
                <a:solidFill>
                  <a:srgbClr val="FF0000"/>
                </a:solidFill>
                <a:highlight>
                  <a:srgbClr val="FFFFFF"/>
                </a:highlight>
                <a:latin typeface="Courier New" panose="02070309020205020404" pitchFamily="49" charset="0"/>
              </a:rPr>
              <a:t>lang</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a:t>
            </a:r>
            <a:r>
              <a:rPr lang="en-US" sz="1200" b="1" dirty="0" err="1">
                <a:solidFill>
                  <a:srgbClr val="8000FF"/>
                </a:solidFill>
                <a:highlight>
                  <a:srgbClr val="FFFFFF"/>
                </a:highlight>
                <a:latin typeface="Courier New" panose="02070309020205020404" pitchFamily="49" charset="0"/>
              </a:rPr>
              <a:t>en</a:t>
            </a:r>
            <a:r>
              <a:rPr lang="en-US" sz="1200" b="1" dirty="0">
                <a:solidFill>
                  <a:srgbClr val="8000FF"/>
                </a:solidFill>
                <a:highlight>
                  <a:srgbClr val="FFFFFF"/>
                </a:highlight>
                <a:latin typeface="Courier New" panose="02070309020205020404" pitchFamily="49" charset="0"/>
              </a:rPr>
              <a:t>"</a:t>
            </a:r>
            <a:r>
              <a:rPr lang="en-US" sz="1200" dirty="0">
                <a:solidFill>
                  <a:srgbClr val="0000FF"/>
                </a:solidFill>
                <a:highlight>
                  <a:srgbClr val="FFFFFF"/>
                </a:highlight>
                <a:latin typeface="Courier New" panose="02070309020205020404" pitchFamily="49" charset="0"/>
              </a:rPr>
              <a:t>&gt;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&lt;head&gt;</a:t>
            </a:r>
            <a:endParaRPr lang="en-US" sz="1200" b="1" dirty="0">
              <a:solidFill>
                <a:srgbClr val="000000"/>
              </a:solidFill>
              <a:highlight>
                <a:srgbClr val="FFFFFF"/>
              </a:highlight>
              <a:latin typeface="Courier New" panose="02070309020205020404" pitchFamily="49" charset="0"/>
            </a:endParaRPr>
          </a:p>
          <a:p>
            <a:r>
              <a:rPr lang="en-US" sz="1200" b="1" dirty="0">
                <a:solidFill>
                  <a:srgbClr val="000000"/>
                </a:solidFill>
                <a:highlight>
                  <a:srgbClr val="FFFFFF"/>
                </a:highlight>
                <a:latin typeface="Courier New" panose="02070309020205020404" pitchFamily="49" charset="0"/>
              </a:rPr>
              <a:t>  </a:t>
            </a:r>
            <a:r>
              <a:rPr lang="en-US" sz="1200" dirty="0">
                <a:solidFill>
                  <a:srgbClr val="0000FF"/>
                </a:solidFill>
                <a:highlight>
                  <a:srgbClr val="FFFFFF"/>
                </a:highlight>
                <a:latin typeface="Courier New" panose="02070309020205020404" pitchFamily="49" charset="0"/>
              </a:rPr>
              <a:t>&lt;meta</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charset</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"UTF-8"</a:t>
            </a:r>
            <a:r>
              <a:rPr lang="en-US" sz="1200" dirty="0">
                <a:solidFill>
                  <a:srgbClr val="0000FF"/>
                </a:solidFill>
                <a:highlight>
                  <a:srgbClr val="FFFFFF"/>
                </a:highlight>
                <a:latin typeface="Courier New" panose="02070309020205020404" pitchFamily="49" charset="0"/>
              </a:rPr>
              <a:t>&gt;</a:t>
            </a:r>
            <a:endParaRPr lang="en-US" sz="1200" b="1" dirty="0">
              <a:solidFill>
                <a:srgbClr val="000000"/>
              </a:solidFill>
              <a:highlight>
                <a:srgbClr val="FFFFFF"/>
              </a:highlight>
              <a:latin typeface="Courier New" panose="02070309020205020404" pitchFamily="49" charset="0"/>
            </a:endParaRPr>
          </a:p>
          <a:p>
            <a:r>
              <a:rPr lang="en-US" sz="1200" b="1" dirty="0">
                <a:solidFill>
                  <a:srgbClr val="000000"/>
                </a:solidFill>
                <a:highlight>
                  <a:srgbClr val="FFFFFF"/>
                </a:highlight>
                <a:latin typeface="Courier New" panose="02070309020205020404" pitchFamily="49" charset="0"/>
              </a:rPr>
              <a:t>  </a:t>
            </a:r>
            <a:r>
              <a:rPr lang="en-US" sz="1200" dirty="0">
                <a:solidFill>
                  <a:srgbClr val="0000FF"/>
                </a:solidFill>
                <a:highlight>
                  <a:srgbClr val="FFFFFF"/>
                </a:highlight>
                <a:latin typeface="Courier New" panose="02070309020205020404" pitchFamily="49" charset="0"/>
              </a:rPr>
              <a:t>&lt;title&gt;</a:t>
            </a:r>
            <a:r>
              <a:rPr lang="en-US" sz="1200" b="1" dirty="0">
                <a:solidFill>
                  <a:srgbClr val="000000"/>
                </a:solidFill>
                <a:highlight>
                  <a:srgbClr val="FFFFFF"/>
                </a:highlight>
                <a:latin typeface="Courier New" panose="02070309020205020404" pitchFamily="49" charset="0"/>
              </a:rPr>
              <a:t>JavaScript Modules</a:t>
            </a:r>
            <a:r>
              <a:rPr lang="en-US" sz="1200" dirty="0">
                <a:solidFill>
                  <a:srgbClr val="0000FF"/>
                </a:solidFill>
                <a:highlight>
                  <a:srgbClr val="FFFFFF"/>
                </a:highlight>
                <a:latin typeface="Courier New" panose="02070309020205020404" pitchFamily="49" charset="0"/>
              </a:rPr>
              <a:t>&lt;/title&gt;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&lt;/head&gt;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&lt;body&gt;</a:t>
            </a:r>
            <a:endParaRPr lang="en-US" sz="1200" b="1" dirty="0">
              <a:solidFill>
                <a:srgbClr val="000000"/>
              </a:solidFill>
              <a:highlight>
                <a:srgbClr val="FFFFFF"/>
              </a:highlight>
              <a:latin typeface="Courier New" panose="02070309020205020404" pitchFamily="49" charset="0"/>
            </a:endParaRPr>
          </a:p>
          <a:p>
            <a:r>
              <a:rPr lang="en-US" sz="1200" b="1" dirty="0">
                <a:solidFill>
                  <a:srgbClr val="000000"/>
                </a:solidFill>
                <a:highlight>
                  <a:srgbClr val="FFFFFF"/>
                </a:highlight>
                <a:latin typeface="Courier New" panose="02070309020205020404" pitchFamily="49" charset="0"/>
              </a:rPr>
              <a:t>  </a:t>
            </a:r>
            <a:r>
              <a:rPr lang="en-US" sz="1200" dirty="0">
                <a:solidFill>
                  <a:srgbClr val="0000FF"/>
                </a:solidFill>
                <a:highlight>
                  <a:srgbClr val="FFFFFF"/>
                </a:highlight>
                <a:latin typeface="Courier New" panose="02070309020205020404" pitchFamily="49" charset="0"/>
              </a:rPr>
              <a:t>&lt;script</a:t>
            </a:r>
            <a:r>
              <a:rPr lang="en-US" sz="1200" dirty="0">
                <a:solidFill>
                  <a:srgbClr val="000000"/>
                </a:solidFill>
                <a:highlight>
                  <a:srgbClr val="FFFFFF"/>
                </a:highlight>
                <a:latin typeface="Courier New" panose="02070309020205020404" pitchFamily="49" charset="0"/>
              </a:rPr>
              <a:t> </a:t>
            </a:r>
            <a:r>
              <a:rPr lang="en-US" sz="1200" dirty="0" err="1">
                <a:solidFill>
                  <a:srgbClr val="FF0000"/>
                </a:solidFill>
                <a:highlight>
                  <a:srgbClr val="FFFFFF"/>
                </a:highlight>
                <a:latin typeface="Courier New" panose="02070309020205020404" pitchFamily="49" charset="0"/>
              </a:rPr>
              <a:t>src</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"module.js"</a:t>
            </a:r>
            <a:r>
              <a:rPr lang="en-US" sz="1200" dirty="0">
                <a:solidFill>
                  <a:srgbClr val="0000FF"/>
                </a:solidFill>
                <a:highlight>
                  <a:srgbClr val="FFFFFF"/>
                </a:highlight>
                <a:latin typeface="Courier New" panose="02070309020205020404" pitchFamily="49" charset="0"/>
              </a:rPr>
              <a:t>&gt;&lt;/script&gt;</a:t>
            </a:r>
            <a:endParaRPr lang="en-US" sz="1200" b="1" dirty="0">
              <a:solidFill>
                <a:srgbClr val="000000"/>
              </a:solidFill>
              <a:highlight>
                <a:srgbClr val="FFFFFF"/>
              </a:highlight>
              <a:latin typeface="Courier New" panose="02070309020205020404" pitchFamily="49" charset="0"/>
            </a:endParaRPr>
          </a:p>
          <a:p>
            <a:r>
              <a:rPr lang="en-US" sz="1200" b="1" dirty="0">
                <a:solidFill>
                  <a:srgbClr val="000000"/>
                </a:solidFill>
                <a:highlight>
                  <a:srgbClr val="FFFFFF"/>
                </a:highlight>
                <a:latin typeface="Courier New" panose="02070309020205020404" pitchFamily="49" charset="0"/>
              </a:rPr>
              <a:t>  </a:t>
            </a:r>
            <a:r>
              <a:rPr lang="en-US" sz="1200" dirty="0">
                <a:solidFill>
                  <a:srgbClr val="0000FF"/>
                </a:solidFill>
                <a:highlight>
                  <a:srgbClr val="FFFFFF"/>
                </a:highlight>
                <a:latin typeface="Courier New" panose="02070309020205020404" pitchFamily="49" charset="0"/>
              </a:rPr>
              <a:t>&lt;script&gt;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2F4FF"/>
                </a:highlight>
                <a:latin typeface="Courier New" panose="02070309020205020404" pitchFamily="49" charset="0"/>
              </a:rPr>
              <a:t>    </a:t>
            </a:r>
            <a:r>
              <a:rPr lang="en-US" sz="1200" dirty="0" err="1">
                <a:solidFill>
                  <a:srgbClr val="000000"/>
                </a:solidFill>
                <a:highlight>
                  <a:srgbClr val="F2F4FF"/>
                </a:highlight>
                <a:latin typeface="Courier New" panose="02070309020205020404" pitchFamily="49" charset="0"/>
              </a:rPr>
              <a:t>myModule.speak</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dirty="0">
                <a:solidFill>
                  <a:srgbClr val="000000"/>
                </a:solidFill>
                <a:highlight>
                  <a:srgbClr val="F2F4FF"/>
                </a:highlight>
                <a:latin typeface="Courier New" panose="02070309020205020404" pitchFamily="49" charset="0"/>
              </a:rPr>
              <a:t>  </a:t>
            </a:r>
            <a:r>
              <a:rPr lang="en-US" sz="1200" dirty="0">
                <a:solidFill>
                  <a:srgbClr val="0000FF"/>
                </a:solidFill>
                <a:highlight>
                  <a:srgbClr val="FFFFFF"/>
                </a:highlight>
                <a:latin typeface="Courier New" panose="02070309020205020404" pitchFamily="49" charset="0"/>
              </a:rPr>
              <a:t>&lt;/script&gt;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&lt;/body&gt;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&lt;/html&gt;</a:t>
            </a:r>
            <a:endParaRPr lang="en-US" sz="1200" b="1" dirty="0">
              <a:solidFill>
                <a:srgbClr val="000000"/>
              </a:solidFill>
              <a:highlight>
                <a:srgbClr val="FFFFFF"/>
              </a:highlight>
              <a:latin typeface="Courier New" panose="02070309020205020404" pitchFamily="49" charset="0"/>
            </a:endParaRPr>
          </a:p>
          <a:p>
            <a:endParaRPr lang="en-US" sz="1200" b="1" dirty="0">
              <a:solidFill>
                <a:srgbClr val="000000"/>
              </a:solidFill>
              <a:highlight>
                <a:srgbClr val="FFFFFF"/>
              </a:highlight>
              <a:latin typeface="Courier New" panose="02070309020205020404" pitchFamily="49" charset="0"/>
            </a:endParaRPr>
          </a:p>
        </p:txBody>
      </p:sp>
      <p:sp>
        <p:nvSpPr>
          <p:cNvPr id="5" name="Rectangle 4"/>
          <p:cNvSpPr/>
          <p:nvPr/>
        </p:nvSpPr>
        <p:spPr>
          <a:xfrm>
            <a:off x="4572000" y="4014787"/>
            <a:ext cx="4572000" cy="24622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myModule</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1" dirty="0">
                <a:solidFill>
                  <a:srgbClr val="0000FF"/>
                </a:solidFill>
                <a:highlight>
                  <a:srgbClr val="FFFFFF"/>
                </a:highlight>
                <a:latin typeface="Courier New" panose="02070309020205020404" pitchFamily="49" charset="0"/>
              </a:rPr>
              <a:t>function</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var</a:t>
            </a:r>
            <a:r>
              <a:rPr lang="en-US" sz="1400" dirty="0">
                <a:solidFill>
                  <a:srgbClr val="000000"/>
                </a:solidFill>
                <a:highlight>
                  <a:srgbClr val="FFFFFF"/>
                </a:highlight>
                <a:latin typeface="Courier New" panose="02070309020205020404" pitchFamily="49" charset="0"/>
              </a:rPr>
              <a:t> name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808080"/>
                </a:solidFill>
                <a:highlight>
                  <a:srgbClr val="FFFFFF"/>
                </a:highlight>
                <a:latin typeface="Courier New" panose="02070309020205020404" pitchFamily="49" charset="0"/>
              </a:rPr>
              <a:t>"John"</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speak</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function</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nn-NO" sz="1400" dirty="0">
                <a:solidFill>
                  <a:srgbClr val="000000"/>
                </a:solidFill>
                <a:highlight>
                  <a:srgbClr val="FFFFFF"/>
                </a:highlight>
                <a:latin typeface="Courier New" panose="02070309020205020404" pitchFamily="49" charset="0"/>
              </a:rPr>
              <a:t>      console</a:t>
            </a:r>
            <a:r>
              <a:rPr lang="nn-NO" sz="1400" b="1" dirty="0">
                <a:solidFill>
                  <a:srgbClr val="000080"/>
                </a:solidFill>
                <a:highlight>
                  <a:srgbClr val="FFFFFF"/>
                </a:highlight>
                <a:latin typeface="Courier New" panose="02070309020205020404" pitchFamily="49" charset="0"/>
              </a:rPr>
              <a:t>.</a:t>
            </a:r>
            <a:r>
              <a:rPr lang="nn-NO" sz="1400" dirty="0">
                <a:solidFill>
                  <a:srgbClr val="000000"/>
                </a:solidFill>
                <a:highlight>
                  <a:srgbClr val="FFFFFF"/>
                </a:highlight>
                <a:latin typeface="Courier New" panose="02070309020205020404" pitchFamily="49" charset="0"/>
              </a:rPr>
              <a:t>log</a:t>
            </a:r>
            <a:r>
              <a:rPr lang="nn-NO" sz="1400" b="1" dirty="0">
                <a:solidFill>
                  <a:srgbClr val="000080"/>
                </a:solidFill>
                <a:highlight>
                  <a:srgbClr val="FFFFFF"/>
                </a:highlight>
                <a:latin typeface="Courier New" panose="02070309020205020404" pitchFamily="49" charset="0"/>
              </a:rPr>
              <a:t>(</a:t>
            </a:r>
            <a:r>
              <a:rPr lang="nn-NO" sz="1400" dirty="0">
                <a:solidFill>
                  <a:srgbClr val="808080"/>
                </a:solidFill>
                <a:highlight>
                  <a:srgbClr val="FFFFFF"/>
                </a:highlight>
                <a:latin typeface="Courier New" panose="02070309020205020404" pitchFamily="49" charset="0"/>
              </a:rPr>
              <a:t>'hello, I\'m '</a:t>
            </a:r>
            <a:r>
              <a:rPr lang="nn-NO" sz="1400" dirty="0">
                <a:solidFill>
                  <a:srgbClr val="000000"/>
                </a:solidFill>
                <a:highlight>
                  <a:srgbClr val="FFFFFF"/>
                </a:highlight>
                <a:latin typeface="Courier New" panose="02070309020205020404" pitchFamily="49" charset="0"/>
              </a:rPr>
              <a:t> </a:t>
            </a:r>
            <a:r>
              <a:rPr lang="nn-NO" sz="1400" b="1" dirty="0">
                <a:solidFill>
                  <a:srgbClr val="000080"/>
                </a:solidFill>
                <a:highlight>
                  <a:srgbClr val="FFFFFF"/>
                </a:highlight>
                <a:latin typeface="Courier New" panose="02070309020205020404" pitchFamily="49" charset="0"/>
              </a:rPr>
              <a:t>+</a:t>
            </a:r>
            <a:r>
              <a:rPr lang="nn-NO" sz="1400" dirty="0">
                <a:solidFill>
                  <a:srgbClr val="000000"/>
                </a:solidFill>
                <a:highlight>
                  <a:srgbClr val="FFFFFF"/>
                </a:highlight>
                <a:latin typeface="Courier New" panose="02070309020205020404" pitchFamily="49" charset="0"/>
              </a:rPr>
              <a:t> name</a:t>
            </a:r>
            <a:r>
              <a:rPr lang="nn-NO" sz="1400" b="1" dirty="0">
                <a:solidFill>
                  <a:srgbClr val="000080"/>
                </a:solidFill>
                <a:highlight>
                  <a:srgbClr val="FFFFFF"/>
                </a:highlight>
                <a:latin typeface="Courier New" panose="02070309020205020404" pitchFamily="49" charset="0"/>
              </a:rPr>
              <a:t>);</a:t>
            </a:r>
            <a:endParaRPr lang="nn-NO"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run</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function</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console</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log</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'I\'m running'</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56227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Reuse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Putting pieces of functionality that stand on their own into separate files and modules makes them easier to track, update, and share because all the various pieces of code that want to use the module load it from the same actual file</a:t>
            </a:r>
            <a:r>
              <a:rPr lang="en-US" dirty="0" smtClean="0"/>
              <a:t>.</a:t>
            </a:r>
          </a:p>
          <a:p>
            <a:r>
              <a:rPr lang="en-US" dirty="0"/>
              <a:t>This idea gets even more powerful when the relations between modules—which other modules each module depends on—are explicitly stated. You can then automate the process of installing and upgrading external modules (</a:t>
            </a:r>
            <a:r>
              <a:rPr lang="en-US" i="1" dirty="0"/>
              <a:t>libraries</a:t>
            </a:r>
            <a:r>
              <a:rPr lang="en-US" dirty="0" smtClean="0"/>
              <a:t>).</a:t>
            </a:r>
          </a:p>
          <a:p>
            <a:r>
              <a:rPr lang="en-US" dirty="0"/>
              <a:t>A</a:t>
            </a:r>
            <a:r>
              <a:rPr lang="en-US" dirty="0" smtClean="0"/>
              <a:t>n </a:t>
            </a:r>
            <a:r>
              <a:rPr lang="en-US" dirty="0"/>
              <a:t>online service that tracks and distributes hundreds of thousands of such libraries, allowing you to search for the functionality you need and, once you find it, set up your project to automatically download </a:t>
            </a:r>
            <a:r>
              <a:rPr lang="en-US" dirty="0" smtClean="0"/>
              <a:t>it is extremely useful.</a:t>
            </a:r>
          </a:p>
          <a:p>
            <a:r>
              <a:rPr lang="en-US" dirty="0">
                <a:hlinkClick r:id="rId2"/>
              </a:rPr>
              <a:t>NPM </a:t>
            </a:r>
            <a:r>
              <a:rPr lang="en-US" dirty="0"/>
              <a:t>consists of an online database of modules and a tool for downloading and upgrading the modules your program depends </a:t>
            </a:r>
            <a:r>
              <a:rPr lang="en-US" dirty="0" smtClean="0"/>
              <a:t>on (</a:t>
            </a:r>
            <a:r>
              <a:rPr lang="en-US" dirty="0" err="1" smtClean="0"/>
              <a:t>npm</a:t>
            </a:r>
            <a:r>
              <a:rPr lang="en-US" dirty="0" smtClean="0"/>
              <a:t> </a:t>
            </a:r>
            <a:r>
              <a:rPr lang="en-US" dirty="0"/>
              <a:t>is the package manager for JavaScript</a:t>
            </a:r>
            <a:r>
              <a:rPr lang="en-US" dirty="0" smtClean="0"/>
              <a:t>). </a:t>
            </a:r>
          </a:p>
          <a:p>
            <a:pPr lvl="1"/>
            <a:r>
              <a:rPr lang="en-US" dirty="0" smtClean="0"/>
              <a:t>It </a:t>
            </a:r>
            <a:r>
              <a:rPr lang="en-US" dirty="0"/>
              <a:t>grew out of Node.js, the </a:t>
            </a:r>
            <a:r>
              <a:rPr lang="en-US" dirty="0" err="1"/>
              <a:t>browserless</a:t>
            </a:r>
            <a:r>
              <a:rPr lang="en-US" dirty="0"/>
              <a:t> JavaScript environment we will discuss </a:t>
            </a:r>
            <a:r>
              <a:rPr lang="en-US" dirty="0" smtClean="0"/>
              <a:t>soon in </a:t>
            </a:r>
            <a:r>
              <a:rPr lang="en-US" smtClean="0"/>
              <a:t>the </a:t>
            </a:r>
            <a:r>
              <a:rPr lang="en-US" smtClean="0"/>
              <a:t>course</a:t>
            </a:r>
            <a:endParaRPr lang="en-US" dirty="0" smtClean="0"/>
          </a:p>
          <a:p>
            <a:endParaRPr lang="en-US" dirty="0"/>
          </a:p>
        </p:txBody>
      </p:sp>
    </p:spTree>
    <p:extLst>
      <p:ext uri="{BB962C8B-B14F-4D97-AF65-F5344CB8AC3E}">
        <p14:creationId xmlns:p14="http://schemas.microsoft.com/office/powerpoint/2010/main" val="2557799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Objects</a:t>
            </a:r>
            <a:endParaRPr lang="en-US" dirty="0"/>
          </a:p>
        </p:txBody>
      </p:sp>
      <p:sp>
        <p:nvSpPr>
          <p:cNvPr id="3" name="Content Placeholder 2"/>
          <p:cNvSpPr>
            <a:spLocks noGrp="1"/>
          </p:cNvSpPr>
          <p:nvPr>
            <p:ph idx="1"/>
          </p:nvPr>
        </p:nvSpPr>
        <p:spPr>
          <a:xfrm>
            <a:off x="457200" y="1600200"/>
            <a:ext cx="8229600" cy="2438400"/>
          </a:xfrm>
        </p:spPr>
        <p:txBody>
          <a:bodyPr>
            <a:normAutofit fontScale="92500"/>
          </a:bodyPr>
          <a:lstStyle/>
          <a:p>
            <a:r>
              <a:rPr lang="en-US" dirty="0"/>
              <a:t>Objects in JSON are represented with what looks like JavaScript’s object literal notation</a:t>
            </a:r>
            <a:r>
              <a:rPr lang="en-US" dirty="0" smtClean="0"/>
              <a:t>.</a:t>
            </a:r>
          </a:p>
          <a:p>
            <a:r>
              <a:rPr lang="en-US" dirty="0"/>
              <a:t>Remember that JSON is a data format, not a </a:t>
            </a:r>
            <a:r>
              <a:rPr lang="en-US" dirty="0" smtClean="0"/>
              <a:t>language</a:t>
            </a:r>
          </a:p>
          <a:p>
            <a:r>
              <a:rPr lang="en-US" dirty="0" smtClean="0"/>
              <a:t>Object’s </a:t>
            </a:r>
            <a:r>
              <a:rPr lang="en-US" dirty="0"/>
              <a:t>property </a:t>
            </a:r>
            <a:r>
              <a:rPr lang="en-US" dirty="0" smtClean="0"/>
              <a:t>names are </a:t>
            </a:r>
            <a:r>
              <a:rPr lang="en-US" dirty="0"/>
              <a:t>surrounded by </a:t>
            </a:r>
            <a:r>
              <a:rPr lang="en-US" dirty="0" smtClean="0"/>
              <a:t>double quotes</a:t>
            </a:r>
            <a:r>
              <a:rPr lang="en-US" dirty="0"/>
              <a:t>.</a:t>
            </a:r>
            <a:endParaRPr lang="en-US" dirty="0" smtClean="0"/>
          </a:p>
          <a:p>
            <a:r>
              <a:rPr lang="en-US" dirty="0" smtClean="0"/>
              <a:t>Notice the lack </a:t>
            </a:r>
            <a:r>
              <a:rPr lang="en-US" dirty="0"/>
              <a:t>of a trailing semicolon after the closing curly brace</a:t>
            </a:r>
          </a:p>
        </p:txBody>
      </p:sp>
      <p:pic>
        <p:nvPicPr>
          <p:cNvPr id="4" name="Picture 3"/>
          <p:cNvPicPr>
            <a:picLocks noChangeAspect="1"/>
          </p:cNvPicPr>
          <p:nvPr/>
        </p:nvPicPr>
        <p:blipFill>
          <a:blip r:embed="rId2"/>
          <a:stretch>
            <a:fillRect/>
          </a:stretch>
        </p:blipFill>
        <p:spPr>
          <a:xfrm>
            <a:off x="4724400" y="4343400"/>
            <a:ext cx="4363308" cy="2133600"/>
          </a:xfrm>
          <a:prstGeom prst="rect">
            <a:avLst/>
          </a:prstGeom>
        </p:spPr>
      </p:pic>
      <p:pic>
        <p:nvPicPr>
          <p:cNvPr id="5" name="Picture 4"/>
          <p:cNvPicPr>
            <a:picLocks noChangeAspect="1"/>
          </p:cNvPicPr>
          <p:nvPr/>
        </p:nvPicPr>
        <p:blipFill>
          <a:blip r:embed="rId3"/>
          <a:stretch>
            <a:fillRect/>
          </a:stretch>
        </p:blipFill>
        <p:spPr>
          <a:xfrm>
            <a:off x="152400" y="4454927"/>
            <a:ext cx="3704914" cy="2022073"/>
          </a:xfrm>
          <a:prstGeom prst="rect">
            <a:avLst/>
          </a:prstGeom>
        </p:spPr>
      </p:pic>
      <p:sp>
        <p:nvSpPr>
          <p:cNvPr id="6" name="TextBox 5"/>
          <p:cNvSpPr txBox="1"/>
          <p:nvPr/>
        </p:nvSpPr>
        <p:spPr>
          <a:xfrm>
            <a:off x="823757" y="6292334"/>
            <a:ext cx="2362200" cy="369332"/>
          </a:xfrm>
          <a:prstGeom prst="rect">
            <a:avLst/>
          </a:prstGeom>
          <a:noFill/>
        </p:spPr>
        <p:txBody>
          <a:bodyPr wrap="square" rtlCol="0">
            <a:spAutoFit/>
          </a:bodyPr>
          <a:lstStyle/>
          <a:p>
            <a:r>
              <a:rPr lang="en-US" dirty="0" err="1" smtClean="0">
                <a:solidFill>
                  <a:srgbClr val="FF0000"/>
                </a:solidFill>
              </a:rPr>
              <a:t>Javascript</a:t>
            </a:r>
            <a:endParaRPr lang="en-US" dirty="0">
              <a:solidFill>
                <a:srgbClr val="FF0000"/>
              </a:solidFill>
            </a:endParaRPr>
          </a:p>
        </p:txBody>
      </p:sp>
      <p:sp>
        <p:nvSpPr>
          <p:cNvPr id="7" name="TextBox 6"/>
          <p:cNvSpPr txBox="1"/>
          <p:nvPr/>
        </p:nvSpPr>
        <p:spPr>
          <a:xfrm>
            <a:off x="6400800" y="6248400"/>
            <a:ext cx="2362200" cy="369332"/>
          </a:xfrm>
          <a:prstGeom prst="rect">
            <a:avLst/>
          </a:prstGeom>
          <a:noFill/>
        </p:spPr>
        <p:txBody>
          <a:bodyPr wrap="square" rtlCol="0">
            <a:spAutoFit/>
          </a:bodyPr>
          <a:lstStyle/>
          <a:p>
            <a:r>
              <a:rPr lang="en-US" dirty="0" smtClean="0">
                <a:solidFill>
                  <a:srgbClr val="FF0000"/>
                </a:solidFill>
              </a:rPr>
              <a:t>JSON</a:t>
            </a:r>
            <a:endParaRPr lang="en-US" dirty="0">
              <a:solidFill>
                <a:srgbClr val="FF0000"/>
              </a:solidFill>
            </a:endParaRPr>
          </a:p>
        </p:txBody>
      </p:sp>
    </p:spTree>
    <p:extLst>
      <p:ext uri="{BB962C8B-B14F-4D97-AF65-F5344CB8AC3E}">
        <p14:creationId xmlns:p14="http://schemas.microsoft.com/office/powerpoint/2010/main" val="2831381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Arrays</a:t>
            </a:r>
            <a:endParaRPr lang="en-US" dirty="0"/>
          </a:p>
        </p:txBody>
      </p:sp>
      <p:sp>
        <p:nvSpPr>
          <p:cNvPr id="3" name="Content Placeholder 2"/>
          <p:cNvSpPr>
            <a:spLocks noGrp="1"/>
          </p:cNvSpPr>
          <p:nvPr>
            <p:ph idx="1"/>
          </p:nvPr>
        </p:nvSpPr>
        <p:spPr/>
        <p:txBody>
          <a:bodyPr/>
          <a:lstStyle/>
          <a:p>
            <a:r>
              <a:rPr lang="en-US" dirty="0"/>
              <a:t>Like objects, arrays in JSON are similar to JavaScript’s array literal notation</a:t>
            </a:r>
          </a:p>
        </p:txBody>
      </p:sp>
      <p:sp>
        <p:nvSpPr>
          <p:cNvPr id="4" name="TextBox 3"/>
          <p:cNvSpPr txBox="1"/>
          <p:nvPr/>
        </p:nvSpPr>
        <p:spPr>
          <a:xfrm>
            <a:off x="152400" y="2667000"/>
            <a:ext cx="2362200" cy="369332"/>
          </a:xfrm>
          <a:prstGeom prst="rect">
            <a:avLst/>
          </a:prstGeom>
          <a:noFill/>
        </p:spPr>
        <p:txBody>
          <a:bodyPr wrap="square" rtlCol="0">
            <a:spAutoFit/>
          </a:bodyPr>
          <a:lstStyle/>
          <a:p>
            <a:r>
              <a:rPr lang="en-US" dirty="0" err="1" smtClean="0">
                <a:solidFill>
                  <a:srgbClr val="FF0000"/>
                </a:solidFill>
              </a:rPr>
              <a:t>Javascript</a:t>
            </a:r>
            <a:endParaRPr lang="en-US" dirty="0">
              <a:solidFill>
                <a:srgbClr val="FF0000"/>
              </a:solidFill>
            </a:endParaRPr>
          </a:p>
        </p:txBody>
      </p:sp>
      <p:sp>
        <p:nvSpPr>
          <p:cNvPr id="5" name="TextBox 4"/>
          <p:cNvSpPr txBox="1"/>
          <p:nvPr/>
        </p:nvSpPr>
        <p:spPr>
          <a:xfrm>
            <a:off x="304800" y="3430111"/>
            <a:ext cx="2362200" cy="369332"/>
          </a:xfrm>
          <a:prstGeom prst="rect">
            <a:avLst/>
          </a:prstGeom>
          <a:noFill/>
        </p:spPr>
        <p:txBody>
          <a:bodyPr wrap="square" rtlCol="0">
            <a:spAutoFit/>
          </a:bodyPr>
          <a:lstStyle/>
          <a:p>
            <a:r>
              <a:rPr lang="en-US" dirty="0" smtClean="0">
                <a:solidFill>
                  <a:srgbClr val="FF0000"/>
                </a:solidFill>
              </a:rPr>
              <a:t>JSON</a:t>
            </a:r>
            <a:endParaRPr lang="en-US" dirty="0">
              <a:solidFill>
                <a:srgbClr val="FF0000"/>
              </a:solidFill>
            </a:endParaRPr>
          </a:p>
        </p:txBody>
      </p:sp>
      <p:pic>
        <p:nvPicPr>
          <p:cNvPr id="6" name="Picture 5"/>
          <p:cNvPicPr>
            <a:picLocks noChangeAspect="1"/>
          </p:cNvPicPr>
          <p:nvPr/>
        </p:nvPicPr>
        <p:blipFill rotWithShape="1">
          <a:blip r:embed="rId2"/>
          <a:srcRect r="3482" b="13619"/>
          <a:stretch/>
        </p:blipFill>
        <p:spPr>
          <a:xfrm>
            <a:off x="1676400" y="2564682"/>
            <a:ext cx="7391400" cy="483318"/>
          </a:xfrm>
          <a:prstGeom prst="rect">
            <a:avLst/>
          </a:prstGeom>
        </p:spPr>
      </p:pic>
      <p:pic>
        <p:nvPicPr>
          <p:cNvPr id="7" name="Picture 6"/>
          <p:cNvPicPr>
            <a:picLocks noChangeAspect="1"/>
          </p:cNvPicPr>
          <p:nvPr/>
        </p:nvPicPr>
        <p:blipFill>
          <a:blip r:embed="rId3"/>
          <a:stretch>
            <a:fillRect/>
          </a:stretch>
        </p:blipFill>
        <p:spPr>
          <a:xfrm>
            <a:off x="1676400" y="3375620"/>
            <a:ext cx="4563088" cy="478313"/>
          </a:xfrm>
          <a:prstGeom prst="rect">
            <a:avLst/>
          </a:prstGeom>
        </p:spPr>
      </p:pic>
      <p:pic>
        <p:nvPicPr>
          <p:cNvPr id="8" name="Picture 7"/>
          <p:cNvPicPr>
            <a:picLocks noChangeAspect="1"/>
          </p:cNvPicPr>
          <p:nvPr/>
        </p:nvPicPr>
        <p:blipFill>
          <a:blip r:embed="rId4"/>
          <a:stretch>
            <a:fillRect/>
          </a:stretch>
        </p:blipFill>
        <p:spPr>
          <a:xfrm>
            <a:off x="6084476" y="4012482"/>
            <a:ext cx="2792823" cy="2845518"/>
          </a:xfrm>
          <a:prstGeom prst="rect">
            <a:avLst/>
          </a:prstGeom>
        </p:spPr>
      </p:pic>
    </p:spTree>
    <p:extLst>
      <p:ext uri="{BB962C8B-B14F-4D97-AF65-F5344CB8AC3E}">
        <p14:creationId xmlns:p14="http://schemas.microsoft.com/office/powerpoint/2010/main" val="96714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Serializing into JSON</a:t>
            </a:r>
            <a:endParaRPr lang="en-US" dirty="0"/>
          </a:p>
        </p:txBody>
      </p:sp>
      <p:sp>
        <p:nvSpPr>
          <p:cNvPr id="3" name="Content Placeholder 2"/>
          <p:cNvSpPr>
            <a:spLocks noGrp="1"/>
          </p:cNvSpPr>
          <p:nvPr>
            <p:ph idx="1"/>
          </p:nvPr>
        </p:nvSpPr>
        <p:spPr>
          <a:xfrm>
            <a:off x="457200" y="1219200"/>
            <a:ext cx="8229600" cy="2438400"/>
          </a:xfrm>
        </p:spPr>
        <p:txBody>
          <a:bodyPr/>
          <a:lstStyle/>
          <a:p>
            <a:r>
              <a:rPr lang="en-US" dirty="0"/>
              <a:t>It’s extremely easy to serialize JavaScript objects into JSON. JavaScript has an aptly named </a:t>
            </a:r>
            <a:r>
              <a:rPr lang="en-US" dirty="0" smtClean="0"/>
              <a:t>global JSON </a:t>
            </a:r>
            <a:r>
              <a:rPr lang="en-US" dirty="0" smtClean="0"/>
              <a:t>object </a:t>
            </a:r>
          </a:p>
          <a:p>
            <a:r>
              <a:rPr lang="en-US" dirty="0" smtClean="0"/>
              <a:t>All </a:t>
            </a:r>
            <a:r>
              <a:rPr lang="en-US" dirty="0"/>
              <a:t>major browsers </a:t>
            </a:r>
            <a:r>
              <a:rPr lang="en-US" dirty="0" smtClean="0"/>
              <a:t>support this </a:t>
            </a:r>
            <a:r>
              <a:rPr lang="en-US" dirty="0"/>
              <a:t>JSON </a:t>
            </a:r>
            <a:r>
              <a:rPr lang="en-US" dirty="0" smtClean="0"/>
              <a:t>object</a:t>
            </a:r>
          </a:p>
          <a:p>
            <a:r>
              <a:rPr lang="en-US" dirty="0"/>
              <a:t>To serialize a JavaScript object into JSON, you use the JSON object’s </a:t>
            </a:r>
            <a:r>
              <a:rPr lang="en-US" dirty="0" err="1"/>
              <a:t>stringify</a:t>
            </a:r>
            <a:r>
              <a:rPr lang="en-US" dirty="0"/>
              <a:t>() method.</a:t>
            </a:r>
          </a:p>
        </p:txBody>
      </p:sp>
      <p:pic>
        <p:nvPicPr>
          <p:cNvPr id="4" name="Picture 3"/>
          <p:cNvPicPr>
            <a:picLocks noChangeAspect="1"/>
          </p:cNvPicPr>
          <p:nvPr/>
        </p:nvPicPr>
        <p:blipFill>
          <a:blip r:embed="rId2"/>
          <a:stretch>
            <a:fillRect/>
          </a:stretch>
        </p:blipFill>
        <p:spPr>
          <a:xfrm>
            <a:off x="685800" y="3657600"/>
            <a:ext cx="5830614" cy="2667000"/>
          </a:xfrm>
          <a:prstGeom prst="rect">
            <a:avLst/>
          </a:prstGeom>
        </p:spPr>
      </p:pic>
      <p:sp>
        <p:nvSpPr>
          <p:cNvPr id="7" name="TextBox 6"/>
          <p:cNvSpPr txBox="1"/>
          <p:nvPr/>
        </p:nvSpPr>
        <p:spPr>
          <a:xfrm>
            <a:off x="6745014" y="5380672"/>
            <a:ext cx="2209800" cy="1477328"/>
          </a:xfrm>
          <a:prstGeom prst="rect">
            <a:avLst/>
          </a:prstGeom>
          <a:noFill/>
        </p:spPr>
        <p:txBody>
          <a:bodyPr wrap="square" rtlCol="0">
            <a:spAutoFit/>
          </a:bodyPr>
          <a:lstStyle/>
          <a:p>
            <a:r>
              <a:rPr lang="en-US" dirty="0" smtClean="0"/>
              <a:t>The </a:t>
            </a:r>
            <a:r>
              <a:rPr lang="en-US" dirty="0" err="1" smtClean="0"/>
              <a:t>json</a:t>
            </a:r>
            <a:r>
              <a:rPr lang="en-US" dirty="0" smtClean="0"/>
              <a:t> variable can now be used to send data to the server, store data locally…</a:t>
            </a:r>
            <a:endParaRPr lang="en-US" dirty="0"/>
          </a:p>
        </p:txBody>
      </p:sp>
    </p:spTree>
    <p:extLst>
      <p:ext uri="{BB962C8B-B14F-4D97-AF65-F5344CB8AC3E}">
        <p14:creationId xmlns:p14="http://schemas.microsoft.com/office/powerpoint/2010/main" val="418323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JSON</a:t>
            </a:r>
            <a:endParaRPr lang="en-US" dirty="0"/>
          </a:p>
        </p:txBody>
      </p:sp>
      <p:sp>
        <p:nvSpPr>
          <p:cNvPr id="3" name="Content Placeholder 2"/>
          <p:cNvSpPr>
            <a:spLocks noGrp="1"/>
          </p:cNvSpPr>
          <p:nvPr>
            <p:ph idx="1"/>
          </p:nvPr>
        </p:nvSpPr>
        <p:spPr/>
        <p:txBody>
          <a:bodyPr/>
          <a:lstStyle/>
          <a:p>
            <a:r>
              <a:rPr lang="en-US" dirty="0"/>
              <a:t>Parsing JSON into JavaScript objects is </a:t>
            </a:r>
            <a:r>
              <a:rPr lang="en-US" dirty="0" smtClean="0"/>
              <a:t>simple</a:t>
            </a:r>
            <a:r>
              <a:rPr lang="en-US" dirty="0"/>
              <a:t>. </a:t>
            </a:r>
            <a:endParaRPr lang="en-US" dirty="0" smtClean="0"/>
          </a:p>
          <a:p>
            <a:r>
              <a:rPr lang="en-US" dirty="0" smtClean="0"/>
              <a:t>The </a:t>
            </a:r>
            <a:r>
              <a:rPr lang="en-US" dirty="0"/>
              <a:t>JSON object has a parse() method </a:t>
            </a:r>
            <a:r>
              <a:rPr lang="en-US" dirty="0" smtClean="0"/>
              <a:t>that returns </a:t>
            </a:r>
            <a:r>
              <a:rPr lang="en-US" dirty="0"/>
              <a:t>the resulting object. </a:t>
            </a:r>
            <a:endParaRPr lang="en-US" dirty="0" smtClean="0"/>
          </a:p>
          <a:p>
            <a:r>
              <a:rPr lang="en-US" dirty="0" smtClean="0"/>
              <a:t>Using </a:t>
            </a:r>
            <a:r>
              <a:rPr lang="en-US" dirty="0"/>
              <a:t>the </a:t>
            </a:r>
            <a:r>
              <a:rPr lang="en-US" dirty="0" err="1"/>
              <a:t>json</a:t>
            </a:r>
            <a:r>
              <a:rPr lang="en-US" dirty="0"/>
              <a:t> variable from the previous code:</a:t>
            </a:r>
          </a:p>
        </p:txBody>
      </p:sp>
      <p:pic>
        <p:nvPicPr>
          <p:cNvPr id="4" name="Picture 3"/>
          <p:cNvPicPr>
            <a:picLocks noChangeAspect="1"/>
          </p:cNvPicPr>
          <p:nvPr/>
        </p:nvPicPr>
        <p:blipFill>
          <a:blip r:embed="rId2"/>
          <a:stretch>
            <a:fillRect/>
          </a:stretch>
        </p:blipFill>
        <p:spPr>
          <a:xfrm>
            <a:off x="468549" y="4062919"/>
            <a:ext cx="7345971" cy="609600"/>
          </a:xfrm>
          <a:prstGeom prst="rect">
            <a:avLst/>
          </a:prstGeom>
        </p:spPr>
      </p:pic>
    </p:spTree>
    <p:extLst>
      <p:ext uri="{BB962C8B-B14F-4D97-AF65-F5344CB8AC3E}">
        <p14:creationId xmlns:p14="http://schemas.microsoft.com/office/powerpoint/2010/main" val="1584773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Online JSON editor</a:t>
            </a:r>
            <a:endParaRPr lang="en-US" dirty="0"/>
          </a:p>
        </p:txBody>
      </p:sp>
      <p:pic>
        <p:nvPicPr>
          <p:cNvPr id="5" name="Picture 4" descr="JSON Editor Online - view, edit and format JSON online - Google Chrome">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057400"/>
            <a:ext cx="5168900" cy="2819400"/>
          </a:xfrm>
          <a:prstGeom prst="rect">
            <a:avLst/>
          </a:prstGeom>
        </p:spPr>
      </p:pic>
      <p:sp>
        <p:nvSpPr>
          <p:cNvPr id="6" name="Rectangle 5"/>
          <p:cNvSpPr/>
          <p:nvPr/>
        </p:nvSpPr>
        <p:spPr>
          <a:xfrm>
            <a:off x="50800" y="1676400"/>
            <a:ext cx="3429000" cy="4031873"/>
          </a:xfrm>
          <a:prstGeom prst="rect">
            <a:avLst/>
          </a:prstGeom>
        </p:spPr>
        <p:txBody>
          <a:bodyPr wrap="square">
            <a:spAutoFit/>
          </a:bodyPr>
          <a:lstStyle/>
          <a:p>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"array"</a:t>
            </a:r>
            <a:r>
              <a:rPr lang="en-US" sz="1600" b="1" dirty="0">
                <a:solidFill>
                  <a:srgbClr val="8000FF"/>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FF8000"/>
                </a:solidFill>
                <a:highlight>
                  <a:srgbClr val="FFFFFF"/>
                </a:highlight>
                <a:latin typeface="Courier New" panose="02070309020205020404" pitchFamily="49" charset="0"/>
              </a:rPr>
              <a:t>1</a:t>
            </a:r>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FF8000"/>
                </a:solidFill>
                <a:highlight>
                  <a:srgbClr val="FFFFFF"/>
                </a:highlight>
                <a:latin typeface="Courier New" panose="02070309020205020404" pitchFamily="49" charset="0"/>
              </a:rPr>
              <a:t>2</a:t>
            </a:r>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FF8000"/>
                </a:solidFill>
                <a:highlight>
                  <a:srgbClr val="FFFFFF"/>
                </a:highlight>
                <a:latin typeface="Courier New" panose="02070309020205020404" pitchFamily="49" charset="0"/>
              </a:rPr>
              <a:t>3</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a:t>
            </a:r>
            <a:r>
              <a:rPr lang="en-US" sz="1600" dirty="0" err="1">
                <a:solidFill>
                  <a:srgbClr val="800000"/>
                </a:solidFill>
                <a:highlight>
                  <a:srgbClr val="FFFFFF"/>
                </a:highlight>
                <a:latin typeface="Courier New" panose="02070309020205020404" pitchFamily="49" charset="0"/>
              </a:rPr>
              <a:t>boolean</a:t>
            </a:r>
            <a:r>
              <a:rPr lang="en-US" sz="1600" dirty="0">
                <a:solidFill>
                  <a:srgbClr val="800000"/>
                </a:solidFill>
                <a:highlight>
                  <a:srgbClr val="FFFFFF"/>
                </a:highlight>
                <a:latin typeface="Courier New" panose="02070309020205020404" pitchFamily="49" charset="0"/>
              </a:rPr>
              <a:t>"</a:t>
            </a:r>
            <a:r>
              <a:rPr lang="en-US" sz="1600" b="1" dirty="0">
                <a:solidFill>
                  <a:srgbClr val="8000FF"/>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true</a:t>
            </a:r>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"null"</a:t>
            </a:r>
            <a:r>
              <a:rPr lang="en-US" sz="1600" b="1" dirty="0">
                <a:solidFill>
                  <a:srgbClr val="8000FF"/>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null</a:t>
            </a:r>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"number"</a:t>
            </a:r>
            <a:r>
              <a:rPr lang="en-US" sz="1600" b="1" dirty="0">
                <a:solidFill>
                  <a:srgbClr val="8000FF"/>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FF8000"/>
                </a:solidFill>
                <a:highlight>
                  <a:srgbClr val="FFFFFF"/>
                </a:highlight>
                <a:latin typeface="Courier New" panose="02070309020205020404" pitchFamily="49" charset="0"/>
              </a:rPr>
              <a:t>123</a:t>
            </a:r>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"object"</a:t>
            </a:r>
            <a:r>
              <a:rPr lang="en-US" sz="1600" b="1" dirty="0">
                <a:solidFill>
                  <a:srgbClr val="8000FF"/>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"a"</a:t>
            </a:r>
            <a:r>
              <a:rPr lang="en-US" sz="1600" b="1" dirty="0">
                <a:solidFill>
                  <a:srgbClr val="8000FF"/>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"b"</a:t>
            </a:r>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"c"</a:t>
            </a:r>
            <a:r>
              <a:rPr lang="en-US" sz="1600" b="1" dirty="0">
                <a:solidFill>
                  <a:srgbClr val="8000FF"/>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"d"</a:t>
            </a:r>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"e"</a:t>
            </a:r>
            <a:r>
              <a:rPr lang="en-US" sz="1600" b="1" dirty="0">
                <a:solidFill>
                  <a:srgbClr val="8000FF"/>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"f"</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8000FF"/>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"string"</a:t>
            </a:r>
            <a:r>
              <a:rPr lang="en-US" sz="1600" b="1" dirty="0">
                <a:solidFill>
                  <a:srgbClr val="8000FF"/>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0000"/>
                </a:solidFill>
                <a:highlight>
                  <a:srgbClr val="FFFFFF"/>
                </a:highlight>
                <a:latin typeface="Courier New" panose="02070309020205020404" pitchFamily="49" charset="0"/>
              </a:rPr>
              <a:t>"Hello World"</a:t>
            </a:r>
            <a:endParaRPr lang="en-US" sz="1600" dirty="0">
              <a:solidFill>
                <a:srgbClr val="000000"/>
              </a:solidFill>
              <a:highlight>
                <a:srgbClr val="FFFFFF"/>
              </a:highlight>
              <a:latin typeface="Courier New" panose="02070309020205020404" pitchFamily="49" charset="0"/>
            </a:endParaRPr>
          </a:p>
          <a:p>
            <a:r>
              <a:rPr lang="en-US" sz="1600" b="1" dirty="0">
                <a:solidFill>
                  <a:srgbClr val="8000FF"/>
                </a:solidFill>
                <a:highlight>
                  <a:srgbClr val="FFFFFF"/>
                </a:highlight>
                <a:latin typeface="Courier New" panose="02070309020205020404" pitchFamily="49" charset="0"/>
              </a:rPr>
              <a:t>}</a:t>
            </a:r>
            <a:endParaRPr lang="en-US" sz="3600" dirty="0"/>
          </a:p>
        </p:txBody>
      </p:sp>
    </p:spTree>
    <p:extLst>
      <p:ext uri="{BB962C8B-B14F-4D97-AF65-F5344CB8AC3E}">
        <p14:creationId xmlns:p14="http://schemas.microsoft.com/office/powerpoint/2010/main" val="18314734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5814</TotalTime>
  <Words>3118</Words>
  <Application>Microsoft Office PowerPoint</Application>
  <PresentationFormat>On-screen Show (4:3)</PresentationFormat>
  <Paragraphs>487</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Clarity</vt:lpstr>
      <vt:lpstr>Json, JAVASCRIPT data storage  and Functions in Detail</vt:lpstr>
      <vt:lpstr>File formats for Data Storage and Transmission in Javascript</vt:lpstr>
      <vt:lpstr>XML</vt:lpstr>
      <vt:lpstr>JSON</vt:lpstr>
      <vt:lpstr>JSON Objects</vt:lpstr>
      <vt:lpstr>JSON Arrays</vt:lpstr>
      <vt:lpstr>Serializing into JSON</vt:lpstr>
      <vt:lpstr>Parsing JSON</vt:lpstr>
      <vt:lpstr>Online JSON editor</vt:lpstr>
      <vt:lpstr>Data Storage</vt:lpstr>
      <vt:lpstr>Data Storage</vt:lpstr>
      <vt:lpstr>Cookies</vt:lpstr>
      <vt:lpstr>The Cookie String</vt:lpstr>
      <vt:lpstr>Name and value</vt:lpstr>
      <vt:lpstr>expires</vt:lpstr>
      <vt:lpstr>path</vt:lpstr>
      <vt:lpstr>path</vt:lpstr>
      <vt:lpstr>domain</vt:lpstr>
      <vt:lpstr>secure</vt:lpstr>
      <vt:lpstr>Getting a Cookie’s Value</vt:lpstr>
      <vt:lpstr>Getting a Cookie’s Value and Checking cookies visually in the browser</vt:lpstr>
      <vt:lpstr>Cookie limitations</vt:lpstr>
      <vt:lpstr>Web storage</vt:lpstr>
      <vt:lpstr>Web storage</vt:lpstr>
      <vt:lpstr>Setting data with web storage</vt:lpstr>
      <vt:lpstr>Getting data with web storage</vt:lpstr>
      <vt:lpstr>Removing data with web storage</vt:lpstr>
      <vt:lpstr>Note about storing data as strings</vt:lpstr>
      <vt:lpstr>Note about storing data as strings</vt:lpstr>
      <vt:lpstr>Javascript functions – Advanced</vt:lpstr>
      <vt:lpstr> Functions recap </vt:lpstr>
      <vt:lpstr>Declaring functions</vt:lpstr>
      <vt:lpstr> Variable scope and global variables</vt:lpstr>
      <vt:lpstr>Variable scope and Javascript closure</vt:lpstr>
      <vt:lpstr>There are 4 ways of invoking functions</vt:lpstr>
      <vt:lpstr>1. Traditional invocation of functions</vt:lpstr>
      <vt:lpstr>2. Invoking functions as methods of objects</vt:lpstr>
      <vt:lpstr>3. Invoking functions as constructors of instances of objects</vt:lpstr>
      <vt:lpstr>Extending functionality through prototypes</vt:lpstr>
      <vt:lpstr>4. Invoking a function with call and apply</vt:lpstr>
      <vt:lpstr>4. Invoking a function with call and apply</vt:lpstr>
      <vt:lpstr>4. Invoking a function with call and apply</vt:lpstr>
      <vt:lpstr>The arguments parameter</vt:lpstr>
      <vt:lpstr>Anonymous closures</vt:lpstr>
      <vt:lpstr>Creating and namespacing modules</vt:lpstr>
      <vt:lpstr>Code Reuse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Patricia</dc:creator>
  <cp:lastModifiedBy>Default-User</cp:lastModifiedBy>
  <cp:revision>418</cp:revision>
  <dcterms:created xsi:type="dcterms:W3CDTF">2006-08-16T00:00:00Z</dcterms:created>
  <dcterms:modified xsi:type="dcterms:W3CDTF">2017-03-15T02:27:33Z</dcterms:modified>
</cp:coreProperties>
</file>