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9" r:id="rId3"/>
    <p:sldId id="261" r:id="rId4"/>
    <p:sldId id="278" r:id="rId5"/>
    <p:sldId id="259" r:id="rId6"/>
    <p:sldId id="260" r:id="rId7"/>
    <p:sldId id="257" r:id="rId8"/>
    <p:sldId id="270" r:id="rId9"/>
    <p:sldId id="279" r:id="rId10"/>
    <p:sldId id="280" r:id="rId11"/>
    <p:sldId id="281" r:id="rId12"/>
    <p:sldId id="283" r:id="rId13"/>
    <p:sldId id="273" r:id="rId14"/>
    <p:sldId id="274" r:id="rId15"/>
    <p:sldId id="267" r:id="rId16"/>
    <p:sldId id="275" r:id="rId17"/>
    <p:sldId id="276" r:id="rId18"/>
    <p:sldId id="277" r:id="rId19"/>
    <p:sldId id="284" r:id="rId20"/>
    <p:sldId id="285" r:id="rId21"/>
    <p:sldId id="291" r:id="rId22"/>
    <p:sldId id="292" r:id="rId23"/>
    <p:sldId id="290" r:id="rId24"/>
    <p:sldId id="28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86" autoAdjust="0"/>
  </p:normalViewPr>
  <p:slideViewPr>
    <p:cSldViewPr>
      <p:cViewPr varScale="1">
        <p:scale>
          <a:sx n="79" d="100"/>
          <a:sy n="79" d="100"/>
        </p:scale>
        <p:origin x="10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BC012C-6C2F-4432-A6B4-82A66FB95845}" type="datetimeFigureOut">
              <a:rPr lang="en-NZ" smtClean="0"/>
              <a:pPr/>
              <a:t>19/03/2017</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7B7A29-9116-42EB-AF1F-2A1B3AF8E7B0}" type="slidenum">
              <a:rPr lang="en-NZ" smtClean="0"/>
              <a:pPr/>
              <a:t>‹#›</a:t>
            </a:fld>
            <a:endParaRPr lang="en-NZ"/>
          </a:p>
        </p:txBody>
      </p:sp>
    </p:spTree>
    <p:extLst>
      <p:ext uri="{BB962C8B-B14F-4D97-AF65-F5344CB8AC3E}">
        <p14:creationId xmlns:p14="http://schemas.microsoft.com/office/powerpoint/2010/main" val="4259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latentflip.com/loup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In the open method </a:t>
            </a:r>
            <a:r>
              <a:rPr lang="en-US" sz="1200" b="0" i="0" kern="1200" dirty="0" smtClean="0">
                <a:solidFill>
                  <a:schemeClr val="tx1"/>
                </a:solidFill>
                <a:effectLst/>
                <a:latin typeface="+mn-lt"/>
                <a:ea typeface="+mn-ea"/>
                <a:cs typeface="+mn-cs"/>
              </a:rPr>
              <a:t>URLs that don’t start with a protocol name (such as </a:t>
            </a:r>
            <a:r>
              <a:rPr lang="en-US" sz="1200" b="0" i="1" kern="1200" dirty="0" smtClean="0">
                <a:solidFill>
                  <a:schemeClr val="tx1"/>
                </a:solidFill>
                <a:effectLst/>
                <a:latin typeface="+mn-lt"/>
                <a:ea typeface="+mn-ea"/>
                <a:cs typeface="+mn-cs"/>
              </a:rPr>
              <a:t>http:</a:t>
            </a:r>
            <a:r>
              <a:rPr lang="en-US" sz="1200" b="0" i="0" kern="1200" dirty="0" smtClean="0">
                <a:solidFill>
                  <a:schemeClr val="tx1"/>
                </a:solidFill>
                <a:effectLst/>
                <a:latin typeface="+mn-lt"/>
                <a:ea typeface="+mn-ea"/>
                <a:cs typeface="+mn-cs"/>
              </a:rPr>
              <a:t>) are relative, which means that they are interpreted relative to the current document. When they start with a slash (/), they replace the current path, which is the part after the server name. When they do not, the part of the current path up to and including its last slash character is put in front of the relative URL.</a:t>
            </a:r>
            <a:endParaRPr lang="en-US" dirty="0"/>
          </a:p>
        </p:txBody>
      </p:sp>
      <p:sp>
        <p:nvSpPr>
          <p:cNvPr id="4" name="Slide Number Placeholder 3"/>
          <p:cNvSpPr>
            <a:spLocks noGrp="1"/>
          </p:cNvSpPr>
          <p:nvPr>
            <p:ph type="sldNum" sz="quarter" idx="10"/>
          </p:nvPr>
        </p:nvSpPr>
        <p:spPr/>
        <p:txBody>
          <a:bodyPr/>
          <a:lstStyle/>
          <a:p>
            <a:fld id="{EF7B7A29-9116-42EB-AF1F-2A1B3AF8E7B0}" type="slidenum">
              <a:rPr lang="en-NZ" smtClean="0"/>
              <a:pPr/>
              <a:t>10</a:t>
            </a:fld>
            <a:endParaRPr lang="en-NZ"/>
          </a:p>
        </p:txBody>
      </p:sp>
    </p:spTree>
    <p:extLst>
      <p:ext uri="{BB962C8B-B14F-4D97-AF65-F5344CB8AC3E}">
        <p14:creationId xmlns:p14="http://schemas.microsoft.com/office/powerpoint/2010/main" val="2443216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In the open method </a:t>
            </a:r>
            <a:r>
              <a:rPr lang="en-US" sz="1200" b="0" i="0" kern="1200" dirty="0" smtClean="0">
                <a:solidFill>
                  <a:schemeClr val="tx1"/>
                </a:solidFill>
                <a:effectLst/>
                <a:latin typeface="+mn-lt"/>
                <a:ea typeface="+mn-ea"/>
                <a:cs typeface="+mn-cs"/>
              </a:rPr>
              <a:t>URLs that don’t start with a protocol name (such as </a:t>
            </a:r>
            <a:r>
              <a:rPr lang="en-US" sz="1200" b="0" i="1" kern="1200" dirty="0" smtClean="0">
                <a:solidFill>
                  <a:schemeClr val="tx1"/>
                </a:solidFill>
                <a:effectLst/>
                <a:latin typeface="+mn-lt"/>
                <a:ea typeface="+mn-ea"/>
                <a:cs typeface="+mn-cs"/>
              </a:rPr>
              <a:t>http:</a:t>
            </a:r>
            <a:r>
              <a:rPr lang="en-US" sz="1200" b="0" i="0" kern="1200" dirty="0" smtClean="0">
                <a:solidFill>
                  <a:schemeClr val="tx1"/>
                </a:solidFill>
                <a:effectLst/>
                <a:latin typeface="+mn-lt"/>
                <a:ea typeface="+mn-ea"/>
                <a:cs typeface="+mn-cs"/>
              </a:rPr>
              <a:t>) are relative, which means that they are interpreted relative to the current document. When they start with a slash (/), they replace the current path, which is the part after the server name. </a:t>
            </a:r>
            <a:r>
              <a:rPr lang="en-US" sz="1200" b="0" i="0" kern="1200" smtClean="0">
                <a:solidFill>
                  <a:schemeClr val="tx1"/>
                </a:solidFill>
                <a:effectLst/>
                <a:latin typeface="+mn-lt"/>
                <a:ea typeface="+mn-ea"/>
                <a:cs typeface="+mn-cs"/>
              </a:rPr>
              <a:t>When they do not, the part of the current path up to and including its last slash character is put in front of the relative URL.</a:t>
            </a:r>
            <a:endParaRPr lang="en-US"/>
          </a:p>
        </p:txBody>
      </p:sp>
      <p:sp>
        <p:nvSpPr>
          <p:cNvPr id="4" name="Slide Number Placeholder 3"/>
          <p:cNvSpPr>
            <a:spLocks noGrp="1"/>
          </p:cNvSpPr>
          <p:nvPr>
            <p:ph type="sldNum" sz="quarter" idx="10"/>
          </p:nvPr>
        </p:nvSpPr>
        <p:spPr/>
        <p:txBody>
          <a:bodyPr/>
          <a:lstStyle/>
          <a:p>
            <a:fld id="{EF7B7A29-9116-42EB-AF1F-2A1B3AF8E7B0}" type="slidenum">
              <a:rPr lang="en-NZ" smtClean="0"/>
              <a:pPr/>
              <a:t>11</a:t>
            </a:fld>
            <a:endParaRPr lang="en-NZ"/>
          </a:p>
        </p:txBody>
      </p:sp>
    </p:spTree>
    <p:extLst>
      <p:ext uri="{BB962C8B-B14F-4D97-AF65-F5344CB8AC3E}">
        <p14:creationId xmlns:p14="http://schemas.microsoft.com/office/powerpoint/2010/main" val="2655274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Great</a:t>
            </a:r>
            <a:r>
              <a:rPr lang="en-US" baseline="0" dirty="0" smtClean="0"/>
              <a:t> </a:t>
            </a:r>
            <a:r>
              <a:rPr lang="en-US" baseline="0" dirty="0" err="1" smtClean="0"/>
              <a:t>v</a:t>
            </a:r>
            <a:r>
              <a:rPr lang="en-US" dirty="0" err="1" smtClean="0"/>
              <a:t>isualisation</a:t>
            </a:r>
            <a:r>
              <a:rPr lang="en-US" dirty="0" smtClean="0"/>
              <a:t> to help you understand how JavaScript's call stack/event loop/callback queue interact with each other:</a:t>
            </a:r>
          </a:p>
          <a:p>
            <a:r>
              <a:rPr lang="en-US" dirty="0" smtClean="0">
                <a:hlinkClick r:id="rId3"/>
              </a:rPr>
              <a:t>http://latentflip.com/loupe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F7B7A29-9116-42EB-AF1F-2A1B3AF8E7B0}" type="slidenum">
              <a:rPr lang="en-NZ" smtClean="0"/>
              <a:pPr/>
              <a:t>23</a:t>
            </a:fld>
            <a:endParaRPr lang="en-NZ"/>
          </a:p>
        </p:txBody>
      </p:sp>
    </p:spTree>
    <p:extLst>
      <p:ext uri="{BB962C8B-B14F-4D97-AF65-F5344CB8AC3E}">
        <p14:creationId xmlns:p14="http://schemas.microsoft.com/office/powerpoint/2010/main" val="1335267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143000"/>
            <a:ext cx="82296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3/19/2017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iveweave.com/AOHXT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liveweave.com/c3E0j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latentflip.com/loupe/"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458200" cy="1927225"/>
          </a:xfrm>
        </p:spPr>
        <p:txBody>
          <a:bodyPr/>
          <a:lstStyle/>
          <a:p>
            <a:r>
              <a:rPr lang="en-NZ" dirty="0" smtClean="0"/>
              <a:t/>
            </a:r>
            <a:br>
              <a:rPr lang="en-NZ" dirty="0" smtClean="0"/>
            </a:br>
            <a:r>
              <a:rPr lang="en-NZ" dirty="0" smtClean="0"/>
              <a:t>AJAX</a:t>
            </a:r>
            <a:endParaRPr lang="en-NZ" dirty="0"/>
          </a:p>
        </p:txBody>
      </p:sp>
      <p:sp>
        <p:nvSpPr>
          <p:cNvPr id="3" name="Subtitle 2"/>
          <p:cNvSpPr>
            <a:spLocks noGrp="1"/>
          </p:cNvSpPr>
          <p:nvPr>
            <p:ph type="subTitle" idx="1"/>
          </p:nvPr>
        </p:nvSpPr>
        <p:spPr/>
        <p:txBody>
          <a:bodyPr/>
          <a:lstStyle/>
          <a:p>
            <a:r>
              <a:rPr lang="en-NZ" dirty="0" smtClean="0"/>
              <a:t>Web 3</a:t>
            </a:r>
          </a:p>
        </p:txBody>
      </p:sp>
    </p:spTree>
    <p:extLst>
      <p:ext uri="{BB962C8B-B14F-4D97-AF65-F5344CB8AC3E}">
        <p14:creationId xmlns:p14="http://schemas.microsoft.com/office/powerpoint/2010/main" val="1009285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XMLHttpRequest</a:t>
            </a:r>
            <a:r>
              <a:rPr lang="en-US" dirty="0"/>
              <a:t> </a:t>
            </a:r>
            <a:r>
              <a:rPr lang="en-US" dirty="0" smtClean="0"/>
              <a:t>synchronous request</a:t>
            </a:r>
            <a:endParaRPr lang="en-US" dirty="0"/>
          </a:p>
        </p:txBody>
      </p:sp>
      <p:sp>
        <p:nvSpPr>
          <p:cNvPr id="3" name="Content Placeholder 2"/>
          <p:cNvSpPr>
            <a:spLocks noGrp="1"/>
          </p:cNvSpPr>
          <p:nvPr>
            <p:ph idx="1"/>
          </p:nvPr>
        </p:nvSpPr>
        <p:spPr>
          <a:xfrm>
            <a:off x="0" y="990600"/>
            <a:ext cx="8991600" cy="4419600"/>
          </a:xfrm>
        </p:spPr>
        <p:txBody>
          <a:bodyPr>
            <a:noAutofit/>
          </a:bodyPr>
          <a:lstStyle/>
          <a:p>
            <a:r>
              <a:rPr lang="en-US" sz="1400" dirty="0" smtClean="0"/>
              <a:t>The example creates </a:t>
            </a:r>
            <a:r>
              <a:rPr lang="en-US" sz="1400" dirty="0"/>
              <a:t>an </a:t>
            </a:r>
            <a:r>
              <a:rPr lang="en-US" sz="1400" dirty="0" err="1"/>
              <a:t>XMLHttpRequest</a:t>
            </a:r>
            <a:r>
              <a:rPr lang="en-US" sz="1400" dirty="0"/>
              <a:t> object, which you can use to connect to, and request and receive data </a:t>
            </a:r>
            <a:r>
              <a:rPr lang="en-US" sz="1400" dirty="0" smtClean="0"/>
              <a:t>from the server</a:t>
            </a:r>
            <a:r>
              <a:rPr lang="en-US" sz="1400" dirty="0"/>
              <a:t>.</a:t>
            </a:r>
          </a:p>
          <a:p>
            <a:r>
              <a:rPr lang="en-US" sz="1400" dirty="0" smtClean="0"/>
              <a:t>AJAX </a:t>
            </a:r>
            <a:r>
              <a:rPr lang="en-US" sz="1400" dirty="0"/>
              <a:t>requests have what's called a same domain policy, so you cannot request data objects from domains other than the one you're currently </a:t>
            </a:r>
            <a:r>
              <a:rPr lang="en-US" sz="1400" dirty="0" smtClean="0"/>
              <a:t>on (we will expand on this later)</a:t>
            </a:r>
          </a:p>
          <a:p>
            <a:r>
              <a:rPr lang="en-NZ" sz="1400" dirty="0"/>
              <a:t>To get around this problem we instantiate a simple Python Web server on the folder with our script ( just type </a:t>
            </a:r>
            <a:r>
              <a:rPr lang="en-NZ" sz="1400" dirty="0">
                <a:solidFill>
                  <a:srgbClr val="FF0000"/>
                </a:solidFill>
              </a:rPr>
              <a:t>python -m  </a:t>
            </a:r>
            <a:r>
              <a:rPr lang="en-NZ" sz="1400" dirty="0" err="1">
                <a:solidFill>
                  <a:srgbClr val="FF0000"/>
                </a:solidFill>
              </a:rPr>
              <a:t>http.server</a:t>
            </a:r>
            <a:r>
              <a:rPr lang="en-NZ" sz="1400" dirty="0"/>
              <a:t> </a:t>
            </a:r>
            <a:r>
              <a:rPr lang="en-NZ" sz="1400" dirty="0" smtClean="0"/>
              <a:t>in command prompt within the folder where your </a:t>
            </a:r>
            <a:r>
              <a:rPr lang="en-NZ" sz="1400" dirty="0" err="1" smtClean="0"/>
              <a:t>js</a:t>
            </a:r>
            <a:r>
              <a:rPr lang="en-NZ" sz="1400" dirty="0" smtClean="0"/>
              <a:t> script is located )</a:t>
            </a:r>
          </a:p>
          <a:p>
            <a:r>
              <a:rPr lang="en-US" sz="1400" dirty="0" smtClean="0"/>
              <a:t>After instantiating the </a:t>
            </a:r>
            <a:r>
              <a:rPr lang="en-US" sz="1400" dirty="0" err="1"/>
              <a:t>XMLHttpRequest</a:t>
            </a:r>
            <a:r>
              <a:rPr lang="en-US" sz="1400" dirty="0"/>
              <a:t> </a:t>
            </a:r>
            <a:r>
              <a:rPr lang="en-US" sz="1400" dirty="0" smtClean="0"/>
              <a:t>object, we call </a:t>
            </a:r>
            <a:r>
              <a:rPr lang="en-US" sz="1400" dirty="0"/>
              <a:t>the open() </a:t>
            </a:r>
            <a:r>
              <a:rPr lang="en-US" sz="1400" dirty="0" err="1" smtClean="0"/>
              <a:t>method.This</a:t>
            </a:r>
            <a:r>
              <a:rPr lang="en-US" sz="1400" dirty="0" smtClean="0"/>
              <a:t> </a:t>
            </a:r>
            <a:r>
              <a:rPr lang="en-US" sz="1400" dirty="0"/>
              <a:t>method accepts three arguments. </a:t>
            </a:r>
          </a:p>
          <a:p>
            <a:pPr lvl="1"/>
            <a:r>
              <a:rPr lang="en-US" sz="1200" dirty="0" err="1"/>
              <a:t>requestType</a:t>
            </a:r>
            <a:r>
              <a:rPr lang="en-US" sz="1200" dirty="0"/>
              <a:t>, is a string value consisting of the  type of request to </a:t>
            </a:r>
            <a:r>
              <a:rPr lang="en-US" sz="1200" dirty="0" smtClean="0"/>
              <a:t>make (GET, POST, PUT, DELETE…) </a:t>
            </a:r>
            <a:endParaRPr lang="en-US" sz="1200" dirty="0"/>
          </a:p>
          <a:p>
            <a:pPr lvl="1"/>
            <a:r>
              <a:rPr lang="en-US" sz="1200" dirty="0"/>
              <a:t>The second argument is the URL to send the request </a:t>
            </a:r>
            <a:r>
              <a:rPr lang="en-US" sz="1200" dirty="0" smtClean="0"/>
              <a:t>to</a:t>
            </a:r>
          </a:p>
          <a:p>
            <a:pPr lvl="1"/>
            <a:r>
              <a:rPr lang="en-US" sz="1200" dirty="0" smtClean="0"/>
              <a:t>The </a:t>
            </a:r>
            <a:r>
              <a:rPr lang="en-US" sz="1200" dirty="0"/>
              <a:t>last parameter we pass </a:t>
            </a:r>
            <a:r>
              <a:rPr lang="en-US" sz="1200" dirty="0" smtClean="0"/>
              <a:t>to the open method is </a:t>
            </a:r>
            <a:r>
              <a:rPr lang="en-US" sz="1200" dirty="0"/>
              <a:t>a Boolean that specifies whether we want </a:t>
            </a:r>
            <a:r>
              <a:rPr lang="en-US" sz="1200" dirty="0" smtClean="0"/>
              <a:t>the request </a:t>
            </a:r>
            <a:r>
              <a:rPr lang="en-US" sz="1200" dirty="0"/>
              <a:t>to be asynchronous or not. To keep things simple, we're making that false, and that makes a request a synchronous request</a:t>
            </a:r>
            <a:r>
              <a:rPr lang="en-US" sz="1200" dirty="0" smtClean="0"/>
              <a:t>.</a:t>
            </a:r>
          </a:p>
          <a:p>
            <a:r>
              <a:rPr lang="en-US" sz="1400" dirty="0"/>
              <a:t>This makes our browser wait until the request is done before it does anything else, and this is generally a bad </a:t>
            </a:r>
            <a:r>
              <a:rPr lang="en-US" sz="1400" dirty="0" smtClean="0"/>
              <a:t>idea</a:t>
            </a:r>
          </a:p>
          <a:p>
            <a:r>
              <a:rPr lang="en-US" sz="1400" dirty="0" smtClean="0"/>
              <a:t>Synchronous requests means </a:t>
            </a:r>
            <a:r>
              <a:rPr lang="en-US" sz="1400" dirty="0"/>
              <a:t>that our program is suspended as long as the browser and server are communicating. When the connection is bad, the server is slow, or the file is big, that might take quite a while. Worse, because no event handlers can fire while our program is suspended, the whole document will become unresponsive.</a:t>
            </a:r>
            <a:endParaRPr lang="en-US" sz="1400" dirty="0" smtClean="0"/>
          </a:p>
          <a:p>
            <a:r>
              <a:rPr lang="en-US" sz="1400" dirty="0"/>
              <a:t>After opening the request, we can send it with the send method. The argument to send is the request body. For GET requests, we can pass null.</a:t>
            </a:r>
          </a:p>
        </p:txBody>
      </p:sp>
      <p:sp>
        <p:nvSpPr>
          <p:cNvPr id="4" name="Rectangle 3"/>
          <p:cNvSpPr/>
          <p:nvPr/>
        </p:nvSpPr>
        <p:spPr>
          <a:xfrm>
            <a:off x="4038600" y="5458361"/>
            <a:ext cx="4800600" cy="1323439"/>
          </a:xfrm>
          <a:prstGeom prst="rect">
            <a:avLst/>
          </a:prstGeom>
        </p:spPr>
        <p:txBody>
          <a:bodyPr wrap="square">
            <a:spAutoFit/>
          </a:bodyPr>
          <a:lstStyle/>
          <a:p>
            <a:r>
              <a:rPr lang="en-US" sz="1600" b="1" dirty="0" err="1" smtClean="0">
                <a:solidFill>
                  <a:srgbClr val="000080"/>
                </a:solidFill>
                <a:highlight>
                  <a:srgbClr val="F2F4FF"/>
                </a:highlight>
                <a:latin typeface="Courier New" panose="02070309020205020404" pitchFamily="49" charset="0"/>
              </a:rPr>
              <a:t>var</a:t>
            </a:r>
            <a:r>
              <a:rPr lang="en-US" sz="1600" dirty="0" smtClean="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req</a:t>
            </a:r>
            <a:r>
              <a:rPr lang="en-US" sz="1600" dirty="0">
                <a:solidFill>
                  <a:srgbClr val="000000"/>
                </a:solidFill>
                <a:highlight>
                  <a:srgbClr val="F2F4FF"/>
                </a:highlight>
                <a:latin typeface="Courier New" panose="02070309020205020404" pitchFamily="49" charset="0"/>
              </a:rPr>
              <a:t> </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b="1" dirty="0">
                <a:solidFill>
                  <a:srgbClr val="000080"/>
                </a:solidFill>
                <a:highlight>
                  <a:srgbClr val="F2F4FF"/>
                </a:highlight>
                <a:latin typeface="Courier New" panose="02070309020205020404" pitchFamily="49" charset="0"/>
              </a:rPr>
              <a:t>new</a:t>
            </a:r>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XMLHttpRequest</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err="1" smtClean="0">
                <a:solidFill>
                  <a:srgbClr val="000000"/>
                </a:solidFill>
                <a:highlight>
                  <a:srgbClr val="F2F4FF"/>
                </a:highlight>
                <a:latin typeface="Courier New" panose="02070309020205020404" pitchFamily="49" charset="0"/>
              </a:rPr>
              <a:t>req.open</a:t>
            </a:r>
            <a:r>
              <a:rPr lang="en-US" sz="1600" b="1" dirty="0">
                <a:solidFill>
                  <a:srgbClr val="000000"/>
                </a:solidFill>
                <a:highlight>
                  <a:srgbClr val="F2F4FF"/>
                </a:highlight>
                <a:latin typeface="Courier New" panose="02070309020205020404" pitchFamily="49" charset="0"/>
              </a:rPr>
              <a:t>(</a:t>
            </a:r>
            <a:r>
              <a:rPr lang="en-US" sz="1600" dirty="0">
                <a:solidFill>
                  <a:srgbClr val="808080"/>
                </a:solidFill>
                <a:highlight>
                  <a:srgbClr val="F2F4FF"/>
                </a:highlight>
                <a:latin typeface="Courier New" panose="02070309020205020404" pitchFamily="49" charset="0"/>
              </a:rPr>
              <a:t>"GET"</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dirty="0">
                <a:solidFill>
                  <a:srgbClr val="808080"/>
                </a:solidFill>
                <a:highlight>
                  <a:srgbClr val="F2F4FF"/>
                </a:highlight>
                <a:latin typeface="Courier New" panose="02070309020205020404" pitchFamily="49" charset="0"/>
              </a:rPr>
              <a:t>"data.txt"</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b="1" dirty="0">
                <a:solidFill>
                  <a:srgbClr val="000080"/>
                </a:solidFill>
                <a:highlight>
                  <a:srgbClr val="F2F4FF"/>
                </a:highlight>
                <a:latin typeface="Courier New" panose="02070309020205020404" pitchFamily="49" charset="0"/>
              </a:rPr>
              <a:t>false</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err="1" smtClean="0">
                <a:solidFill>
                  <a:srgbClr val="000000"/>
                </a:solidFill>
                <a:highlight>
                  <a:srgbClr val="F2F4FF"/>
                </a:highlight>
                <a:latin typeface="Courier New" panose="02070309020205020404" pitchFamily="49" charset="0"/>
              </a:rPr>
              <a:t>req.send</a:t>
            </a:r>
            <a:r>
              <a:rPr lang="en-US" sz="1600" b="1" dirty="0" smtClean="0">
                <a:solidFill>
                  <a:srgbClr val="000000"/>
                </a:solidFill>
                <a:highlight>
                  <a:srgbClr val="F2F4FF"/>
                </a:highlight>
                <a:latin typeface="Courier New" panose="02070309020205020404" pitchFamily="49" charset="0"/>
              </a:rPr>
              <a:t>(</a:t>
            </a:r>
            <a:r>
              <a:rPr lang="en-US" sz="1600" b="1" dirty="0" smtClean="0">
                <a:solidFill>
                  <a:srgbClr val="000080"/>
                </a:solidFill>
                <a:highlight>
                  <a:srgbClr val="F2F4FF"/>
                </a:highlight>
                <a:latin typeface="Courier New" panose="02070309020205020404" pitchFamily="49" charset="0"/>
              </a:rPr>
              <a:t>null</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smtClean="0">
                <a:solidFill>
                  <a:srgbClr val="000000"/>
                </a:solidFill>
                <a:highlight>
                  <a:srgbClr val="F2F4FF"/>
                </a:highlight>
                <a:latin typeface="Courier New" panose="02070309020205020404" pitchFamily="49" charset="0"/>
              </a:rPr>
              <a:t>console.log</a:t>
            </a:r>
            <a:r>
              <a:rPr lang="en-US" sz="1600" b="1" dirty="0" smtClean="0">
                <a:solidFill>
                  <a:srgbClr val="000000"/>
                </a:solidFill>
                <a:highlight>
                  <a:srgbClr val="F2F4FF"/>
                </a:highlight>
                <a:latin typeface="Courier New" panose="02070309020205020404" pitchFamily="49" charset="0"/>
              </a:rPr>
              <a:t>(</a:t>
            </a:r>
            <a:r>
              <a:rPr lang="en-US" sz="1600" dirty="0" err="1" smtClean="0">
                <a:solidFill>
                  <a:srgbClr val="000000"/>
                </a:solidFill>
                <a:highlight>
                  <a:srgbClr val="F2F4FF"/>
                </a:highlight>
                <a:latin typeface="Courier New" panose="02070309020205020404" pitchFamily="49" charset="0"/>
              </a:rPr>
              <a:t>req</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err="1" smtClean="0">
                <a:solidFill>
                  <a:srgbClr val="000000"/>
                </a:solidFill>
                <a:highlight>
                  <a:srgbClr val="F2F4FF"/>
                </a:highlight>
                <a:latin typeface="Courier New" panose="02070309020205020404" pitchFamily="49" charset="0"/>
              </a:rPr>
              <a:t>document.writeln</a:t>
            </a:r>
            <a:r>
              <a:rPr lang="en-US" sz="1600" b="1" dirty="0" smtClean="0">
                <a:solidFill>
                  <a:srgbClr val="000000"/>
                </a:solidFill>
                <a:highlight>
                  <a:srgbClr val="F2F4FF"/>
                </a:highlight>
                <a:latin typeface="Courier New" panose="02070309020205020404" pitchFamily="49" charset="0"/>
              </a:rPr>
              <a:t>(</a:t>
            </a:r>
            <a:r>
              <a:rPr lang="en-US" sz="1600" dirty="0" err="1" smtClean="0">
                <a:solidFill>
                  <a:srgbClr val="000000"/>
                </a:solidFill>
                <a:highlight>
                  <a:srgbClr val="F2F4FF"/>
                </a:highlight>
                <a:latin typeface="Courier New" panose="02070309020205020404" pitchFamily="49" charset="0"/>
              </a:rPr>
              <a:t>req.responseText</a:t>
            </a:r>
            <a:r>
              <a:rPr lang="en-US" sz="1600" b="1" dirty="0">
                <a:solidFill>
                  <a:srgbClr val="000000"/>
                </a:solidFill>
                <a:highlight>
                  <a:srgbClr val="F2F4FF"/>
                </a:highlight>
                <a:latin typeface="Courier New" panose="02070309020205020404" pitchFamily="49" charset="0"/>
              </a:rPr>
              <a:t>);</a:t>
            </a:r>
            <a:endParaRPr lang="en-US" sz="3600" dirty="0"/>
          </a:p>
        </p:txBody>
      </p:sp>
      <p:pic>
        <p:nvPicPr>
          <p:cNvPr id="5" name="Picture 4" descr="Liveweave - Google Chrome">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0" y="5634291"/>
            <a:ext cx="2095499" cy="1143000"/>
          </a:xfrm>
          <a:prstGeom prst="rect">
            <a:avLst/>
          </a:prstGeom>
        </p:spPr>
      </p:pic>
    </p:spTree>
    <p:extLst>
      <p:ext uri="{BB962C8B-B14F-4D97-AF65-F5344CB8AC3E}">
        <p14:creationId xmlns:p14="http://schemas.microsoft.com/office/powerpoint/2010/main" val="1809742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924300" y="1027176"/>
            <a:ext cx="4762500" cy="4686300"/>
          </a:xfrm>
          <a:prstGeom prst="rect">
            <a:avLst/>
          </a:prstGeom>
        </p:spPr>
      </p:pic>
      <p:sp>
        <p:nvSpPr>
          <p:cNvPr id="2" name="Title 1"/>
          <p:cNvSpPr>
            <a:spLocks noGrp="1"/>
          </p:cNvSpPr>
          <p:nvPr>
            <p:ph type="title"/>
          </p:nvPr>
        </p:nvSpPr>
        <p:spPr/>
        <p:txBody>
          <a:bodyPr>
            <a:normAutofit fontScale="90000"/>
          </a:bodyPr>
          <a:lstStyle/>
          <a:p>
            <a:r>
              <a:rPr lang="en-US" dirty="0" err="1"/>
              <a:t>XMLHttpRequest</a:t>
            </a:r>
            <a:r>
              <a:rPr lang="en-US" dirty="0"/>
              <a:t> </a:t>
            </a:r>
            <a:r>
              <a:rPr lang="en-US" dirty="0" smtClean="0"/>
              <a:t>synchronous request</a:t>
            </a:r>
            <a:endParaRPr lang="en-US" dirty="0"/>
          </a:p>
        </p:txBody>
      </p:sp>
      <p:sp>
        <p:nvSpPr>
          <p:cNvPr id="3" name="Content Placeholder 2"/>
          <p:cNvSpPr>
            <a:spLocks noGrp="1"/>
          </p:cNvSpPr>
          <p:nvPr>
            <p:ph idx="1"/>
          </p:nvPr>
        </p:nvSpPr>
        <p:spPr>
          <a:xfrm>
            <a:off x="457200" y="1143000"/>
            <a:ext cx="3467100" cy="3657600"/>
          </a:xfrm>
        </p:spPr>
        <p:txBody>
          <a:bodyPr>
            <a:normAutofit fontScale="85000" lnSpcReduction="10000"/>
          </a:bodyPr>
          <a:lstStyle/>
          <a:p>
            <a:r>
              <a:rPr lang="en-US" dirty="0"/>
              <a:t>The other information included in the response can also be extracted from </a:t>
            </a:r>
            <a:r>
              <a:rPr lang="en-US" dirty="0" smtClean="0"/>
              <a:t>the </a:t>
            </a:r>
            <a:r>
              <a:rPr lang="en-US" dirty="0" err="1" smtClean="0"/>
              <a:t>XMLHttpRequest</a:t>
            </a:r>
            <a:r>
              <a:rPr lang="en-US" dirty="0" smtClean="0"/>
              <a:t> object</a:t>
            </a:r>
            <a:r>
              <a:rPr lang="en-US" dirty="0"/>
              <a:t>. The status code is accessible through the status property, and the human-readable status text is accessible through </a:t>
            </a:r>
            <a:r>
              <a:rPr lang="en-US" dirty="0" err="1"/>
              <a:t>statusText</a:t>
            </a:r>
            <a:r>
              <a:rPr lang="en-US" dirty="0"/>
              <a:t>. </a:t>
            </a:r>
            <a:endParaRPr lang="en-US" dirty="0" smtClean="0"/>
          </a:p>
          <a:p>
            <a:r>
              <a:rPr lang="en-US" dirty="0" smtClean="0"/>
              <a:t>Headers </a:t>
            </a:r>
            <a:r>
              <a:rPr lang="en-US" dirty="0"/>
              <a:t>can be read with </a:t>
            </a:r>
            <a:r>
              <a:rPr lang="en-US" dirty="0" err="1"/>
              <a:t>getResponseHeader</a:t>
            </a:r>
            <a:r>
              <a:rPr lang="en-US" dirty="0"/>
              <a:t>.</a:t>
            </a:r>
          </a:p>
        </p:txBody>
      </p:sp>
      <p:sp>
        <p:nvSpPr>
          <p:cNvPr id="4" name="Rectangle 3"/>
          <p:cNvSpPr/>
          <p:nvPr/>
        </p:nvSpPr>
        <p:spPr>
          <a:xfrm>
            <a:off x="-27432" y="5042118"/>
            <a:ext cx="6858000" cy="1815882"/>
          </a:xfrm>
          <a:prstGeom prst="rect">
            <a:avLst/>
          </a:prstGeom>
        </p:spPr>
        <p:txBody>
          <a:bodyPr wrap="square">
            <a:spAutoFit/>
          </a:bodyPr>
          <a:lstStyle/>
          <a:p>
            <a:r>
              <a:rPr lang="en-US" sz="1600" b="1" dirty="0" err="1" smtClean="0">
                <a:solidFill>
                  <a:srgbClr val="000080"/>
                </a:solidFill>
                <a:highlight>
                  <a:srgbClr val="F2F4FF"/>
                </a:highlight>
                <a:latin typeface="Courier New" panose="02070309020205020404" pitchFamily="49" charset="0"/>
              </a:rPr>
              <a:t>var</a:t>
            </a:r>
            <a:r>
              <a:rPr lang="en-US" sz="1600" dirty="0" smtClean="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req</a:t>
            </a:r>
            <a:r>
              <a:rPr lang="en-US" sz="1600" dirty="0">
                <a:solidFill>
                  <a:srgbClr val="000000"/>
                </a:solidFill>
                <a:highlight>
                  <a:srgbClr val="F2F4FF"/>
                </a:highlight>
                <a:latin typeface="Courier New" panose="02070309020205020404" pitchFamily="49" charset="0"/>
              </a:rPr>
              <a:t> </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b="1" dirty="0">
                <a:solidFill>
                  <a:srgbClr val="000080"/>
                </a:solidFill>
                <a:highlight>
                  <a:srgbClr val="F2F4FF"/>
                </a:highlight>
                <a:latin typeface="Courier New" panose="02070309020205020404" pitchFamily="49" charset="0"/>
              </a:rPr>
              <a:t>new</a:t>
            </a:r>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XMLHttpRequest</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err="1" smtClean="0">
                <a:solidFill>
                  <a:srgbClr val="000000"/>
                </a:solidFill>
                <a:highlight>
                  <a:srgbClr val="F2F4FF"/>
                </a:highlight>
                <a:latin typeface="Courier New" panose="02070309020205020404" pitchFamily="49" charset="0"/>
              </a:rPr>
              <a:t>req.open</a:t>
            </a:r>
            <a:r>
              <a:rPr lang="en-US" sz="1600" b="1" dirty="0">
                <a:solidFill>
                  <a:srgbClr val="000000"/>
                </a:solidFill>
                <a:highlight>
                  <a:srgbClr val="F2F4FF"/>
                </a:highlight>
                <a:latin typeface="Courier New" panose="02070309020205020404" pitchFamily="49" charset="0"/>
              </a:rPr>
              <a:t>(</a:t>
            </a:r>
            <a:r>
              <a:rPr lang="en-US" sz="1600" dirty="0">
                <a:solidFill>
                  <a:srgbClr val="808080"/>
                </a:solidFill>
                <a:highlight>
                  <a:srgbClr val="F2F4FF"/>
                </a:highlight>
                <a:latin typeface="Courier New" panose="02070309020205020404" pitchFamily="49" charset="0"/>
              </a:rPr>
              <a:t>"GET"</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dirty="0">
                <a:solidFill>
                  <a:srgbClr val="808080"/>
                </a:solidFill>
                <a:highlight>
                  <a:srgbClr val="F2F4FF"/>
                </a:highlight>
                <a:latin typeface="Courier New" panose="02070309020205020404" pitchFamily="49" charset="0"/>
              </a:rPr>
              <a:t>"data.txt"</a:t>
            </a:r>
            <a:r>
              <a:rPr lang="en-US" sz="1600" b="1" dirty="0">
                <a:solidFill>
                  <a:srgbClr val="000000"/>
                </a:solidFill>
                <a:highlight>
                  <a:srgbClr val="F2F4FF"/>
                </a:highlight>
                <a:latin typeface="Courier New" panose="02070309020205020404" pitchFamily="49" charset="0"/>
              </a:rPr>
              <a:t>,</a:t>
            </a:r>
            <a:r>
              <a:rPr lang="en-US" sz="1600" dirty="0">
                <a:solidFill>
                  <a:srgbClr val="000000"/>
                </a:solidFill>
                <a:highlight>
                  <a:srgbClr val="F2F4FF"/>
                </a:highlight>
                <a:latin typeface="Courier New" panose="02070309020205020404" pitchFamily="49" charset="0"/>
              </a:rPr>
              <a:t> </a:t>
            </a:r>
            <a:r>
              <a:rPr lang="en-US" sz="1600" b="1" dirty="0">
                <a:solidFill>
                  <a:srgbClr val="000080"/>
                </a:solidFill>
                <a:highlight>
                  <a:srgbClr val="F2F4FF"/>
                </a:highlight>
                <a:latin typeface="Courier New" panose="02070309020205020404" pitchFamily="49" charset="0"/>
              </a:rPr>
              <a:t>false</a:t>
            </a:r>
            <a:r>
              <a:rPr lang="en-US" sz="1600" b="1" dirty="0">
                <a:solidFill>
                  <a:srgbClr val="000000"/>
                </a:solidFill>
                <a:highlight>
                  <a:srgbClr val="F2F4FF"/>
                </a:highlight>
                <a:latin typeface="Courier New" panose="02070309020205020404" pitchFamily="49" charset="0"/>
              </a:rPr>
              <a:t>);</a:t>
            </a:r>
            <a:endParaRPr lang="en-US" sz="1600" dirty="0">
              <a:solidFill>
                <a:srgbClr val="000000"/>
              </a:solidFill>
              <a:highlight>
                <a:srgbClr val="F2F4FF"/>
              </a:highlight>
              <a:latin typeface="Courier New" panose="02070309020205020404" pitchFamily="49" charset="0"/>
            </a:endParaRPr>
          </a:p>
          <a:p>
            <a:r>
              <a:rPr lang="en-US" sz="1600" dirty="0" err="1" smtClean="0">
                <a:solidFill>
                  <a:srgbClr val="000000"/>
                </a:solidFill>
                <a:highlight>
                  <a:srgbClr val="F2F4FF"/>
                </a:highlight>
                <a:latin typeface="Courier New" panose="02070309020205020404" pitchFamily="49" charset="0"/>
              </a:rPr>
              <a:t>req.send</a:t>
            </a:r>
            <a:r>
              <a:rPr lang="en-US" sz="1600" b="1" dirty="0" smtClean="0">
                <a:solidFill>
                  <a:srgbClr val="000000"/>
                </a:solidFill>
                <a:highlight>
                  <a:srgbClr val="F2F4FF"/>
                </a:highlight>
                <a:latin typeface="Courier New" panose="02070309020205020404" pitchFamily="49" charset="0"/>
              </a:rPr>
              <a:t>(</a:t>
            </a:r>
            <a:r>
              <a:rPr lang="en-US" sz="1600" b="1" dirty="0" smtClean="0">
                <a:solidFill>
                  <a:srgbClr val="000080"/>
                </a:solidFill>
                <a:highlight>
                  <a:srgbClr val="F2F4FF"/>
                </a:highlight>
                <a:latin typeface="Courier New" panose="02070309020205020404" pitchFamily="49" charset="0"/>
              </a:rPr>
              <a:t>null</a:t>
            </a:r>
            <a:r>
              <a:rPr lang="en-US" sz="1600" b="1" dirty="0" smtClean="0">
                <a:solidFill>
                  <a:srgbClr val="000000"/>
                </a:solidFill>
                <a:highlight>
                  <a:srgbClr val="F2F4FF"/>
                </a:highlight>
                <a:latin typeface="Courier New" panose="02070309020205020404" pitchFamily="49" charset="0"/>
              </a:rPr>
              <a:t>);</a:t>
            </a:r>
          </a:p>
          <a:p>
            <a:r>
              <a:rPr lang="en-US" sz="1600" dirty="0" smtClean="0">
                <a:solidFill>
                  <a:srgbClr val="000000"/>
                </a:solidFill>
                <a:highlight>
                  <a:srgbClr val="F2F4FF"/>
                </a:highlight>
                <a:latin typeface="Courier New" panose="02070309020205020404" pitchFamily="49" charset="0"/>
              </a:rPr>
              <a:t>console.log(</a:t>
            </a:r>
            <a:r>
              <a:rPr lang="en-US" sz="1600" dirty="0" err="1" smtClean="0">
                <a:solidFill>
                  <a:srgbClr val="000000"/>
                </a:solidFill>
                <a:highlight>
                  <a:srgbClr val="F2F4FF"/>
                </a:highlight>
                <a:latin typeface="Courier New" panose="02070309020205020404" pitchFamily="49" charset="0"/>
              </a:rPr>
              <a:t>req.status</a:t>
            </a:r>
            <a:r>
              <a:rPr lang="en-US" sz="1600" dirty="0">
                <a:solidFill>
                  <a:srgbClr val="000000"/>
                </a:solidFill>
                <a:highlight>
                  <a:srgbClr val="F2F4FF"/>
                </a:highlight>
                <a:latin typeface="Courier New" panose="02070309020205020404" pitchFamily="49" charset="0"/>
              </a:rPr>
              <a:t>, </a:t>
            </a:r>
            <a:r>
              <a:rPr lang="en-US" sz="1600" dirty="0" err="1">
                <a:solidFill>
                  <a:srgbClr val="000000"/>
                </a:solidFill>
                <a:highlight>
                  <a:srgbClr val="F2F4FF"/>
                </a:highlight>
                <a:latin typeface="Courier New" panose="02070309020205020404" pitchFamily="49" charset="0"/>
              </a:rPr>
              <a:t>req.statusText</a:t>
            </a:r>
            <a:r>
              <a:rPr lang="en-US" sz="1600" dirty="0">
                <a:solidFill>
                  <a:srgbClr val="000000"/>
                </a:solidFill>
                <a:highlight>
                  <a:srgbClr val="F2F4FF"/>
                </a:highlight>
                <a:latin typeface="Courier New" panose="02070309020205020404" pitchFamily="49" charset="0"/>
              </a:rPr>
              <a:t>);</a:t>
            </a:r>
          </a:p>
          <a:p>
            <a:r>
              <a:rPr lang="en-US" sz="1600" dirty="0" smtClean="0">
                <a:solidFill>
                  <a:srgbClr val="000000"/>
                </a:solidFill>
                <a:highlight>
                  <a:srgbClr val="F2F4FF"/>
                </a:highlight>
                <a:latin typeface="Courier New" panose="02070309020205020404" pitchFamily="49" charset="0"/>
              </a:rPr>
              <a:t>console.log(</a:t>
            </a:r>
            <a:r>
              <a:rPr lang="en-US" sz="1600" dirty="0" err="1" smtClean="0">
                <a:solidFill>
                  <a:srgbClr val="000000"/>
                </a:solidFill>
                <a:highlight>
                  <a:srgbClr val="F2F4FF"/>
                </a:highlight>
                <a:latin typeface="Courier New" panose="02070309020205020404" pitchFamily="49" charset="0"/>
              </a:rPr>
              <a:t>req.getResponseHeader</a:t>
            </a:r>
            <a:r>
              <a:rPr lang="en-US" sz="1600" dirty="0">
                <a:solidFill>
                  <a:srgbClr val="000000"/>
                </a:solidFill>
                <a:highlight>
                  <a:srgbClr val="F2F4FF"/>
                </a:highlight>
                <a:latin typeface="Courier New" panose="02070309020205020404" pitchFamily="49" charset="0"/>
              </a:rPr>
              <a:t>("content-type"));</a:t>
            </a:r>
          </a:p>
          <a:p>
            <a:r>
              <a:rPr lang="en-US" sz="1600" dirty="0" smtClean="0">
                <a:solidFill>
                  <a:srgbClr val="000000"/>
                </a:solidFill>
                <a:highlight>
                  <a:srgbClr val="F2F4FF"/>
                </a:highlight>
                <a:latin typeface="Courier New" panose="02070309020205020404" pitchFamily="49" charset="0"/>
              </a:rPr>
              <a:t>console.log(</a:t>
            </a:r>
            <a:r>
              <a:rPr lang="en-US" sz="1600" dirty="0" err="1" smtClean="0">
                <a:solidFill>
                  <a:srgbClr val="000000"/>
                </a:solidFill>
                <a:highlight>
                  <a:srgbClr val="F2F4FF"/>
                </a:highlight>
                <a:latin typeface="Courier New" panose="02070309020205020404" pitchFamily="49" charset="0"/>
              </a:rPr>
              <a:t>req</a:t>
            </a:r>
            <a:r>
              <a:rPr lang="en-US" sz="1600" dirty="0">
                <a:solidFill>
                  <a:srgbClr val="000000"/>
                </a:solidFill>
                <a:highlight>
                  <a:srgbClr val="F2F4FF"/>
                </a:highlight>
                <a:latin typeface="Courier New" panose="02070309020205020404" pitchFamily="49" charset="0"/>
              </a:rPr>
              <a:t>);</a:t>
            </a:r>
          </a:p>
          <a:p>
            <a:r>
              <a:rPr lang="en-US" sz="1600" dirty="0" err="1" smtClean="0">
                <a:solidFill>
                  <a:srgbClr val="000000"/>
                </a:solidFill>
                <a:highlight>
                  <a:srgbClr val="F2F4FF"/>
                </a:highlight>
                <a:latin typeface="Courier New" panose="02070309020205020404" pitchFamily="49" charset="0"/>
              </a:rPr>
              <a:t>document.writeln</a:t>
            </a:r>
            <a:r>
              <a:rPr lang="en-US" sz="1600" b="1" dirty="0" smtClean="0">
                <a:solidFill>
                  <a:srgbClr val="000000"/>
                </a:solidFill>
                <a:highlight>
                  <a:srgbClr val="F2F4FF"/>
                </a:highlight>
                <a:latin typeface="Courier New" panose="02070309020205020404" pitchFamily="49" charset="0"/>
              </a:rPr>
              <a:t>(</a:t>
            </a:r>
            <a:r>
              <a:rPr lang="en-US" sz="1600" dirty="0" err="1" smtClean="0">
                <a:solidFill>
                  <a:srgbClr val="000000"/>
                </a:solidFill>
                <a:highlight>
                  <a:srgbClr val="F2F4FF"/>
                </a:highlight>
                <a:latin typeface="Courier New" panose="02070309020205020404" pitchFamily="49" charset="0"/>
              </a:rPr>
              <a:t>req.responseText</a:t>
            </a:r>
            <a:r>
              <a:rPr lang="en-US" sz="1600" b="1" dirty="0">
                <a:solidFill>
                  <a:srgbClr val="000000"/>
                </a:solidFill>
                <a:highlight>
                  <a:srgbClr val="F2F4FF"/>
                </a:highlight>
                <a:latin typeface="Courier New" panose="02070309020205020404" pitchFamily="49" charset="0"/>
              </a:rPr>
              <a:t>);</a:t>
            </a:r>
            <a:endParaRPr lang="en-US" sz="3600" dirty="0"/>
          </a:p>
        </p:txBody>
      </p:sp>
    </p:spTree>
    <p:extLst>
      <p:ext uri="{BB962C8B-B14F-4D97-AF65-F5344CB8AC3E}">
        <p14:creationId xmlns:p14="http://schemas.microsoft.com/office/powerpoint/2010/main" val="421967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Asynchronous </a:t>
            </a:r>
            <a:r>
              <a:rPr lang="en-US" dirty="0" err="1" smtClean="0"/>
              <a:t>XMLHttpRequest</a:t>
            </a:r>
            <a:endParaRPr lang="en-US" dirty="0"/>
          </a:p>
        </p:txBody>
      </p:sp>
      <p:sp>
        <p:nvSpPr>
          <p:cNvPr id="3" name="Content Placeholder 2"/>
          <p:cNvSpPr>
            <a:spLocks noGrp="1"/>
          </p:cNvSpPr>
          <p:nvPr>
            <p:ph idx="1"/>
          </p:nvPr>
        </p:nvSpPr>
        <p:spPr>
          <a:xfrm>
            <a:off x="0" y="1143000"/>
            <a:ext cx="4648200" cy="5715000"/>
          </a:xfrm>
        </p:spPr>
        <p:txBody>
          <a:bodyPr>
            <a:normAutofit fontScale="62500" lnSpcReduction="20000"/>
          </a:bodyPr>
          <a:lstStyle/>
          <a:p>
            <a:r>
              <a:rPr lang="en-US" dirty="0"/>
              <a:t>In the examples we saw, the request has finished when the call to send returns. </a:t>
            </a:r>
            <a:endParaRPr lang="en-US" dirty="0" smtClean="0"/>
          </a:p>
          <a:p>
            <a:r>
              <a:rPr lang="en-US" dirty="0" smtClean="0"/>
              <a:t>This </a:t>
            </a:r>
            <a:r>
              <a:rPr lang="en-US" dirty="0"/>
              <a:t>is convenient because it means properties such as </a:t>
            </a:r>
            <a:r>
              <a:rPr lang="en-US" dirty="0" err="1"/>
              <a:t>responseText</a:t>
            </a:r>
            <a:r>
              <a:rPr lang="en-US" dirty="0"/>
              <a:t> are available immediately. </a:t>
            </a:r>
            <a:endParaRPr lang="en-US" dirty="0" smtClean="0"/>
          </a:p>
          <a:p>
            <a:r>
              <a:rPr lang="en-US" dirty="0" smtClean="0"/>
              <a:t>But </a:t>
            </a:r>
            <a:r>
              <a:rPr lang="en-US" dirty="0"/>
              <a:t>it also means that our program is suspended as long as the browser and server are communicating. </a:t>
            </a:r>
            <a:endParaRPr lang="en-US" dirty="0" smtClean="0"/>
          </a:p>
          <a:p>
            <a:r>
              <a:rPr lang="en-US" dirty="0" smtClean="0"/>
              <a:t>When </a:t>
            </a:r>
            <a:r>
              <a:rPr lang="en-US" dirty="0"/>
              <a:t>the connection is bad, the server is slow, or the file is big, that might take quite a </a:t>
            </a:r>
            <a:r>
              <a:rPr lang="en-US" dirty="0" smtClean="0"/>
              <a:t>while</a:t>
            </a:r>
          </a:p>
          <a:p>
            <a:r>
              <a:rPr lang="en-NZ" dirty="0" smtClean="0"/>
              <a:t>This sort of synchronous code is said to be “blocking” and in many occasions is not desirable</a:t>
            </a:r>
            <a:endParaRPr lang="en-US" dirty="0" smtClean="0"/>
          </a:p>
          <a:p>
            <a:r>
              <a:rPr lang="en-US" dirty="0"/>
              <a:t>If we pass true as the third argument </a:t>
            </a:r>
            <a:r>
              <a:rPr lang="en-US" dirty="0" smtClean="0"/>
              <a:t>to the </a:t>
            </a:r>
            <a:r>
              <a:rPr lang="en-US" dirty="0" err="1" smtClean="0">
                <a:latin typeface="Consolas" panose="020B0609020204030204" pitchFamily="49" charset="0"/>
                <a:cs typeface="Consolas" panose="020B0609020204030204" pitchFamily="49" charset="0"/>
              </a:rPr>
              <a:t>XMLHttpReques</a:t>
            </a:r>
            <a:r>
              <a:rPr lang="en-US" dirty="0" err="1" smtClean="0"/>
              <a:t>t</a:t>
            </a:r>
            <a:r>
              <a:rPr lang="en-US" dirty="0" smtClean="0"/>
              <a:t> object </a:t>
            </a:r>
            <a:r>
              <a:rPr lang="en-US" dirty="0" smtClean="0">
                <a:latin typeface="Consolas" panose="020B0609020204030204" pitchFamily="49" charset="0"/>
                <a:cs typeface="Consolas" panose="020B0609020204030204" pitchFamily="49" charset="0"/>
              </a:rPr>
              <a:t>open</a:t>
            </a:r>
            <a:r>
              <a:rPr lang="en-US" dirty="0" smtClean="0"/>
              <a:t> method, </a:t>
            </a:r>
            <a:r>
              <a:rPr lang="en-US" dirty="0"/>
              <a:t>the request </a:t>
            </a:r>
            <a:r>
              <a:rPr lang="en-US" dirty="0" smtClean="0"/>
              <a:t>will be </a:t>
            </a:r>
            <a:r>
              <a:rPr lang="en-US" b="1" dirty="0" smtClean="0"/>
              <a:t>A</a:t>
            </a:r>
            <a:r>
              <a:rPr lang="en-US" dirty="0" smtClean="0"/>
              <a:t>synchronous</a:t>
            </a:r>
            <a:r>
              <a:rPr lang="en-US" dirty="0"/>
              <a:t>. This means that when we call send, the only thing that happens right away is that the request is scheduled to be sent. Our program can continue, and the browser will take care of the sending and receiving of data in the background</a:t>
            </a:r>
            <a:r>
              <a:rPr lang="en-US" dirty="0" smtClean="0"/>
              <a:t>.</a:t>
            </a:r>
          </a:p>
          <a:p>
            <a:r>
              <a:rPr lang="en-US" dirty="0"/>
              <a:t>We </a:t>
            </a:r>
            <a:r>
              <a:rPr lang="en-US" dirty="0" smtClean="0"/>
              <a:t>will need </a:t>
            </a:r>
            <a:r>
              <a:rPr lang="en-US" dirty="0"/>
              <a:t>a mechanism that will notify us when the data is available.</a:t>
            </a:r>
          </a:p>
          <a:p>
            <a:r>
              <a:rPr lang="en-US" dirty="0" smtClean="0"/>
              <a:t>For </a:t>
            </a:r>
            <a:r>
              <a:rPr lang="en-US" dirty="0"/>
              <a:t>this, we </a:t>
            </a:r>
            <a:r>
              <a:rPr lang="en-US" dirty="0" smtClean="0"/>
              <a:t>can listen </a:t>
            </a:r>
            <a:r>
              <a:rPr lang="en-US" dirty="0"/>
              <a:t>for the "load" event on the request object</a:t>
            </a:r>
            <a:r>
              <a:rPr lang="en-US" dirty="0" smtClean="0"/>
              <a:t>.</a:t>
            </a:r>
          </a:p>
          <a:p>
            <a:r>
              <a:rPr lang="en-US" dirty="0"/>
              <a:t>this forces us to use an asynchronous style of programming, wrapping the things that have to be done after the request in a function and arranging for that to be called at the appropriate time.</a:t>
            </a:r>
          </a:p>
        </p:txBody>
      </p:sp>
      <p:sp>
        <p:nvSpPr>
          <p:cNvPr id="4" name="Rectangle 3"/>
          <p:cNvSpPr/>
          <p:nvPr/>
        </p:nvSpPr>
        <p:spPr>
          <a:xfrm>
            <a:off x="4541520" y="1108829"/>
            <a:ext cx="4602480" cy="2031325"/>
          </a:xfrm>
          <a:prstGeom prst="rect">
            <a:avLst/>
          </a:prstGeom>
        </p:spPr>
        <p:txBody>
          <a:bodyPr wrap="square">
            <a:spAutoFit/>
          </a:bodyPr>
          <a:lstStyle/>
          <a:p>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req</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new</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XMLHttpRequest</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a:solidFill>
                  <a:srgbClr val="000000"/>
                </a:solidFill>
                <a:highlight>
                  <a:srgbClr val="F2F4FF"/>
                </a:highlight>
                <a:latin typeface="Courier New" panose="02070309020205020404" pitchFamily="49" charset="0"/>
              </a:rPr>
              <a:t>req.open</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"GET"</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808080"/>
                </a:solidFill>
                <a:highlight>
                  <a:srgbClr val="F2F4FF"/>
                </a:highlight>
                <a:latin typeface="Courier New" panose="02070309020205020404" pitchFamily="49" charset="0"/>
              </a:rPr>
              <a:t>"data.txt"</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true</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a:solidFill>
                  <a:srgbClr val="000000"/>
                </a:solidFill>
                <a:highlight>
                  <a:srgbClr val="F2F4FF"/>
                </a:highlight>
                <a:latin typeface="Courier New" panose="02070309020205020404" pitchFamily="49" charset="0"/>
              </a:rPr>
              <a:t>req.addEventListener</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"load"</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function</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console.log</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"Done:"</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req.status</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console.log</a:t>
            </a:r>
            <a:r>
              <a:rPr lang="en-US" sz="1400" b="1" dirty="0">
                <a:solidFill>
                  <a:srgbClr val="000000"/>
                </a:solidFill>
                <a:highlight>
                  <a:srgbClr val="F2F4FF"/>
                </a:highlight>
                <a:latin typeface="Courier New" panose="02070309020205020404" pitchFamily="49" charset="0"/>
              </a:rPr>
              <a:t>(</a:t>
            </a:r>
            <a:r>
              <a:rPr lang="en-US" sz="1400" dirty="0" err="1">
                <a:solidFill>
                  <a:srgbClr val="000000"/>
                </a:solidFill>
                <a:highlight>
                  <a:srgbClr val="F2F4FF"/>
                </a:highlight>
                <a:latin typeface="Courier New" panose="02070309020205020404" pitchFamily="49" charset="0"/>
              </a:rPr>
              <a:t>req</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document.writeln</a:t>
            </a:r>
            <a:r>
              <a:rPr lang="en-US" sz="1400" b="1" dirty="0">
                <a:solidFill>
                  <a:srgbClr val="000000"/>
                </a:solidFill>
                <a:highlight>
                  <a:srgbClr val="F2F4FF"/>
                </a:highlight>
                <a:latin typeface="Courier New" panose="02070309020205020404" pitchFamily="49" charset="0"/>
              </a:rPr>
              <a:t>(</a:t>
            </a:r>
            <a:r>
              <a:rPr lang="en-US" sz="1400" dirty="0" err="1">
                <a:solidFill>
                  <a:srgbClr val="000000"/>
                </a:solidFill>
                <a:highlight>
                  <a:srgbClr val="F2F4FF"/>
                </a:highlight>
                <a:latin typeface="Courier New" panose="02070309020205020404" pitchFamily="49" charset="0"/>
              </a:rPr>
              <a:t>req.responseText</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document.writeln</a:t>
            </a:r>
            <a:r>
              <a:rPr lang="en-US" sz="1400" b="1" dirty="0">
                <a:solidFill>
                  <a:srgbClr val="000000"/>
                </a:solidFill>
                <a:highlight>
                  <a:srgbClr val="F2F4FF"/>
                </a:highlight>
                <a:latin typeface="Courier New" panose="02070309020205020404" pitchFamily="49" charset="0"/>
              </a:rPr>
              <a:t>(</a:t>
            </a:r>
            <a:r>
              <a:rPr lang="en-US" sz="1400" dirty="0" err="1">
                <a:solidFill>
                  <a:srgbClr val="000000"/>
                </a:solidFill>
                <a:highlight>
                  <a:srgbClr val="F2F4FF"/>
                </a:highlight>
                <a:latin typeface="Courier New" panose="02070309020205020404" pitchFamily="49" charset="0"/>
              </a:rPr>
              <a:t>i</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a:solidFill>
                  <a:srgbClr val="000000"/>
                </a:solidFill>
                <a:highlight>
                  <a:srgbClr val="F2F4FF"/>
                </a:highlight>
                <a:latin typeface="Courier New" panose="02070309020205020404" pitchFamily="49" charset="0"/>
              </a:rPr>
              <a:t>req.send</a:t>
            </a:r>
            <a:r>
              <a:rPr lang="en-US" sz="1400" b="1" dirty="0">
                <a:solidFill>
                  <a:srgbClr val="000000"/>
                </a:solidFill>
                <a:highlight>
                  <a:srgbClr val="F2F4FF"/>
                </a:highlight>
                <a:latin typeface="Courier New" panose="02070309020205020404" pitchFamily="49" charset="0"/>
              </a:rPr>
              <a:t>(</a:t>
            </a:r>
            <a:r>
              <a:rPr lang="en-US" sz="1400" b="1" dirty="0">
                <a:solidFill>
                  <a:srgbClr val="000080"/>
                </a:solidFill>
                <a:highlight>
                  <a:srgbClr val="F2F4FF"/>
                </a:highlight>
                <a:latin typeface="Courier New" panose="02070309020205020404" pitchFamily="49" charset="0"/>
              </a:rPr>
              <a:t>null</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6652036" y="2971800"/>
            <a:ext cx="2465294" cy="3810000"/>
          </a:xfrm>
          <a:prstGeom prst="rect">
            <a:avLst/>
          </a:prstGeom>
        </p:spPr>
      </p:pic>
    </p:spTree>
    <p:extLst>
      <p:ext uri="{BB962C8B-B14F-4D97-AF65-F5344CB8AC3E}">
        <p14:creationId xmlns:p14="http://schemas.microsoft.com/office/powerpoint/2010/main" val="1760348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4600" y="0"/>
            <a:ext cx="2819400" cy="783771"/>
          </a:xfrm>
        </p:spPr>
        <p:txBody>
          <a:bodyPr>
            <a:normAutofit/>
          </a:bodyPr>
          <a:lstStyle/>
          <a:p>
            <a:r>
              <a:rPr lang="en-US" sz="3200" dirty="0" smtClean="0"/>
              <a:t>Status Property</a:t>
            </a:r>
            <a:endParaRPr lang="en-US" sz="3200" dirty="0"/>
          </a:p>
        </p:txBody>
      </p:sp>
      <p:sp>
        <p:nvSpPr>
          <p:cNvPr id="3" name="Content Placeholder 2"/>
          <p:cNvSpPr>
            <a:spLocks noGrp="1"/>
          </p:cNvSpPr>
          <p:nvPr>
            <p:ph idx="1"/>
          </p:nvPr>
        </p:nvSpPr>
        <p:spPr>
          <a:xfrm>
            <a:off x="21771" y="381000"/>
            <a:ext cx="9144000" cy="1295400"/>
          </a:xfrm>
        </p:spPr>
        <p:txBody>
          <a:bodyPr>
            <a:normAutofit fontScale="85000" lnSpcReduction="20000"/>
          </a:bodyPr>
          <a:lstStyle/>
          <a:p>
            <a:r>
              <a:rPr lang="en-US" dirty="0"/>
              <a:t>Each </a:t>
            </a:r>
            <a:r>
              <a:rPr lang="en-US" dirty="0" err="1"/>
              <a:t>XMLHttpRequest</a:t>
            </a:r>
            <a:r>
              <a:rPr lang="en-US" dirty="0"/>
              <a:t> object has a status property. </a:t>
            </a:r>
            <a:endParaRPr lang="en-US" dirty="0" smtClean="0"/>
          </a:p>
          <a:p>
            <a:r>
              <a:rPr lang="en-US" dirty="0" smtClean="0"/>
              <a:t>This </a:t>
            </a:r>
            <a:r>
              <a:rPr lang="en-US" dirty="0"/>
              <a:t>property contains the HTTP status </a:t>
            </a:r>
            <a:r>
              <a:rPr lang="en-US" dirty="0" smtClean="0"/>
              <a:t>code sent </a:t>
            </a:r>
            <a:r>
              <a:rPr lang="en-US" dirty="0"/>
              <a:t>with the server’s </a:t>
            </a:r>
            <a:r>
              <a:rPr lang="en-US" dirty="0" smtClean="0"/>
              <a:t>response </a:t>
            </a:r>
          </a:p>
          <a:p>
            <a:r>
              <a:rPr lang="en-US" dirty="0" smtClean="0"/>
              <a:t>The </a:t>
            </a:r>
            <a:r>
              <a:rPr lang="en-US" dirty="0"/>
              <a:t>server returns a status of 200 for a successful request, and one </a:t>
            </a:r>
            <a:r>
              <a:rPr lang="en-US" dirty="0" smtClean="0"/>
              <a:t>of 404 </a:t>
            </a:r>
            <a:r>
              <a:rPr lang="en-US" dirty="0"/>
              <a:t>if it cannot find the requested </a:t>
            </a:r>
            <a:r>
              <a:rPr lang="en-US" dirty="0" smtClean="0"/>
              <a:t>file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3" y="1657693"/>
            <a:ext cx="8565696" cy="5200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6230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Requests</a:t>
            </a:r>
          </a:p>
        </p:txBody>
      </p:sp>
      <p:sp>
        <p:nvSpPr>
          <p:cNvPr id="3" name="Content Placeholder 2"/>
          <p:cNvSpPr>
            <a:spLocks noGrp="1"/>
          </p:cNvSpPr>
          <p:nvPr>
            <p:ph idx="1"/>
          </p:nvPr>
        </p:nvSpPr>
        <p:spPr/>
        <p:txBody>
          <a:bodyPr>
            <a:normAutofit fontScale="92500"/>
          </a:bodyPr>
          <a:lstStyle/>
          <a:p>
            <a:r>
              <a:rPr lang="en-US" dirty="0" smtClean="0"/>
              <a:t>Asynchronous requests add </a:t>
            </a:r>
            <a:r>
              <a:rPr lang="en-US" dirty="0"/>
              <a:t>some complexity to your code because you have to handle </a:t>
            </a:r>
            <a:r>
              <a:rPr lang="en-US" dirty="0" smtClean="0"/>
              <a:t>the </a:t>
            </a:r>
            <a:r>
              <a:rPr lang="en-US" dirty="0" err="1" smtClean="0">
                <a:latin typeface="Consolas" panose="020B0609020204030204" pitchFamily="49" charset="0"/>
                <a:cs typeface="Consolas" panose="020B0609020204030204" pitchFamily="49" charset="0"/>
              </a:rPr>
              <a:t>readystatechange</a:t>
            </a:r>
            <a:r>
              <a:rPr lang="en-US" dirty="0" smtClean="0"/>
              <a:t> </a:t>
            </a:r>
            <a:r>
              <a:rPr lang="en-US" dirty="0"/>
              <a:t>event. </a:t>
            </a:r>
            <a:endParaRPr lang="en-US" dirty="0" smtClean="0"/>
          </a:p>
          <a:p>
            <a:r>
              <a:rPr lang="en-US" dirty="0" smtClean="0"/>
              <a:t>In </a:t>
            </a:r>
            <a:r>
              <a:rPr lang="en-US" dirty="0"/>
              <a:t>asynchronous requests, the </a:t>
            </a:r>
            <a:r>
              <a:rPr lang="en-US" dirty="0" err="1"/>
              <a:t>XMLHttpRequest</a:t>
            </a:r>
            <a:r>
              <a:rPr lang="en-US" dirty="0"/>
              <a:t> object exposes </a:t>
            </a:r>
            <a:r>
              <a:rPr lang="en-US" dirty="0" smtClean="0"/>
              <a:t>a </a:t>
            </a:r>
            <a:r>
              <a:rPr lang="en-US" dirty="0" err="1" smtClean="0">
                <a:latin typeface="Consolas" panose="020B0609020204030204" pitchFamily="49" charset="0"/>
                <a:cs typeface="Consolas" panose="020B0609020204030204" pitchFamily="49" charset="0"/>
              </a:rPr>
              <a:t>readyState</a:t>
            </a:r>
            <a:r>
              <a:rPr lang="en-US" dirty="0" smtClean="0"/>
              <a:t> </a:t>
            </a:r>
            <a:r>
              <a:rPr lang="en-US" dirty="0"/>
              <a:t>property, which holds a numeric value; each value refers to a specific state in a </a:t>
            </a:r>
            <a:r>
              <a:rPr lang="en-US" dirty="0" smtClean="0"/>
              <a:t>request’s life span</a:t>
            </a:r>
          </a:p>
          <a:p>
            <a:pPr lvl="1"/>
            <a:r>
              <a:rPr lang="en-US" dirty="0" smtClean="0"/>
              <a:t>0: </a:t>
            </a:r>
            <a:r>
              <a:rPr lang="en-US" dirty="0"/>
              <a:t>The object has been created, but the </a:t>
            </a:r>
            <a:r>
              <a:rPr lang="en-US" dirty="0">
                <a:latin typeface="Consolas" panose="020B0609020204030204" pitchFamily="49" charset="0"/>
                <a:cs typeface="Consolas" panose="020B0609020204030204" pitchFamily="49" charset="0"/>
              </a:rPr>
              <a:t>open()</a:t>
            </a:r>
            <a:r>
              <a:rPr lang="en-US" dirty="0"/>
              <a:t> method hasn’t been </a:t>
            </a:r>
            <a:r>
              <a:rPr lang="en-US" dirty="0" smtClean="0"/>
              <a:t>called</a:t>
            </a:r>
          </a:p>
          <a:p>
            <a:pPr lvl="1"/>
            <a:r>
              <a:rPr lang="en-US" dirty="0" smtClean="0"/>
              <a:t>1</a:t>
            </a:r>
            <a:r>
              <a:rPr lang="en-US" dirty="0"/>
              <a:t>: The </a:t>
            </a:r>
            <a:r>
              <a:rPr lang="en-US" dirty="0">
                <a:latin typeface="Consolas" panose="020B0609020204030204" pitchFamily="49" charset="0"/>
                <a:cs typeface="Consolas" panose="020B0609020204030204" pitchFamily="49" charset="0"/>
              </a:rPr>
              <a:t>open() </a:t>
            </a:r>
            <a:r>
              <a:rPr lang="en-US" dirty="0"/>
              <a:t>method has been called, but the request hasn’t been </a:t>
            </a:r>
            <a:r>
              <a:rPr lang="en-US" dirty="0" smtClean="0"/>
              <a:t>sent</a:t>
            </a:r>
          </a:p>
          <a:p>
            <a:pPr lvl="1"/>
            <a:r>
              <a:rPr lang="en-US" dirty="0" smtClean="0"/>
              <a:t>2</a:t>
            </a:r>
            <a:r>
              <a:rPr lang="en-US" dirty="0"/>
              <a:t>: The request has been sent; headers and status are received and </a:t>
            </a:r>
            <a:r>
              <a:rPr lang="en-US" dirty="0" smtClean="0"/>
              <a:t>available</a:t>
            </a:r>
          </a:p>
          <a:p>
            <a:pPr lvl="1"/>
            <a:r>
              <a:rPr lang="en-US" dirty="0" smtClean="0"/>
              <a:t>3</a:t>
            </a:r>
            <a:r>
              <a:rPr lang="en-US" dirty="0"/>
              <a:t>: A response has been received from the </a:t>
            </a:r>
            <a:r>
              <a:rPr lang="en-US" dirty="0" smtClean="0"/>
              <a:t>server</a:t>
            </a:r>
          </a:p>
          <a:p>
            <a:pPr lvl="1"/>
            <a:r>
              <a:rPr lang="en-US" dirty="0" smtClean="0"/>
              <a:t> </a:t>
            </a:r>
            <a:r>
              <a:rPr lang="en-US" dirty="0"/>
              <a:t>4: The requested data has been fully </a:t>
            </a:r>
            <a:r>
              <a:rPr lang="en-US" dirty="0" smtClean="0"/>
              <a:t>received</a:t>
            </a:r>
          </a:p>
          <a:p>
            <a:r>
              <a:rPr lang="en-US" dirty="0"/>
              <a:t>The </a:t>
            </a:r>
            <a:r>
              <a:rPr lang="en-US" dirty="0" err="1">
                <a:latin typeface="Consolas" panose="020B0609020204030204" pitchFamily="49" charset="0"/>
                <a:cs typeface="Consolas" panose="020B0609020204030204" pitchFamily="49" charset="0"/>
              </a:rPr>
              <a:t>readystatechange</a:t>
            </a:r>
            <a:r>
              <a:rPr lang="en-US" dirty="0"/>
              <a:t> event fires every time the </a:t>
            </a:r>
            <a:r>
              <a:rPr lang="en-US" dirty="0" err="1">
                <a:latin typeface="Consolas" panose="020B0609020204030204" pitchFamily="49" charset="0"/>
                <a:cs typeface="Consolas" panose="020B0609020204030204" pitchFamily="49" charset="0"/>
              </a:rPr>
              <a:t>readyState</a:t>
            </a:r>
            <a:r>
              <a:rPr lang="en-US" dirty="0"/>
              <a:t> property changes, calling </a:t>
            </a:r>
            <a:r>
              <a:rPr lang="en-US" dirty="0" smtClean="0"/>
              <a:t>the </a:t>
            </a:r>
            <a:r>
              <a:rPr lang="en-US" dirty="0" err="1" smtClean="0">
                <a:latin typeface="Consolas" panose="020B0609020204030204" pitchFamily="49" charset="0"/>
                <a:cs typeface="Consolas" panose="020B0609020204030204" pitchFamily="49" charset="0"/>
              </a:rPr>
              <a:t>onreadystatechange</a:t>
            </a:r>
            <a:r>
              <a:rPr lang="en-US" dirty="0" smtClean="0"/>
              <a:t> </a:t>
            </a:r>
            <a:r>
              <a:rPr lang="en-US" dirty="0"/>
              <a:t>event </a:t>
            </a:r>
            <a:r>
              <a:rPr lang="en-US" dirty="0" smtClean="0"/>
              <a:t>handler</a:t>
            </a:r>
            <a:endParaRPr lang="en-US" dirty="0"/>
          </a:p>
        </p:txBody>
      </p:sp>
    </p:spTree>
    <p:extLst>
      <p:ext uri="{BB962C8B-B14F-4D97-AF65-F5344CB8AC3E}">
        <p14:creationId xmlns:p14="http://schemas.microsoft.com/office/powerpoint/2010/main" val="2902171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NZ" sz="3200" b="1" dirty="0" smtClean="0"/>
              <a:t>A</a:t>
            </a:r>
            <a:r>
              <a:rPr lang="en-NZ" sz="3200" dirty="0" smtClean="0"/>
              <a:t>synchronous Ajax Demo with </a:t>
            </a:r>
            <a:r>
              <a:rPr lang="en-NZ" sz="3200" dirty="0" err="1" smtClean="0"/>
              <a:t>XMLHttpRequest</a:t>
            </a:r>
            <a:endParaRPr lang="en-US" sz="3200" dirty="0"/>
          </a:p>
        </p:txBody>
      </p:sp>
      <p:sp>
        <p:nvSpPr>
          <p:cNvPr id="4" name="Rectangle 3"/>
          <p:cNvSpPr/>
          <p:nvPr/>
        </p:nvSpPr>
        <p:spPr>
          <a:xfrm>
            <a:off x="722489" y="1371600"/>
            <a:ext cx="7962900" cy="2800767"/>
          </a:xfrm>
          <a:prstGeom prst="rect">
            <a:avLst/>
          </a:prstGeom>
        </p:spPr>
        <p:txBody>
          <a:bodyPr wrap="square">
            <a:spAutoFit/>
          </a:bodyPr>
          <a:lstStyle/>
          <a:p>
            <a:r>
              <a:rPr lang="en-US" sz="1600" b="1" dirty="0" err="1">
                <a:solidFill>
                  <a:srgbClr val="0000FF"/>
                </a:solidFill>
                <a:highlight>
                  <a:srgbClr val="FFFFFF"/>
                </a:highlight>
                <a:latin typeface="Courier New" panose="02070309020205020404" pitchFamily="49" charset="0"/>
              </a:rPr>
              <a:t>var</a:t>
            </a:r>
            <a:r>
              <a:rPr lang="en-US" sz="1600" dirty="0">
                <a:solidFill>
                  <a:srgbClr val="000000"/>
                </a:solidFill>
                <a:highlight>
                  <a:srgbClr val="FFFFFF"/>
                </a:highlight>
                <a:latin typeface="Courier New" panose="02070309020205020404" pitchFamily="49" charset="0"/>
              </a:rPr>
              <a:t> request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new</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XMLHttpRequest</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err="1">
                <a:solidFill>
                  <a:srgbClr val="000000"/>
                </a:solidFill>
                <a:highlight>
                  <a:srgbClr val="FFFFFF"/>
                </a:highlight>
                <a:latin typeface="Courier New" panose="02070309020205020404" pitchFamily="49" charset="0"/>
              </a:rPr>
              <a:t>request</a:t>
            </a:r>
            <a:r>
              <a:rPr lang="en-US" sz="1600" b="1" dirty="0" err="1">
                <a:solidFill>
                  <a:srgbClr val="000080"/>
                </a:solidFill>
                <a:highlight>
                  <a:srgbClr val="FFFFFF"/>
                </a:highlight>
                <a:latin typeface="Courier New" panose="02070309020205020404" pitchFamily="49" charset="0"/>
              </a:rPr>
              <a:t>.</a:t>
            </a:r>
            <a:r>
              <a:rPr lang="en-US" sz="1600" b="1" dirty="0" err="1">
                <a:solidFill>
                  <a:srgbClr val="804000"/>
                </a:solidFill>
                <a:highlight>
                  <a:srgbClr val="FFFFFF"/>
                </a:highlight>
                <a:latin typeface="Courier New" panose="02070309020205020404" pitchFamily="49" charset="0"/>
              </a:rPr>
              <a:t>open</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'GET'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'data.txt'</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err="1">
                <a:solidFill>
                  <a:srgbClr val="000000"/>
                </a:solidFill>
                <a:highlight>
                  <a:srgbClr val="FFFFFF"/>
                </a:highlight>
                <a:latin typeface="Courier New" panose="02070309020205020404" pitchFamily="49" charset="0"/>
              </a:rPr>
              <a:t>request</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onreadystatechange</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function</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if</a:t>
            </a:r>
            <a:r>
              <a:rPr lang="en-US" sz="1600" dirty="0" smtClean="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request</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readyState</a:t>
            </a:r>
            <a:r>
              <a:rPr lang="en-US" sz="1600" b="1" dirty="0">
                <a:solidFill>
                  <a:srgbClr val="000080"/>
                </a:solidFill>
                <a:highlight>
                  <a:srgbClr val="FFFFFF"/>
                </a:highlight>
                <a:latin typeface="Courier New" panose="02070309020205020404" pitchFamily="49" charset="0"/>
              </a:rPr>
              <a:t>===</a:t>
            </a:r>
            <a:r>
              <a:rPr lang="en-US" sz="1600" dirty="0">
                <a:solidFill>
                  <a:srgbClr val="FF8000"/>
                </a:solidFill>
                <a:highlight>
                  <a:srgbClr val="FFFFFF"/>
                </a:highlight>
                <a:latin typeface="Courier New" panose="02070309020205020404" pitchFamily="49" charset="0"/>
              </a:rPr>
              <a:t>4</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&amp;&amp;</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request</a:t>
            </a:r>
            <a:r>
              <a:rPr lang="en-US" sz="1600" b="1" dirty="0" err="1">
                <a:solidFill>
                  <a:srgbClr val="000080"/>
                </a:solidFill>
                <a:highlight>
                  <a:srgbClr val="FFFFFF"/>
                </a:highlight>
                <a:latin typeface="Courier New" panose="02070309020205020404" pitchFamily="49" charset="0"/>
              </a:rPr>
              <a:t>.</a:t>
            </a:r>
            <a:r>
              <a:rPr lang="en-US" sz="1600" b="1" dirty="0" err="1">
                <a:solidFill>
                  <a:srgbClr val="804000"/>
                </a:solidFill>
                <a:highlight>
                  <a:srgbClr val="FFFFFF"/>
                </a:highlight>
                <a:latin typeface="Courier New" panose="02070309020205020404" pitchFamily="49" charset="0"/>
              </a:rPr>
              <a:t>status</a:t>
            </a:r>
            <a:r>
              <a:rPr lang="en-US" sz="1600" b="1" dirty="0">
                <a:solidFill>
                  <a:srgbClr val="000080"/>
                </a:solidFill>
                <a:highlight>
                  <a:srgbClr val="FFFFFF"/>
                </a:highlight>
                <a:latin typeface="Courier New" panose="02070309020205020404" pitchFamily="49" charset="0"/>
              </a:rPr>
              <a:t>===</a:t>
            </a:r>
            <a:r>
              <a:rPr lang="en-US" sz="1600" dirty="0">
                <a:solidFill>
                  <a:srgbClr val="FF8000"/>
                </a:solidFill>
                <a:highlight>
                  <a:srgbClr val="FFFFFF"/>
                </a:highlight>
                <a:latin typeface="Courier New" panose="02070309020205020404" pitchFamily="49" charset="0"/>
              </a:rPr>
              <a:t>200</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console</a:t>
            </a:r>
            <a:r>
              <a:rPr lang="en-US" sz="1600" b="1" dirty="0" smtClean="0">
                <a:solidFill>
                  <a:srgbClr val="000080"/>
                </a:solidFill>
                <a:highlight>
                  <a:srgbClr val="FFFFFF"/>
                </a:highlight>
                <a:latin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rPr>
              <a:t>log</a:t>
            </a:r>
            <a:r>
              <a:rPr lang="en-US" sz="1600" b="1" dirty="0" smtClean="0">
                <a:solidFill>
                  <a:srgbClr val="000080"/>
                </a:solidFill>
                <a:highlight>
                  <a:srgbClr val="FFFFFF"/>
                </a:highlight>
                <a:latin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rPr>
              <a:t>request</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b="1" dirty="0" err="1" smtClean="0">
                <a:solidFill>
                  <a:srgbClr val="804000"/>
                </a:solidFill>
                <a:highlight>
                  <a:srgbClr val="FFFFFF"/>
                </a:highlight>
                <a:latin typeface="Courier New" panose="02070309020205020404" pitchFamily="49" charset="0"/>
              </a:rPr>
              <a:t>document</a:t>
            </a:r>
            <a:r>
              <a:rPr lang="en-US" sz="1600" b="1" dirty="0" err="1" smtClean="0">
                <a:solidFill>
                  <a:srgbClr val="000080"/>
                </a:solidFill>
                <a:highlight>
                  <a:srgbClr val="FFFFFF"/>
                </a:highlight>
                <a:latin typeface="Courier New" panose="02070309020205020404" pitchFamily="49" charset="0"/>
              </a:rPr>
              <a:t>.</a:t>
            </a:r>
            <a:r>
              <a:rPr lang="en-US" sz="1600" dirty="0" err="1" smtClean="0">
                <a:solidFill>
                  <a:srgbClr val="000000"/>
                </a:solidFill>
                <a:highlight>
                  <a:srgbClr val="FFFFFF"/>
                </a:highlight>
                <a:latin typeface="Courier New" panose="02070309020205020404" pitchFamily="49" charset="0"/>
              </a:rPr>
              <a:t>writeln</a:t>
            </a:r>
            <a:r>
              <a:rPr lang="en-US" sz="1600" b="1" dirty="0" smtClean="0">
                <a:solidFill>
                  <a:srgbClr val="000080"/>
                </a:solidFill>
                <a:highlight>
                  <a:srgbClr val="FFFFFF"/>
                </a:highlight>
                <a:latin typeface="Courier New" panose="02070309020205020404" pitchFamily="49" charset="0"/>
              </a:rPr>
              <a:t>(</a:t>
            </a:r>
            <a:r>
              <a:rPr lang="en-US" sz="1600" dirty="0" err="1" smtClean="0">
                <a:solidFill>
                  <a:srgbClr val="000000"/>
                </a:solidFill>
                <a:highlight>
                  <a:srgbClr val="FFFFFF"/>
                </a:highlight>
                <a:latin typeface="Courier New" panose="02070309020205020404" pitchFamily="49" charset="0"/>
              </a:rPr>
              <a:t>request</a:t>
            </a:r>
            <a:r>
              <a:rPr lang="en-US" sz="1600" b="1" dirty="0" err="1" smtClean="0">
                <a:solidFill>
                  <a:srgbClr val="000080"/>
                </a:solidFill>
                <a:highlight>
                  <a:srgbClr val="FFFFFF"/>
                </a:highlight>
                <a:latin typeface="Courier New" panose="02070309020205020404" pitchFamily="49" charset="0"/>
              </a:rPr>
              <a:t>.</a:t>
            </a:r>
            <a:r>
              <a:rPr lang="en-US" sz="1600" dirty="0" err="1" smtClean="0">
                <a:solidFill>
                  <a:srgbClr val="000000"/>
                </a:solidFill>
                <a:highlight>
                  <a:srgbClr val="FFFFFF"/>
                </a:highlight>
                <a:latin typeface="Courier New" panose="02070309020205020404" pitchFamily="49" charset="0"/>
              </a:rPr>
              <a:t>responseText</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80"/>
                </a:solidFill>
                <a:highlight>
                  <a:srgbClr val="FFFFFF"/>
                </a:highlight>
                <a:latin typeface="Courier New" panose="02070309020205020404" pitchFamily="49" charset="0"/>
              </a:rPr>
              <a:t>  }</a:t>
            </a:r>
            <a:endParaRPr lang="en-US" sz="1600" dirty="0">
              <a:solidFill>
                <a:srgbClr val="000000"/>
              </a:solidFill>
              <a:highlight>
                <a:srgbClr val="FFFFFF"/>
              </a:highlight>
              <a:latin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err="1">
                <a:solidFill>
                  <a:srgbClr val="000000"/>
                </a:solidFill>
                <a:highlight>
                  <a:srgbClr val="FFFFFF"/>
                </a:highlight>
                <a:latin typeface="Courier New" panose="02070309020205020404" pitchFamily="49" charset="0"/>
              </a:rPr>
              <a:t>request</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send</a:t>
            </a:r>
            <a:r>
              <a:rPr lang="en-US" sz="1600" b="1" dirty="0">
                <a:solidFill>
                  <a:srgbClr val="000080"/>
                </a:solidFill>
                <a:highlight>
                  <a:srgbClr val="FFFFFF"/>
                </a:highlight>
                <a:latin typeface="Courier New" panose="02070309020205020404" pitchFamily="49" charset="0"/>
              </a:rPr>
              <a:t>();</a:t>
            </a:r>
            <a:endParaRPr lang="en-US" sz="3600" dirty="0"/>
          </a:p>
        </p:txBody>
      </p:sp>
      <p:pic>
        <p:nvPicPr>
          <p:cNvPr id="5" name="Picture 4" descr="Liveweave - HTML5, CSS3 &amp; JavaScript playground for web designers &amp; developers - Google Chrome">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3962400"/>
            <a:ext cx="4991100" cy="2722418"/>
          </a:xfrm>
          <a:prstGeom prst="rect">
            <a:avLst/>
          </a:prstGeom>
        </p:spPr>
      </p:pic>
    </p:spTree>
    <p:extLst>
      <p:ext uri="{BB962C8B-B14F-4D97-AF65-F5344CB8AC3E}">
        <p14:creationId xmlns:p14="http://schemas.microsoft.com/office/powerpoint/2010/main" val="1652810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HTTP access control (CORS)</a:t>
            </a:r>
            <a:endParaRPr lang="en-US" dirty="0"/>
          </a:p>
        </p:txBody>
      </p:sp>
      <p:sp>
        <p:nvSpPr>
          <p:cNvPr id="3" name="Content Placeholder 2"/>
          <p:cNvSpPr>
            <a:spLocks noGrp="1"/>
          </p:cNvSpPr>
          <p:nvPr>
            <p:ph idx="1"/>
          </p:nvPr>
        </p:nvSpPr>
        <p:spPr>
          <a:xfrm>
            <a:off x="457200" y="1143000"/>
            <a:ext cx="8610600" cy="5715000"/>
          </a:xfrm>
        </p:spPr>
        <p:txBody>
          <a:bodyPr>
            <a:normAutofit fontScale="62500" lnSpcReduction="20000"/>
          </a:bodyPr>
          <a:lstStyle/>
          <a:p>
            <a:r>
              <a:rPr lang="en-US" dirty="0"/>
              <a:t>A resource makes a </a:t>
            </a:r>
            <a:r>
              <a:rPr lang="en-US" b="1" dirty="0"/>
              <a:t>cross-origin HTTP request</a:t>
            </a:r>
            <a:r>
              <a:rPr lang="en-US" dirty="0"/>
              <a:t> when it requests a resource from a different domain than the one </a:t>
            </a:r>
            <a:r>
              <a:rPr lang="en-US" dirty="0" smtClean="0"/>
              <a:t>on which </a:t>
            </a:r>
            <a:r>
              <a:rPr lang="en-US" dirty="0"/>
              <a:t>the first resource </a:t>
            </a:r>
            <a:r>
              <a:rPr lang="en-US" dirty="0" smtClean="0"/>
              <a:t>sits.</a:t>
            </a:r>
          </a:p>
          <a:p>
            <a:r>
              <a:rPr lang="en-US" dirty="0"/>
              <a:t>For example, an HTML page served from http://domain-a.com makes an &lt;</a:t>
            </a:r>
            <a:r>
              <a:rPr lang="en-US" dirty="0" err="1"/>
              <a:t>img</a:t>
            </a:r>
            <a:r>
              <a:rPr lang="en-US" dirty="0"/>
              <a:t>&gt; </a:t>
            </a:r>
            <a:r>
              <a:rPr lang="en-US" dirty="0" err="1"/>
              <a:t>src</a:t>
            </a:r>
            <a:r>
              <a:rPr lang="en-US" dirty="0"/>
              <a:t> request for http://domain-b.com/image.jpg. Many pages on the web today load resources like CSS stylesheets, images and scripts from separate domains</a:t>
            </a:r>
            <a:r>
              <a:rPr lang="en-US" dirty="0" smtClean="0"/>
              <a:t>.</a:t>
            </a:r>
          </a:p>
          <a:p>
            <a:r>
              <a:rPr lang="en-US" dirty="0" smtClean="0"/>
              <a:t>JavaScript </a:t>
            </a:r>
            <a:r>
              <a:rPr lang="en-US" dirty="0"/>
              <a:t>cannot access scripts or </a:t>
            </a:r>
            <a:r>
              <a:rPr lang="en-US" dirty="0" smtClean="0"/>
              <a:t>documents from </a:t>
            </a:r>
            <a:r>
              <a:rPr lang="en-US" dirty="0"/>
              <a:t>a different </a:t>
            </a:r>
            <a:r>
              <a:rPr lang="en-US" dirty="0" smtClean="0"/>
              <a:t>origin to its own </a:t>
            </a:r>
          </a:p>
          <a:p>
            <a:r>
              <a:rPr lang="en-US" dirty="0" smtClean="0"/>
              <a:t>This is used to security </a:t>
            </a:r>
            <a:r>
              <a:rPr lang="en-US" dirty="0"/>
              <a:t>reasons, </a:t>
            </a:r>
            <a:r>
              <a:rPr lang="en-US" dirty="0" smtClean="0">
                <a:solidFill>
                  <a:srgbClr val="FF0000"/>
                </a:solidFill>
              </a:rPr>
              <a:t>most</a:t>
            </a:r>
            <a:r>
              <a:rPr lang="en-US" dirty="0" smtClean="0"/>
              <a:t> browsers </a:t>
            </a:r>
            <a:r>
              <a:rPr lang="en-US" dirty="0"/>
              <a:t>restrict cross-origin HTTP requests initiated from within scripts. For example, </a:t>
            </a:r>
            <a:r>
              <a:rPr lang="en-US" dirty="0" smtClean="0"/>
              <a:t>the </a:t>
            </a:r>
            <a:r>
              <a:rPr lang="en-US" dirty="0" err="1" smtClean="0"/>
              <a:t>XMLHttpRequest</a:t>
            </a:r>
            <a:r>
              <a:rPr lang="en-US" dirty="0" smtClean="0"/>
              <a:t> object follows </a:t>
            </a:r>
            <a:r>
              <a:rPr lang="en-US" dirty="0"/>
              <a:t>the same-origin policy</a:t>
            </a:r>
            <a:r>
              <a:rPr lang="en-US" dirty="0" smtClean="0"/>
              <a:t>.</a:t>
            </a:r>
          </a:p>
          <a:p>
            <a:r>
              <a:rPr lang="en-US" dirty="0" smtClean="0"/>
              <a:t>A </a:t>
            </a:r>
            <a:r>
              <a:rPr lang="en-US" dirty="0"/>
              <a:t>web application using </a:t>
            </a:r>
            <a:r>
              <a:rPr lang="en-US" dirty="0" err="1"/>
              <a:t>XMLHttpRequest</a:t>
            </a:r>
            <a:r>
              <a:rPr lang="en-US" dirty="0"/>
              <a:t> </a:t>
            </a:r>
            <a:r>
              <a:rPr lang="en-US" dirty="0" smtClean="0"/>
              <a:t>could </a:t>
            </a:r>
            <a:r>
              <a:rPr lang="en-US" dirty="0"/>
              <a:t>only make </a:t>
            </a:r>
            <a:r>
              <a:rPr lang="en-US" dirty="0" smtClean="0"/>
              <a:t>additional HTTP </a:t>
            </a:r>
            <a:r>
              <a:rPr lang="en-US" dirty="0"/>
              <a:t>requests to its own </a:t>
            </a:r>
            <a:r>
              <a:rPr lang="en-US" dirty="0" smtClean="0"/>
              <a:t>domain (i.e. origin)</a:t>
            </a:r>
          </a:p>
          <a:p>
            <a:r>
              <a:rPr lang="en-US" dirty="0" smtClean="0"/>
              <a:t>To </a:t>
            </a:r>
            <a:r>
              <a:rPr lang="en-US" dirty="0"/>
              <a:t>improve web applications, developers asked browser vendors to allow cross-domain requests</a:t>
            </a:r>
            <a:r>
              <a:rPr lang="en-US" dirty="0" smtClean="0"/>
              <a:t>.</a:t>
            </a:r>
          </a:p>
          <a:p>
            <a:r>
              <a:rPr lang="en-US" dirty="0"/>
              <a:t>The Cross-Origin Resource Sharing (CORS) mechanism gives web servers cross-domain access controls, which enable secure cross-domain data transfers. Modern browsers use CORS in an API container - such as </a:t>
            </a:r>
            <a:r>
              <a:rPr lang="en-US" dirty="0" err="1"/>
              <a:t>XMLHttpRequest</a:t>
            </a:r>
            <a:r>
              <a:rPr lang="en-US" dirty="0"/>
              <a:t> </a:t>
            </a:r>
            <a:r>
              <a:rPr lang="en-US" dirty="0" smtClean="0"/>
              <a:t>- </a:t>
            </a:r>
            <a:r>
              <a:rPr lang="en-US" dirty="0"/>
              <a:t>to mitigate risks of cross-origin HTTP requests.</a:t>
            </a:r>
          </a:p>
          <a:p>
            <a:r>
              <a:rPr lang="en-US" dirty="0" smtClean="0"/>
              <a:t>The </a:t>
            </a:r>
            <a:r>
              <a:rPr lang="en-US" dirty="0"/>
              <a:t>same‐origin policy dictates </a:t>
            </a:r>
            <a:r>
              <a:rPr lang="en-US" dirty="0" smtClean="0"/>
              <a:t>that two </a:t>
            </a:r>
            <a:r>
              <a:rPr lang="en-US" dirty="0"/>
              <a:t>pages are of the same origin only if the protocol (HTTP), port (the default is 80), and host </a:t>
            </a:r>
            <a:r>
              <a:rPr lang="en-US" dirty="0" smtClean="0"/>
              <a:t>are the same</a:t>
            </a:r>
            <a:endParaRPr lang="en-US" dirty="0"/>
          </a:p>
          <a:p>
            <a:r>
              <a:rPr lang="en-US" dirty="0"/>
              <a:t>Consider the following two pages:</a:t>
            </a:r>
          </a:p>
          <a:p>
            <a:pPr lvl="1"/>
            <a:r>
              <a:rPr lang="en-US" dirty="0" smtClean="0"/>
              <a:t>http</a:t>
            </a:r>
            <a:r>
              <a:rPr lang="en-US" dirty="0"/>
              <a:t>://www.site.com/folder/mypage1.htm.</a:t>
            </a:r>
          </a:p>
          <a:p>
            <a:pPr lvl="1"/>
            <a:r>
              <a:rPr lang="en-US" dirty="0" smtClean="0"/>
              <a:t>http</a:t>
            </a:r>
            <a:r>
              <a:rPr lang="en-US" dirty="0"/>
              <a:t>://www.site.com/folder10/mypage2.htm.</a:t>
            </a:r>
          </a:p>
          <a:p>
            <a:r>
              <a:rPr lang="en-US" dirty="0"/>
              <a:t>According to the same‐origin policy, these two pages are of the same origin. They share the </a:t>
            </a:r>
            <a:r>
              <a:rPr lang="en-US" dirty="0" smtClean="0"/>
              <a:t>same host </a:t>
            </a:r>
            <a:r>
              <a:rPr lang="en-US" dirty="0"/>
              <a:t>(www.site.com), use the same protocol (HTTP), and are accessed on the same port (none </a:t>
            </a:r>
            <a:r>
              <a:rPr lang="en-US" dirty="0" smtClean="0"/>
              <a:t>is specified</a:t>
            </a:r>
            <a:r>
              <a:rPr lang="en-US" dirty="0"/>
              <a:t>; therefore, they both use 80).</a:t>
            </a:r>
          </a:p>
        </p:txBody>
      </p:sp>
    </p:spTree>
    <p:extLst>
      <p:ext uri="{BB962C8B-B14F-4D97-AF65-F5344CB8AC3E}">
        <p14:creationId xmlns:p14="http://schemas.microsoft.com/office/powerpoint/2010/main" val="2570782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Same‐Origin Policy</a:t>
            </a:r>
          </a:p>
        </p:txBody>
      </p:sp>
      <p:sp>
        <p:nvSpPr>
          <p:cNvPr id="3" name="Content Placeholder 2"/>
          <p:cNvSpPr>
            <a:spLocks noGrp="1"/>
          </p:cNvSpPr>
          <p:nvPr>
            <p:ph idx="1"/>
          </p:nvPr>
        </p:nvSpPr>
        <p:spPr>
          <a:xfrm>
            <a:off x="228600" y="1524000"/>
            <a:ext cx="8686800" cy="5257800"/>
          </a:xfrm>
        </p:spPr>
        <p:txBody>
          <a:bodyPr>
            <a:normAutofit/>
          </a:bodyPr>
          <a:lstStyle/>
          <a:p>
            <a:r>
              <a:rPr lang="en-US" dirty="0"/>
              <a:t>Now consider the next two pages:</a:t>
            </a:r>
          </a:p>
          <a:p>
            <a:pPr lvl="1"/>
            <a:r>
              <a:rPr lang="en-US" dirty="0" smtClean="0"/>
              <a:t>http</a:t>
            </a:r>
            <a:r>
              <a:rPr lang="en-US" dirty="0"/>
              <a:t>://www.site.com/folder/mypage1.htm.</a:t>
            </a:r>
          </a:p>
          <a:p>
            <a:pPr lvl="1"/>
            <a:r>
              <a:rPr lang="en-US" dirty="0" smtClean="0"/>
              <a:t>https</a:t>
            </a:r>
            <a:r>
              <a:rPr lang="en-US" dirty="0"/>
              <a:t>://www.site.com/folder/mypage2.htm.</a:t>
            </a:r>
          </a:p>
          <a:p>
            <a:r>
              <a:rPr lang="en-US" dirty="0"/>
              <a:t>These two pages are not of the same origin. </a:t>
            </a:r>
            <a:endParaRPr lang="en-US" dirty="0" smtClean="0"/>
          </a:p>
          <a:p>
            <a:r>
              <a:rPr lang="en-US" dirty="0" smtClean="0"/>
              <a:t>The </a:t>
            </a:r>
            <a:r>
              <a:rPr lang="en-US" dirty="0"/>
              <a:t>host is the same, but their protocols and ports </a:t>
            </a:r>
            <a:r>
              <a:rPr lang="en-US" dirty="0" smtClean="0"/>
              <a:t>are different</a:t>
            </a:r>
            <a:r>
              <a:rPr lang="en-US" dirty="0"/>
              <a:t>. </a:t>
            </a:r>
            <a:endParaRPr lang="en-US" dirty="0" smtClean="0"/>
          </a:p>
          <a:p>
            <a:pPr lvl="1"/>
            <a:r>
              <a:rPr lang="en-US" dirty="0" smtClean="0"/>
              <a:t>Page </a:t>
            </a:r>
            <a:r>
              <a:rPr lang="en-US" dirty="0"/>
              <a:t>1 uses HTTP (port </a:t>
            </a:r>
            <a:r>
              <a:rPr lang="en-US" dirty="0" smtClean="0"/>
              <a:t>80)</a:t>
            </a:r>
          </a:p>
          <a:p>
            <a:pPr lvl="1"/>
            <a:r>
              <a:rPr lang="en-US" dirty="0" smtClean="0"/>
              <a:t>Page </a:t>
            </a:r>
            <a:r>
              <a:rPr lang="en-US" dirty="0"/>
              <a:t>2 uses HTTPS (port 443). </a:t>
            </a:r>
            <a:endParaRPr lang="en-US" dirty="0" smtClean="0"/>
          </a:p>
          <a:p>
            <a:r>
              <a:rPr lang="en-US" dirty="0" smtClean="0"/>
              <a:t>This </a:t>
            </a:r>
            <a:r>
              <a:rPr lang="en-US" dirty="0"/>
              <a:t>difference, </a:t>
            </a:r>
            <a:r>
              <a:rPr lang="en-US" dirty="0" smtClean="0"/>
              <a:t>though slight</a:t>
            </a:r>
            <a:r>
              <a:rPr lang="en-US" dirty="0"/>
              <a:t>, is enough to give the two pages two separate origins. </a:t>
            </a:r>
            <a:endParaRPr lang="en-US" dirty="0" smtClean="0"/>
          </a:p>
          <a:p>
            <a:r>
              <a:rPr lang="en-US" dirty="0" smtClean="0"/>
              <a:t>Therefore</a:t>
            </a:r>
            <a:r>
              <a:rPr lang="en-US" dirty="0"/>
              <a:t>, JavaScript on one of </a:t>
            </a:r>
            <a:r>
              <a:rPr lang="en-US" dirty="0" smtClean="0"/>
              <a:t>these pages </a:t>
            </a:r>
            <a:r>
              <a:rPr lang="en-US" dirty="0"/>
              <a:t>cannot access the other </a:t>
            </a:r>
            <a:r>
              <a:rPr lang="en-US" dirty="0" smtClean="0"/>
              <a:t>page</a:t>
            </a:r>
            <a:endParaRPr lang="en-US" dirty="0"/>
          </a:p>
        </p:txBody>
      </p:sp>
    </p:spTree>
    <p:extLst>
      <p:ext uri="{BB962C8B-B14F-4D97-AF65-F5344CB8AC3E}">
        <p14:creationId xmlns:p14="http://schemas.microsoft.com/office/powerpoint/2010/main" val="2160629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Same‐Origin Policy</a:t>
            </a:r>
          </a:p>
        </p:txBody>
      </p:sp>
      <p:sp>
        <p:nvSpPr>
          <p:cNvPr id="3" name="Content Placeholder 2"/>
          <p:cNvSpPr>
            <a:spLocks noGrp="1"/>
          </p:cNvSpPr>
          <p:nvPr>
            <p:ph idx="1"/>
          </p:nvPr>
        </p:nvSpPr>
        <p:spPr/>
        <p:txBody>
          <a:bodyPr>
            <a:normAutofit fontScale="85000" lnSpcReduction="10000"/>
          </a:bodyPr>
          <a:lstStyle/>
          <a:p>
            <a:r>
              <a:rPr lang="en-US" dirty="0"/>
              <a:t>B</a:t>
            </a:r>
            <a:r>
              <a:rPr lang="en-US" dirty="0" smtClean="0"/>
              <a:t>ecause </a:t>
            </a:r>
            <a:r>
              <a:rPr lang="en-US" dirty="0"/>
              <a:t>of this policy, an </a:t>
            </a:r>
            <a:r>
              <a:rPr lang="en-US" dirty="0" err="1"/>
              <a:t>XMLHttpRequest</a:t>
            </a:r>
            <a:r>
              <a:rPr lang="en-US" dirty="0"/>
              <a:t> object cannot retrieve any file or </a:t>
            </a:r>
            <a:r>
              <a:rPr lang="en-US" dirty="0" smtClean="0"/>
              <a:t>document from </a:t>
            </a:r>
            <a:r>
              <a:rPr lang="en-US" dirty="0"/>
              <a:t>a different origin by default. </a:t>
            </a:r>
            <a:endParaRPr lang="en-US" dirty="0" smtClean="0"/>
          </a:p>
          <a:p>
            <a:r>
              <a:rPr lang="en-US" dirty="0" smtClean="0"/>
              <a:t>The </a:t>
            </a:r>
            <a:r>
              <a:rPr lang="en-US" dirty="0"/>
              <a:t>CORS specification defines how browsers and servers communicate with one another </a:t>
            </a:r>
            <a:r>
              <a:rPr lang="en-US" dirty="0" smtClean="0"/>
              <a:t>when sending </a:t>
            </a:r>
            <a:r>
              <a:rPr lang="en-US" dirty="0"/>
              <a:t>requests across origins</a:t>
            </a:r>
            <a:r>
              <a:rPr lang="en-US" dirty="0" smtClean="0"/>
              <a:t>.</a:t>
            </a:r>
          </a:p>
          <a:p>
            <a:r>
              <a:rPr lang="en-US" dirty="0"/>
              <a:t>The Cross-Origin Resource Sharing standard works by adding new HTTP headers that allow servers to describe the set of origins that are permitted to read that information using a web browser.</a:t>
            </a:r>
            <a:endParaRPr lang="en-US" dirty="0" smtClean="0"/>
          </a:p>
          <a:p>
            <a:r>
              <a:rPr lang="en-US" dirty="0"/>
              <a:t>For CORS to work, the browser must send a custom HTTP </a:t>
            </a:r>
            <a:r>
              <a:rPr lang="en-US" dirty="0" smtClean="0"/>
              <a:t>header called </a:t>
            </a:r>
            <a:r>
              <a:rPr lang="en-US" dirty="0"/>
              <a:t>Origin that contains the protocol, domain name, and port of the page making the request</a:t>
            </a:r>
            <a:r>
              <a:rPr lang="en-US" dirty="0" smtClean="0"/>
              <a:t>.</a:t>
            </a:r>
          </a:p>
          <a:p>
            <a:r>
              <a:rPr lang="en-US" dirty="0"/>
              <a:t>When the server responds to a CORS request, it must also send a custom header </a:t>
            </a:r>
            <a:r>
              <a:rPr lang="en-US" dirty="0" smtClean="0"/>
              <a:t>called Access‐Control‐Allow‐Origin</a:t>
            </a:r>
            <a:r>
              <a:rPr lang="en-US" dirty="0"/>
              <a:t>, and it must contain the same origin specified in the </a:t>
            </a:r>
            <a:r>
              <a:rPr lang="en-US" dirty="0" smtClean="0"/>
              <a:t>request’s Origin </a:t>
            </a:r>
            <a:r>
              <a:rPr lang="en-US" dirty="0"/>
              <a:t>header</a:t>
            </a:r>
            <a:r>
              <a:rPr lang="en-US" dirty="0" smtClean="0"/>
              <a:t>.</a:t>
            </a:r>
          </a:p>
          <a:p>
            <a:r>
              <a:rPr lang="en-US" dirty="0"/>
              <a:t>If this header is missing, or if the origins don’t match, the browser doesn’t process the </a:t>
            </a:r>
            <a:r>
              <a:rPr lang="en-US" dirty="0" smtClean="0"/>
              <a:t>request</a:t>
            </a:r>
            <a:endParaRPr lang="en-US" dirty="0"/>
          </a:p>
          <a:p>
            <a:r>
              <a:rPr lang="en-US" dirty="0"/>
              <a:t>Alternatively, the server can include the Access‐Control‐Allow‐Origin header with a value of </a:t>
            </a:r>
            <a:r>
              <a:rPr lang="en-US" dirty="0" smtClean="0"/>
              <a:t>*, signifying </a:t>
            </a:r>
            <a:r>
              <a:rPr lang="en-US" dirty="0"/>
              <a:t>that all origins are </a:t>
            </a:r>
            <a:r>
              <a:rPr lang="en-US" dirty="0" smtClean="0"/>
              <a:t>accepted</a:t>
            </a:r>
            <a:endParaRPr lang="en-US" dirty="0"/>
          </a:p>
        </p:txBody>
      </p:sp>
    </p:spTree>
    <p:extLst>
      <p:ext uri="{BB962C8B-B14F-4D97-AF65-F5344CB8AC3E}">
        <p14:creationId xmlns:p14="http://schemas.microsoft.com/office/powerpoint/2010/main" val="4201563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CORS example</a:t>
            </a:r>
            <a:endParaRPr lang="en-US" dirty="0"/>
          </a:p>
        </p:txBody>
      </p:sp>
      <p:sp>
        <p:nvSpPr>
          <p:cNvPr id="4" name="Rectangle 3"/>
          <p:cNvSpPr/>
          <p:nvPr/>
        </p:nvSpPr>
        <p:spPr>
          <a:xfrm>
            <a:off x="469392" y="1143000"/>
            <a:ext cx="8534400" cy="2462213"/>
          </a:xfrm>
          <a:prstGeom prst="rect">
            <a:avLst/>
          </a:prstGeom>
        </p:spPr>
        <p:txBody>
          <a:bodyPr wrap="square">
            <a:spAutoFit/>
          </a:bodyPr>
          <a:lstStyle/>
          <a:p>
            <a:r>
              <a:rPr lang="en-US" sz="1400" b="1" dirty="0" err="1">
                <a:solidFill>
                  <a:srgbClr val="0000FF"/>
                </a:solidFill>
                <a:highlight>
                  <a:srgbClr val="FFFFFF"/>
                </a:highlight>
                <a:latin typeface="Courier New" panose="02070309020205020404" pitchFamily="49" charset="0"/>
              </a:rPr>
              <a:t>var</a:t>
            </a:r>
            <a:r>
              <a:rPr lang="en-US" sz="1400" dirty="0">
                <a:solidFill>
                  <a:srgbClr val="000000"/>
                </a:solidFill>
                <a:highlight>
                  <a:srgbClr val="FFFFFF"/>
                </a:highlight>
                <a:latin typeface="Courier New" panose="02070309020205020404" pitchFamily="49" charset="0"/>
              </a:rPr>
              <a:t> request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new</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XMLHttpRequest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err="1">
                <a:solidFill>
                  <a:srgbClr val="000000"/>
                </a:solidFill>
                <a:highlight>
                  <a:srgbClr val="FFFFFF"/>
                </a:highlight>
                <a:latin typeface="Courier New" panose="02070309020205020404" pitchFamily="49" charset="0"/>
              </a:rPr>
              <a:t>request</a:t>
            </a:r>
            <a:r>
              <a:rPr lang="en-US" sz="1400" b="1" dirty="0" err="1">
                <a:solidFill>
                  <a:srgbClr val="000080"/>
                </a:solidFill>
                <a:highlight>
                  <a:srgbClr val="FFFFFF"/>
                </a:highlight>
                <a:latin typeface="Courier New" panose="02070309020205020404" pitchFamily="49" charset="0"/>
              </a:rPr>
              <a:t>.</a:t>
            </a:r>
            <a:r>
              <a:rPr lang="en-US" sz="1400" b="1" dirty="0" err="1">
                <a:solidFill>
                  <a:srgbClr val="804000"/>
                </a:solidFill>
                <a:highlight>
                  <a:srgbClr val="FFFFFF"/>
                </a:highlight>
                <a:latin typeface="Courier New" panose="02070309020205020404" pitchFamily="49" charset="0"/>
              </a:rPr>
              <a:t>open</a:t>
            </a:r>
            <a:r>
              <a:rPr lang="en-US" sz="1400" b="1" dirty="0">
                <a:solidFill>
                  <a:srgbClr val="000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'GET'</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808080"/>
                </a:solidFill>
                <a:highlight>
                  <a:srgbClr val="FFFFFF"/>
                </a:highlight>
                <a:latin typeface="Courier New" panose="02070309020205020404" pitchFamily="49" charset="0"/>
              </a:rPr>
              <a:t>'https://dl.dropboxusercontent.com/u/10089854/data.txt'</a:t>
            </a:r>
            <a:r>
              <a:rPr lang="en-US" sz="1400" b="1" dirty="0" smtClean="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dirty="0" err="1">
                <a:solidFill>
                  <a:srgbClr val="000000"/>
                </a:solidFill>
                <a:highlight>
                  <a:srgbClr val="FFFFFF"/>
                </a:highlight>
                <a:latin typeface="Courier New" panose="02070309020205020404" pitchFamily="49" charset="0"/>
              </a:rPr>
              <a:t>request</a:t>
            </a:r>
            <a:r>
              <a:rPr lang="en-US" sz="1400" b="1" dirty="0" err="1">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onreadystatechange</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function</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if</a:t>
            </a:r>
            <a:r>
              <a:rPr lang="en-US" sz="1400" dirty="0" smtClean="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request</a:t>
            </a:r>
            <a:r>
              <a:rPr lang="en-US" sz="1400" b="1" dirty="0" err="1">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readyState</a:t>
            </a:r>
            <a:r>
              <a:rPr lang="en-US" sz="1400" b="1" dirty="0">
                <a:solidFill>
                  <a:srgbClr val="000080"/>
                </a:solidFill>
                <a:highlight>
                  <a:srgbClr val="FFFFFF"/>
                </a:highlight>
                <a:latin typeface="Courier New" panose="02070309020205020404" pitchFamily="49" charset="0"/>
              </a:rPr>
              <a:t>===</a:t>
            </a:r>
            <a:r>
              <a:rPr lang="en-US" sz="1400" dirty="0">
                <a:solidFill>
                  <a:srgbClr val="FF8000"/>
                </a:solidFill>
                <a:highlight>
                  <a:srgbClr val="FFFFFF"/>
                </a:highlight>
                <a:latin typeface="Courier New" panose="02070309020205020404" pitchFamily="49" charset="0"/>
              </a:rPr>
              <a:t>4</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&amp;&amp;</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request</a:t>
            </a:r>
            <a:r>
              <a:rPr lang="en-US" sz="1400" b="1" dirty="0" err="1">
                <a:solidFill>
                  <a:srgbClr val="000080"/>
                </a:solidFill>
                <a:highlight>
                  <a:srgbClr val="FFFFFF"/>
                </a:highlight>
                <a:latin typeface="Courier New" panose="02070309020205020404" pitchFamily="49" charset="0"/>
              </a:rPr>
              <a:t>.</a:t>
            </a:r>
            <a:r>
              <a:rPr lang="en-US" sz="1400" b="1" dirty="0" err="1">
                <a:solidFill>
                  <a:srgbClr val="804000"/>
                </a:solidFill>
                <a:highlight>
                  <a:srgbClr val="FFFFFF"/>
                </a:highlight>
                <a:latin typeface="Courier New" panose="02070309020205020404" pitchFamily="49" charset="0"/>
              </a:rPr>
              <a:t>status</a:t>
            </a:r>
            <a:r>
              <a:rPr lang="en-US" sz="1400" b="1" dirty="0">
                <a:solidFill>
                  <a:srgbClr val="000080"/>
                </a:solidFill>
                <a:highlight>
                  <a:srgbClr val="FFFFFF"/>
                </a:highlight>
                <a:latin typeface="Courier New" panose="02070309020205020404" pitchFamily="49" charset="0"/>
              </a:rPr>
              <a:t>===</a:t>
            </a:r>
            <a:r>
              <a:rPr lang="en-US" sz="1400" dirty="0">
                <a:solidFill>
                  <a:srgbClr val="FF8000"/>
                </a:solidFill>
                <a:highlight>
                  <a:srgbClr val="FFFFFF"/>
                </a:highlight>
                <a:latin typeface="Courier New" panose="02070309020205020404" pitchFamily="49" charset="0"/>
              </a:rPr>
              <a:t>200</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smtClean="0">
                <a:solidFill>
                  <a:srgbClr val="000000"/>
                </a:solidFill>
                <a:highlight>
                  <a:srgbClr val="FFFFFF"/>
                </a:highlight>
                <a:latin typeface="Courier New" panose="02070309020205020404" pitchFamily="49" charset="0"/>
              </a:rPr>
              <a:t>    console</a:t>
            </a:r>
            <a:r>
              <a:rPr lang="en-US" sz="1400" b="1" dirty="0" smtClean="0">
                <a:solidFill>
                  <a:srgbClr val="000080"/>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log</a:t>
            </a:r>
            <a:r>
              <a:rPr lang="en-US" sz="1400" b="1" dirty="0" smtClean="0">
                <a:solidFill>
                  <a:srgbClr val="000080"/>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request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smtClean="0">
                <a:solidFill>
                  <a:srgbClr val="000000"/>
                </a:solidFill>
                <a:highlight>
                  <a:srgbClr val="FFFFFF"/>
                </a:highlight>
                <a:latin typeface="Courier New" panose="02070309020205020404" pitchFamily="49" charset="0"/>
              </a:rPr>
              <a:t>    </a:t>
            </a:r>
            <a:r>
              <a:rPr lang="en-US" sz="1400" b="1" dirty="0" err="1" smtClean="0">
                <a:solidFill>
                  <a:srgbClr val="804000"/>
                </a:solidFill>
                <a:highlight>
                  <a:srgbClr val="FFFFFF"/>
                </a:highlight>
                <a:latin typeface="Courier New" panose="02070309020205020404" pitchFamily="49" charset="0"/>
              </a:rPr>
              <a:t>document</a:t>
            </a:r>
            <a:r>
              <a:rPr lang="en-US" sz="1400" b="1" dirty="0" err="1" smtClean="0">
                <a:solidFill>
                  <a:srgbClr val="000080"/>
                </a:solidFill>
                <a:highlight>
                  <a:srgbClr val="FFFFFF"/>
                </a:highlight>
                <a:latin typeface="Courier New" panose="02070309020205020404" pitchFamily="49" charset="0"/>
              </a:rPr>
              <a:t>.</a:t>
            </a:r>
            <a:r>
              <a:rPr lang="en-US" sz="1400" dirty="0" err="1" smtClean="0">
                <a:solidFill>
                  <a:srgbClr val="000000"/>
                </a:solidFill>
                <a:highlight>
                  <a:srgbClr val="FFFFFF"/>
                </a:highlight>
                <a:latin typeface="Courier New" panose="02070309020205020404" pitchFamily="49" charset="0"/>
              </a:rPr>
              <a:t>writeln</a:t>
            </a:r>
            <a:r>
              <a:rPr lang="en-US" sz="1400" b="1" dirty="0" smtClean="0">
                <a:solidFill>
                  <a:srgbClr val="000080"/>
                </a:solidFill>
                <a:highlight>
                  <a:srgbClr val="FFFFFF"/>
                </a:highlight>
                <a:latin typeface="Courier New" panose="02070309020205020404" pitchFamily="49" charset="0"/>
              </a:rPr>
              <a:t>(</a:t>
            </a:r>
            <a:r>
              <a:rPr lang="en-US" sz="1400" dirty="0" err="1" smtClean="0">
                <a:solidFill>
                  <a:srgbClr val="000000"/>
                </a:solidFill>
                <a:highlight>
                  <a:srgbClr val="FFFFFF"/>
                </a:highlight>
                <a:latin typeface="Courier New" panose="02070309020205020404" pitchFamily="49" charset="0"/>
              </a:rPr>
              <a:t>request</a:t>
            </a:r>
            <a:r>
              <a:rPr lang="en-US" sz="1400" b="1" dirty="0" err="1" smtClean="0">
                <a:solidFill>
                  <a:srgbClr val="000080"/>
                </a:solidFill>
                <a:highlight>
                  <a:srgbClr val="FFFFFF"/>
                </a:highlight>
                <a:latin typeface="Courier New" panose="02070309020205020404" pitchFamily="49" charset="0"/>
              </a:rPr>
              <a:t>.</a:t>
            </a:r>
            <a:r>
              <a:rPr lang="en-US" sz="1400" dirty="0" err="1" smtClean="0">
                <a:solidFill>
                  <a:srgbClr val="000000"/>
                </a:solidFill>
                <a:highlight>
                  <a:srgbClr val="FFFFFF"/>
                </a:highlight>
                <a:latin typeface="Courier New" panose="02070309020205020404" pitchFamily="49" charset="0"/>
              </a:rPr>
              <a:t>responseText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b="1" dirty="0" smtClean="0">
                <a:solidFill>
                  <a:srgbClr val="000080"/>
                </a:solidFill>
                <a:highlight>
                  <a:srgbClr val="FFFFFF"/>
                </a:highlight>
                <a:latin typeface="Courier New" panose="02070309020205020404" pitchFamily="49" charset="0"/>
              </a:rPr>
              <a:t>  }</a:t>
            </a:r>
            <a:endParaRPr lang="en-US" sz="1400" dirty="0">
              <a:solidFill>
                <a:srgbClr val="000000"/>
              </a:solidFill>
              <a:highlight>
                <a:srgbClr val="FFFFFF"/>
              </a:highlight>
              <a:latin typeface="Courier New" panose="02070309020205020404" pitchFamily="49" charset="0"/>
            </a:endParaRPr>
          </a:p>
          <a:p>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dirty="0" err="1">
                <a:solidFill>
                  <a:srgbClr val="000000"/>
                </a:solidFill>
                <a:highlight>
                  <a:srgbClr val="FFFFFF"/>
                </a:highlight>
                <a:latin typeface="Courier New" panose="02070309020205020404" pitchFamily="49" charset="0"/>
              </a:rPr>
              <a:t>request</a:t>
            </a:r>
            <a:r>
              <a:rPr lang="en-US" sz="1400" b="1" dirty="0" err="1">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send</a:t>
            </a:r>
            <a:r>
              <a:rPr lang="en-US" sz="1400" b="1" dirty="0">
                <a:solidFill>
                  <a:srgbClr val="000080"/>
                </a:solidFill>
                <a:highlight>
                  <a:srgbClr val="FFFFFF"/>
                </a:highlight>
                <a:latin typeface="Courier New" panose="02070309020205020404" pitchFamily="49" charset="0"/>
              </a:rPr>
              <a:t>();</a:t>
            </a:r>
            <a:endParaRPr lang="en-US" sz="3200" dirty="0"/>
          </a:p>
        </p:txBody>
      </p:sp>
      <p:pic>
        <p:nvPicPr>
          <p:cNvPr id="5" name="Picture 4"/>
          <p:cNvPicPr>
            <a:picLocks noChangeAspect="1"/>
          </p:cNvPicPr>
          <p:nvPr/>
        </p:nvPicPr>
        <p:blipFill>
          <a:blip r:embed="rId2"/>
          <a:stretch>
            <a:fillRect/>
          </a:stretch>
        </p:blipFill>
        <p:spPr>
          <a:xfrm>
            <a:off x="762000" y="3794189"/>
            <a:ext cx="3609474" cy="2743200"/>
          </a:xfrm>
          <a:prstGeom prst="rect">
            <a:avLst/>
          </a:prstGeom>
        </p:spPr>
      </p:pic>
      <p:pic>
        <p:nvPicPr>
          <p:cNvPr id="6" name="Picture 5"/>
          <p:cNvPicPr>
            <a:picLocks noChangeAspect="1"/>
          </p:cNvPicPr>
          <p:nvPr/>
        </p:nvPicPr>
        <p:blipFill>
          <a:blip r:embed="rId3"/>
          <a:stretch>
            <a:fillRect/>
          </a:stretch>
        </p:blipFill>
        <p:spPr>
          <a:xfrm>
            <a:off x="4876800" y="3962400"/>
            <a:ext cx="3894161" cy="2438400"/>
          </a:xfrm>
          <a:prstGeom prst="rect">
            <a:avLst/>
          </a:prstGeom>
        </p:spPr>
      </p:pic>
    </p:spTree>
    <p:extLst>
      <p:ext uri="{BB962C8B-B14F-4D97-AF65-F5344CB8AC3E}">
        <p14:creationId xmlns:p14="http://schemas.microsoft.com/office/powerpoint/2010/main" val="2404584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Since its inception, the Internet has used a transaction‐like communication </a:t>
            </a:r>
            <a:r>
              <a:rPr lang="en-US" dirty="0" smtClean="0"/>
              <a:t>model</a:t>
            </a:r>
          </a:p>
          <a:p>
            <a:r>
              <a:rPr lang="en-US" dirty="0" smtClean="0"/>
              <a:t>A browser sends </a:t>
            </a:r>
            <a:r>
              <a:rPr lang="en-US" dirty="0"/>
              <a:t>a request to a server, which sends a response back to the browser, which (re)loads </a:t>
            </a:r>
            <a:r>
              <a:rPr lang="en-US" dirty="0" smtClean="0"/>
              <a:t>the page </a:t>
            </a:r>
          </a:p>
          <a:p>
            <a:r>
              <a:rPr lang="en-US" dirty="0" smtClean="0"/>
              <a:t>This </a:t>
            </a:r>
            <a:r>
              <a:rPr lang="en-US" dirty="0"/>
              <a:t>is typical HTTP communication, and it was designed to be this </a:t>
            </a:r>
            <a:r>
              <a:rPr lang="en-US" dirty="0" smtClean="0"/>
              <a:t>way</a:t>
            </a:r>
          </a:p>
          <a:p>
            <a:r>
              <a:rPr lang="en-US" dirty="0" smtClean="0"/>
              <a:t>But </a:t>
            </a:r>
            <a:r>
              <a:rPr lang="en-US" dirty="0"/>
              <a:t>this </a:t>
            </a:r>
            <a:r>
              <a:rPr lang="en-US" dirty="0" smtClean="0"/>
              <a:t>model is </a:t>
            </a:r>
            <a:r>
              <a:rPr lang="en-US" dirty="0"/>
              <a:t>rather cumbersome for developers, because it requires web applications to consist of </a:t>
            </a:r>
            <a:r>
              <a:rPr lang="en-US" dirty="0" smtClean="0"/>
              <a:t>several pages</a:t>
            </a:r>
            <a:r>
              <a:rPr lang="en-US" dirty="0"/>
              <a:t>. </a:t>
            </a:r>
            <a:endParaRPr lang="en-US" dirty="0" smtClean="0"/>
          </a:p>
          <a:p>
            <a:pPr lvl="1"/>
            <a:r>
              <a:rPr lang="en-US" dirty="0" smtClean="0"/>
              <a:t>The </a:t>
            </a:r>
            <a:r>
              <a:rPr lang="en-US" dirty="0"/>
              <a:t>resulting user experience becomes disjointed and interrupted due to these </a:t>
            </a:r>
            <a:r>
              <a:rPr lang="en-US" dirty="0" smtClean="0"/>
              <a:t>separate page </a:t>
            </a:r>
            <a:r>
              <a:rPr lang="en-US" dirty="0"/>
              <a:t>loads.</a:t>
            </a:r>
          </a:p>
          <a:p>
            <a:r>
              <a:rPr lang="en-US" dirty="0"/>
              <a:t>In the early 2000s, a movement began to look for and develop new techniques to enhance </a:t>
            </a:r>
            <a:r>
              <a:rPr lang="en-US" dirty="0" smtClean="0"/>
              <a:t>the user’s experience</a:t>
            </a:r>
          </a:p>
          <a:p>
            <a:r>
              <a:rPr lang="en-US" dirty="0" smtClean="0"/>
              <a:t>The idea was to </a:t>
            </a:r>
            <a:r>
              <a:rPr lang="en-US" dirty="0"/>
              <a:t>make web applications behave more like conventional </a:t>
            </a:r>
            <a:r>
              <a:rPr lang="en-US" dirty="0" smtClean="0"/>
              <a:t>applications</a:t>
            </a:r>
          </a:p>
          <a:p>
            <a:r>
              <a:rPr lang="en-US" dirty="0" smtClean="0"/>
              <a:t>These</a:t>
            </a:r>
            <a:r>
              <a:rPr lang="en-US" dirty="0"/>
              <a:t> </a:t>
            </a:r>
            <a:r>
              <a:rPr lang="en-US" dirty="0" smtClean="0"/>
              <a:t>new </a:t>
            </a:r>
            <a:r>
              <a:rPr lang="en-US" dirty="0"/>
              <a:t>techniques offered the performance and usability usually associated with </a:t>
            </a:r>
            <a:r>
              <a:rPr lang="en-US" dirty="0" smtClean="0"/>
              <a:t>conventional desktop applications</a:t>
            </a:r>
            <a:endParaRPr lang="en-US" dirty="0"/>
          </a:p>
        </p:txBody>
      </p:sp>
    </p:spTree>
    <p:extLst>
      <p:ext uri="{BB962C8B-B14F-4D97-AF65-F5344CB8AC3E}">
        <p14:creationId xmlns:p14="http://schemas.microsoft.com/office/powerpoint/2010/main" val="3895689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CORS example</a:t>
            </a:r>
            <a:endParaRPr lang="en-US" dirty="0"/>
          </a:p>
        </p:txBody>
      </p:sp>
      <p:sp>
        <p:nvSpPr>
          <p:cNvPr id="4" name="Rectangle 3"/>
          <p:cNvSpPr/>
          <p:nvPr/>
        </p:nvSpPr>
        <p:spPr>
          <a:xfrm>
            <a:off x="469392" y="1143000"/>
            <a:ext cx="8534400" cy="2462213"/>
          </a:xfrm>
          <a:prstGeom prst="rect">
            <a:avLst/>
          </a:prstGeom>
        </p:spPr>
        <p:txBody>
          <a:bodyPr wrap="square">
            <a:spAutoFit/>
          </a:bodyPr>
          <a:lstStyle/>
          <a:p>
            <a:r>
              <a:rPr lang="en-US" sz="1400" b="1" dirty="0" err="1">
                <a:solidFill>
                  <a:srgbClr val="0000FF"/>
                </a:solidFill>
                <a:highlight>
                  <a:srgbClr val="FFFFFF"/>
                </a:highlight>
                <a:latin typeface="Courier New" panose="02070309020205020404" pitchFamily="49" charset="0"/>
              </a:rPr>
              <a:t>var</a:t>
            </a:r>
            <a:r>
              <a:rPr lang="en-US" sz="1400" dirty="0">
                <a:solidFill>
                  <a:srgbClr val="000000"/>
                </a:solidFill>
                <a:highlight>
                  <a:srgbClr val="FFFFFF"/>
                </a:highlight>
                <a:latin typeface="Courier New" panose="02070309020205020404" pitchFamily="49" charset="0"/>
              </a:rPr>
              <a:t> request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new</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XMLHttpRequest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err="1">
                <a:solidFill>
                  <a:srgbClr val="000000"/>
                </a:solidFill>
                <a:highlight>
                  <a:srgbClr val="FFFFFF"/>
                </a:highlight>
                <a:latin typeface="Courier New" panose="02070309020205020404" pitchFamily="49" charset="0"/>
              </a:rPr>
              <a:t>request</a:t>
            </a:r>
            <a:r>
              <a:rPr lang="en-US" sz="1400" b="1" dirty="0" err="1">
                <a:solidFill>
                  <a:srgbClr val="000080"/>
                </a:solidFill>
                <a:highlight>
                  <a:srgbClr val="FFFFFF"/>
                </a:highlight>
                <a:latin typeface="Courier New" panose="02070309020205020404" pitchFamily="49" charset="0"/>
              </a:rPr>
              <a:t>.</a:t>
            </a:r>
            <a:r>
              <a:rPr lang="en-US" sz="1400" b="1" dirty="0" err="1">
                <a:solidFill>
                  <a:srgbClr val="804000"/>
                </a:solidFill>
                <a:highlight>
                  <a:srgbClr val="FFFFFF"/>
                </a:highlight>
                <a:latin typeface="Courier New" panose="02070309020205020404" pitchFamily="49" charset="0"/>
              </a:rPr>
              <a:t>open</a:t>
            </a:r>
            <a:r>
              <a:rPr lang="en-US" sz="1400" b="1" dirty="0">
                <a:solidFill>
                  <a:srgbClr val="000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'GET'</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808080"/>
                </a:solidFill>
                <a:highlight>
                  <a:srgbClr val="FFFFFF"/>
                </a:highlight>
                <a:latin typeface="Courier New" panose="02070309020205020404" pitchFamily="49" charset="0"/>
              </a:rPr>
              <a:t>'http://www.google.com'</a:t>
            </a:r>
            <a:r>
              <a:rPr lang="en-US" sz="1400" b="1" dirty="0" smtClean="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dirty="0" err="1">
                <a:solidFill>
                  <a:srgbClr val="000000"/>
                </a:solidFill>
                <a:highlight>
                  <a:srgbClr val="FFFFFF"/>
                </a:highlight>
                <a:latin typeface="Courier New" panose="02070309020205020404" pitchFamily="49" charset="0"/>
              </a:rPr>
              <a:t>request</a:t>
            </a:r>
            <a:r>
              <a:rPr lang="en-US" sz="1400" b="1" dirty="0" err="1">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onreadystatechange</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function</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if</a:t>
            </a:r>
            <a:r>
              <a:rPr lang="en-US" sz="1400" dirty="0" smtClean="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request</a:t>
            </a:r>
            <a:r>
              <a:rPr lang="en-US" sz="1400" b="1" dirty="0" err="1">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readyState</a:t>
            </a:r>
            <a:r>
              <a:rPr lang="en-US" sz="1400" b="1" dirty="0">
                <a:solidFill>
                  <a:srgbClr val="000080"/>
                </a:solidFill>
                <a:highlight>
                  <a:srgbClr val="FFFFFF"/>
                </a:highlight>
                <a:latin typeface="Courier New" panose="02070309020205020404" pitchFamily="49" charset="0"/>
              </a:rPr>
              <a:t>===</a:t>
            </a:r>
            <a:r>
              <a:rPr lang="en-US" sz="1400" dirty="0">
                <a:solidFill>
                  <a:srgbClr val="FF8000"/>
                </a:solidFill>
                <a:highlight>
                  <a:srgbClr val="FFFFFF"/>
                </a:highlight>
                <a:latin typeface="Courier New" panose="02070309020205020404" pitchFamily="49" charset="0"/>
              </a:rPr>
              <a:t>4</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&amp;&amp;</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request</a:t>
            </a:r>
            <a:r>
              <a:rPr lang="en-US" sz="1400" b="1" dirty="0" err="1">
                <a:solidFill>
                  <a:srgbClr val="000080"/>
                </a:solidFill>
                <a:highlight>
                  <a:srgbClr val="FFFFFF"/>
                </a:highlight>
                <a:latin typeface="Courier New" panose="02070309020205020404" pitchFamily="49" charset="0"/>
              </a:rPr>
              <a:t>.</a:t>
            </a:r>
            <a:r>
              <a:rPr lang="en-US" sz="1400" b="1" dirty="0" err="1">
                <a:solidFill>
                  <a:srgbClr val="804000"/>
                </a:solidFill>
                <a:highlight>
                  <a:srgbClr val="FFFFFF"/>
                </a:highlight>
                <a:latin typeface="Courier New" panose="02070309020205020404" pitchFamily="49" charset="0"/>
              </a:rPr>
              <a:t>status</a:t>
            </a:r>
            <a:r>
              <a:rPr lang="en-US" sz="1400" b="1" dirty="0">
                <a:solidFill>
                  <a:srgbClr val="000080"/>
                </a:solidFill>
                <a:highlight>
                  <a:srgbClr val="FFFFFF"/>
                </a:highlight>
                <a:latin typeface="Courier New" panose="02070309020205020404" pitchFamily="49" charset="0"/>
              </a:rPr>
              <a:t>===</a:t>
            </a:r>
            <a:r>
              <a:rPr lang="en-US" sz="1400" dirty="0">
                <a:solidFill>
                  <a:srgbClr val="FF8000"/>
                </a:solidFill>
                <a:highlight>
                  <a:srgbClr val="FFFFFF"/>
                </a:highlight>
                <a:latin typeface="Courier New" panose="02070309020205020404" pitchFamily="49" charset="0"/>
              </a:rPr>
              <a:t>200</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smtClean="0">
                <a:solidFill>
                  <a:srgbClr val="000000"/>
                </a:solidFill>
                <a:highlight>
                  <a:srgbClr val="FFFFFF"/>
                </a:highlight>
                <a:latin typeface="Courier New" panose="02070309020205020404" pitchFamily="49" charset="0"/>
              </a:rPr>
              <a:t>    console</a:t>
            </a:r>
            <a:r>
              <a:rPr lang="en-US" sz="1400" b="1" dirty="0" smtClean="0">
                <a:solidFill>
                  <a:srgbClr val="000080"/>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log</a:t>
            </a:r>
            <a:r>
              <a:rPr lang="en-US" sz="1400" b="1" dirty="0" smtClean="0">
                <a:solidFill>
                  <a:srgbClr val="000080"/>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request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smtClean="0">
                <a:solidFill>
                  <a:srgbClr val="000000"/>
                </a:solidFill>
                <a:highlight>
                  <a:srgbClr val="FFFFFF"/>
                </a:highlight>
                <a:latin typeface="Courier New" panose="02070309020205020404" pitchFamily="49" charset="0"/>
              </a:rPr>
              <a:t>    </a:t>
            </a:r>
            <a:r>
              <a:rPr lang="en-US" sz="1400" b="1" dirty="0" err="1" smtClean="0">
                <a:solidFill>
                  <a:srgbClr val="804000"/>
                </a:solidFill>
                <a:highlight>
                  <a:srgbClr val="FFFFFF"/>
                </a:highlight>
                <a:latin typeface="Courier New" panose="02070309020205020404" pitchFamily="49" charset="0"/>
              </a:rPr>
              <a:t>document</a:t>
            </a:r>
            <a:r>
              <a:rPr lang="en-US" sz="1400" b="1" dirty="0" err="1" smtClean="0">
                <a:solidFill>
                  <a:srgbClr val="000080"/>
                </a:solidFill>
                <a:highlight>
                  <a:srgbClr val="FFFFFF"/>
                </a:highlight>
                <a:latin typeface="Courier New" panose="02070309020205020404" pitchFamily="49" charset="0"/>
              </a:rPr>
              <a:t>.</a:t>
            </a:r>
            <a:r>
              <a:rPr lang="en-US" sz="1400" dirty="0" err="1" smtClean="0">
                <a:solidFill>
                  <a:srgbClr val="000000"/>
                </a:solidFill>
                <a:highlight>
                  <a:srgbClr val="FFFFFF"/>
                </a:highlight>
                <a:latin typeface="Courier New" panose="02070309020205020404" pitchFamily="49" charset="0"/>
              </a:rPr>
              <a:t>writeln</a:t>
            </a:r>
            <a:r>
              <a:rPr lang="en-US" sz="1400" b="1" dirty="0" smtClean="0">
                <a:solidFill>
                  <a:srgbClr val="000080"/>
                </a:solidFill>
                <a:highlight>
                  <a:srgbClr val="FFFFFF"/>
                </a:highlight>
                <a:latin typeface="Courier New" panose="02070309020205020404" pitchFamily="49" charset="0"/>
              </a:rPr>
              <a:t>(</a:t>
            </a:r>
            <a:r>
              <a:rPr lang="en-US" sz="1400" dirty="0" err="1" smtClean="0">
                <a:solidFill>
                  <a:srgbClr val="000000"/>
                </a:solidFill>
                <a:highlight>
                  <a:srgbClr val="FFFFFF"/>
                </a:highlight>
                <a:latin typeface="Courier New" panose="02070309020205020404" pitchFamily="49" charset="0"/>
              </a:rPr>
              <a:t>request</a:t>
            </a:r>
            <a:r>
              <a:rPr lang="en-US" sz="1400" b="1" dirty="0" err="1" smtClean="0">
                <a:solidFill>
                  <a:srgbClr val="000080"/>
                </a:solidFill>
                <a:highlight>
                  <a:srgbClr val="FFFFFF"/>
                </a:highlight>
                <a:latin typeface="Courier New" panose="02070309020205020404" pitchFamily="49" charset="0"/>
              </a:rPr>
              <a:t>.</a:t>
            </a:r>
            <a:r>
              <a:rPr lang="en-US" sz="1400" dirty="0" err="1" smtClean="0">
                <a:solidFill>
                  <a:srgbClr val="000000"/>
                </a:solidFill>
                <a:highlight>
                  <a:srgbClr val="FFFFFF"/>
                </a:highlight>
                <a:latin typeface="Courier New" panose="02070309020205020404" pitchFamily="49" charset="0"/>
              </a:rPr>
              <a:t>responseText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b="1" dirty="0" smtClean="0">
                <a:solidFill>
                  <a:srgbClr val="000080"/>
                </a:solidFill>
                <a:highlight>
                  <a:srgbClr val="FFFFFF"/>
                </a:highlight>
                <a:latin typeface="Courier New" panose="02070309020205020404" pitchFamily="49" charset="0"/>
              </a:rPr>
              <a:t>  }</a:t>
            </a:r>
            <a:endParaRPr lang="en-US" sz="1400" dirty="0">
              <a:solidFill>
                <a:srgbClr val="000000"/>
              </a:solidFill>
              <a:highlight>
                <a:srgbClr val="FFFFFF"/>
              </a:highlight>
              <a:latin typeface="Courier New" panose="02070309020205020404" pitchFamily="49" charset="0"/>
            </a:endParaRPr>
          </a:p>
          <a:p>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dirty="0" err="1">
                <a:solidFill>
                  <a:srgbClr val="000000"/>
                </a:solidFill>
                <a:highlight>
                  <a:srgbClr val="FFFFFF"/>
                </a:highlight>
                <a:latin typeface="Courier New" panose="02070309020205020404" pitchFamily="49" charset="0"/>
              </a:rPr>
              <a:t>request</a:t>
            </a:r>
            <a:r>
              <a:rPr lang="en-US" sz="1400" b="1" dirty="0" err="1">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send</a:t>
            </a:r>
            <a:r>
              <a:rPr lang="en-US" sz="1400" b="1" dirty="0">
                <a:solidFill>
                  <a:srgbClr val="000080"/>
                </a:solidFill>
                <a:highlight>
                  <a:srgbClr val="FFFFFF"/>
                </a:highlight>
                <a:latin typeface="Courier New" panose="02070309020205020404" pitchFamily="49" charset="0"/>
              </a:rPr>
              <a:t>();</a:t>
            </a:r>
            <a:endParaRPr lang="en-US" sz="3200" dirty="0"/>
          </a:p>
        </p:txBody>
      </p:sp>
      <p:pic>
        <p:nvPicPr>
          <p:cNvPr id="8" name="Picture 7"/>
          <p:cNvPicPr>
            <a:picLocks noChangeAspect="1"/>
          </p:cNvPicPr>
          <p:nvPr/>
        </p:nvPicPr>
        <p:blipFill>
          <a:blip r:embed="rId2"/>
          <a:stretch>
            <a:fillRect/>
          </a:stretch>
        </p:blipFill>
        <p:spPr>
          <a:xfrm>
            <a:off x="4736592" y="3605213"/>
            <a:ext cx="3781923" cy="2204846"/>
          </a:xfrm>
          <a:prstGeom prst="rect">
            <a:avLst/>
          </a:prstGeom>
        </p:spPr>
      </p:pic>
      <p:pic>
        <p:nvPicPr>
          <p:cNvPr id="11" name="Picture 10"/>
          <p:cNvPicPr>
            <a:picLocks noChangeAspect="1"/>
          </p:cNvPicPr>
          <p:nvPr/>
        </p:nvPicPr>
        <p:blipFill>
          <a:blip r:embed="rId3"/>
          <a:stretch>
            <a:fillRect/>
          </a:stretch>
        </p:blipFill>
        <p:spPr>
          <a:xfrm>
            <a:off x="448056" y="3788473"/>
            <a:ext cx="3193608" cy="2155127"/>
          </a:xfrm>
          <a:prstGeom prst="rect">
            <a:avLst/>
          </a:prstGeom>
        </p:spPr>
      </p:pic>
      <p:pic>
        <p:nvPicPr>
          <p:cNvPr id="12" name="Picture 11"/>
          <p:cNvPicPr>
            <a:picLocks noChangeAspect="1"/>
          </p:cNvPicPr>
          <p:nvPr/>
        </p:nvPicPr>
        <p:blipFill>
          <a:blip r:embed="rId4"/>
          <a:stretch>
            <a:fillRect/>
          </a:stretch>
        </p:blipFill>
        <p:spPr>
          <a:xfrm>
            <a:off x="139150" y="6130874"/>
            <a:ext cx="8864642" cy="544424"/>
          </a:xfrm>
          <a:prstGeom prst="rect">
            <a:avLst/>
          </a:prstGeom>
        </p:spPr>
      </p:pic>
    </p:spTree>
    <p:extLst>
      <p:ext uri="{BB962C8B-B14F-4D97-AF65-F5344CB8AC3E}">
        <p14:creationId xmlns:p14="http://schemas.microsoft.com/office/powerpoint/2010/main" val="288582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is a browser made of?</a:t>
            </a:r>
            <a:endParaRPr lang="en-NZ" dirty="0"/>
          </a:p>
        </p:txBody>
      </p:sp>
      <p:pic>
        <p:nvPicPr>
          <p:cNvPr id="1026" name="Picture 2" descr="The web browser can handle your JavaScript, too. That browser is doing a lot behind the sc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48" y="1219200"/>
            <a:ext cx="8297852"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116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is a JavaScript engine?</a:t>
            </a:r>
            <a:endParaRPr lang="en-NZ" dirty="0"/>
          </a:p>
        </p:txBody>
      </p:sp>
      <p:pic>
        <p:nvPicPr>
          <p:cNvPr id="2050" name="Picture 2" descr="Image result for JavaScript interpreter heap and s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56" y="1295400"/>
            <a:ext cx="8396009"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141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How does </a:t>
            </a:r>
            <a:r>
              <a:rPr lang="en-NZ" dirty="0" smtClean="0"/>
              <a:t>the </a:t>
            </a:r>
            <a:r>
              <a:rPr lang="en-NZ" dirty="0" err="1" smtClean="0"/>
              <a:t>Javascript</a:t>
            </a:r>
            <a:r>
              <a:rPr lang="en-NZ" dirty="0" smtClean="0"/>
              <a:t> </a:t>
            </a:r>
            <a:r>
              <a:rPr lang="en-NZ" dirty="0" smtClean="0"/>
              <a:t>call stack work</a:t>
            </a:r>
            <a:r>
              <a:rPr lang="en-NZ" dirty="0" smtClean="0"/>
              <a:t>?</a:t>
            </a:r>
            <a:endParaRPr lang="en-US" dirty="0"/>
          </a:p>
        </p:txBody>
      </p:sp>
      <p:sp>
        <p:nvSpPr>
          <p:cNvPr id="4" name="Rectangle 3"/>
          <p:cNvSpPr/>
          <p:nvPr/>
        </p:nvSpPr>
        <p:spPr>
          <a:xfrm>
            <a:off x="304800" y="1981200"/>
            <a:ext cx="4572000" cy="3970318"/>
          </a:xfrm>
          <a:prstGeom prst="rect">
            <a:avLst/>
          </a:prstGeom>
        </p:spPr>
        <p:txBody>
          <a:bodyPr>
            <a:spAutoFit/>
          </a:bodyPr>
          <a:lstStyle/>
          <a:p>
            <a:r>
              <a:rPr lang="en-US" b="1" dirty="0">
                <a:solidFill>
                  <a:srgbClr val="0000FF"/>
                </a:solidFill>
                <a:highlight>
                  <a:srgbClr val="FFFFFF"/>
                </a:highlight>
                <a:latin typeface="Courier New" panose="02070309020205020404" pitchFamily="49" charset="0"/>
              </a:rPr>
              <a:t>function</a:t>
            </a:r>
            <a:r>
              <a:rPr lang="en-US" dirty="0">
                <a:solidFill>
                  <a:srgbClr val="000000"/>
                </a:solidFill>
                <a:highlight>
                  <a:srgbClr val="FFFFFF"/>
                </a:highlight>
                <a:latin typeface="Courier New" panose="02070309020205020404" pitchFamily="49" charset="0"/>
              </a:rPr>
              <a:t> multiply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b</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a:p>
            <a:r>
              <a:rPr lang="en-US" b="1" dirty="0">
                <a:solidFill>
                  <a:srgbClr val="0000FF"/>
                </a:solidFill>
                <a:highlight>
                  <a:srgbClr val="FFFFFF"/>
                </a:highlight>
                <a:latin typeface="Courier New" panose="02070309020205020404" pitchFamily="49" charset="0"/>
              </a:rPr>
              <a:t>function</a:t>
            </a:r>
            <a:r>
              <a:rPr lang="en-US" dirty="0">
                <a:solidFill>
                  <a:srgbClr val="000000"/>
                </a:solidFill>
                <a:highlight>
                  <a:srgbClr val="FFFFFF"/>
                </a:highlight>
                <a:latin typeface="Courier New" panose="02070309020205020404" pitchFamily="49" charset="0"/>
              </a:rPr>
              <a:t> square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multiply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a:p>
            <a:r>
              <a:rPr lang="en-US" b="1" dirty="0">
                <a:solidFill>
                  <a:srgbClr val="0000FF"/>
                </a:solidFill>
                <a:highlight>
                  <a:srgbClr val="FFFFFF"/>
                </a:highlight>
                <a:latin typeface="Courier New" panose="02070309020205020404" pitchFamily="49" charset="0"/>
              </a:rPr>
              <a:t>function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printSquare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err="1">
                <a:solidFill>
                  <a:srgbClr val="0000FF"/>
                </a:solidFill>
                <a:highlight>
                  <a:srgbClr val="FFFFFF"/>
                </a:highlight>
                <a:latin typeface="Courier New" panose="02070309020205020404" pitchFamily="49" charset="0"/>
              </a:rPr>
              <a:t>var</a:t>
            </a:r>
            <a:r>
              <a:rPr lang="en-US" dirty="0">
                <a:solidFill>
                  <a:srgbClr val="000000"/>
                </a:solidFill>
                <a:highlight>
                  <a:srgbClr val="FFFFFF"/>
                </a:highlight>
                <a:latin typeface="Courier New" panose="02070309020205020404" pitchFamily="49" charset="0"/>
              </a:rPr>
              <a:t> squared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square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console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log</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squared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a:p>
            <a:r>
              <a:rPr lang="en-US" dirty="0" err="1">
                <a:solidFill>
                  <a:srgbClr val="000000"/>
                </a:solidFill>
                <a:highlight>
                  <a:srgbClr val="FFFFFF"/>
                </a:highlight>
                <a:latin typeface="Courier New" panose="02070309020205020404" pitchFamily="49" charset="0"/>
              </a:rPr>
              <a:t>printSquare</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endParaRPr lang="en-US" dirty="0"/>
          </a:p>
        </p:txBody>
      </p:sp>
      <p:sp>
        <p:nvSpPr>
          <p:cNvPr id="5" name="Rectangle 4"/>
          <p:cNvSpPr/>
          <p:nvPr/>
        </p:nvSpPr>
        <p:spPr>
          <a:xfrm>
            <a:off x="5410200" y="1600200"/>
            <a:ext cx="3657600" cy="510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00800" y="990600"/>
            <a:ext cx="1524000" cy="369332"/>
          </a:xfrm>
          <a:prstGeom prst="rect">
            <a:avLst/>
          </a:prstGeom>
          <a:noFill/>
        </p:spPr>
        <p:txBody>
          <a:bodyPr wrap="square" rtlCol="0">
            <a:spAutoFit/>
          </a:bodyPr>
          <a:lstStyle/>
          <a:p>
            <a:r>
              <a:rPr lang="en-NZ" dirty="0" smtClean="0"/>
              <a:t>Call stack</a:t>
            </a:r>
            <a:endParaRPr lang="en-US" dirty="0"/>
          </a:p>
        </p:txBody>
      </p:sp>
      <p:sp>
        <p:nvSpPr>
          <p:cNvPr id="8" name="Rectangle 7"/>
          <p:cNvSpPr/>
          <p:nvPr/>
        </p:nvSpPr>
        <p:spPr>
          <a:xfrm>
            <a:off x="5486400" y="5943600"/>
            <a:ext cx="3505200" cy="685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err="1" smtClean="0">
                <a:solidFill>
                  <a:schemeClr val="tx1"/>
                </a:solidFill>
              </a:rPr>
              <a:t>printSquare</a:t>
            </a:r>
            <a:r>
              <a:rPr lang="en-NZ" sz="2400" dirty="0" smtClean="0">
                <a:solidFill>
                  <a:schemeClr val="tx1"/>
                </a:solidFill>
              </a:rPr>
              <a:t>(4)</a:t>
            </a:r>
            <a:endParaRPr lang="en-US" sz="2400" dirty="0">
              <a:solidFill>
                <a:schemeClr val="tx1"/>
              </a:solidFill>
            </a:endParaRPr>
          </a:p>
        </p:txBody>
      </p:sp>
      <p:sp>
        <p:nvSpPr>
          <p:cNvPr id="10" name="Rectangle 9"/>
          <p:cNvSpPr/>
          <p:nvPr/>
        </p:nvSpPr>
        <p:spPr>
          <a:xfrm>
            <a:off x="5486400" y="4419600"/>
            <a:ext cx="3505200" cy="685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solidFill>
                  <a:schemeClr val="tx1"/>
                </a:solidFill>
              </a:rPr>
              <a:t>multiply(</a:t>
            </a:r>
            <a:r>
              <a:rPr lang="en-NZ" sz="2400" dirty="0" err="1" smtClean="0">
                <a:solidFill>
                  <a:schemeClr val="tx1"/>
                </a:solidFill>
              </a:rPr>
              <a:t>n,n</a:t>
            </a:r>
            <a:r>
              <a:rPr lang="en-NZ" sz="2400" dirty="0" smtClean="0">
                <a:solidFill>
                  <a:schemeClr val="tx1"/>
                </a:solidFill>
              </a:rPr>
              <a:t>)</a:t>
            </a:r>
            <a:endParaRPr lang="en-US" sz="2400" dirty="0">
              <a:solidFill>
                <a:schemeClr val="tx1"/>
              </a:solidFill>
            </a:endParaRPr>
          </a:p>
        </p:txBody>
      </p:sp>
      <p:sp>
        <p:nvSpPr>
          <p:cNvPr id="12" name="Rectangle 11"/>
          <p:cNvSpPr/>
          <p:nvPr/>
        </p:nvSpPr>
        <p:spPr>
          <a:xfrm>
            <a:off x="5486400" y="5181600"/>
            <a:ext cx="3505200" cy="685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solidFill>
                  <a:schemeClr val="tx1"/>
                </a:solidFill>
              </a:rPr>
              <a:t>square(n)</a:t>
            </a:r>
            <a:endParaRPr lang="en-US" sz="2400" dirty="0">
              <a:solidFill>
                <a:schemeClr val="tx1"/>
              </a:solidFill>
            </a:endParaRPr>
          </a:p>
        </p:txBody>
      </p:sp>
      <p:sp>
        <p:nvSpPr>
          <p:cNvPr id="13" name="Rectangle 12"/>
          <p:cNvSpPr/>
          <p:nvPr/>
        </p:nvSpPr>
        <p:spPr>
          <a:xfrm>
            <a:off x="5486400" y="3657600"/>
            <a:ext cx="3505200" cy="685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solidFill>
                  <a:schemeClr val="tx1"/>
                </a:solidFill>
              </a:rPr>
              <a:t>a*b</a:t>
            </a:r>
            <a:endParaRPr lang="en-US" sz="2400" dirty="0">
              <a:solidFill>
                <a:schemeClr val="tx1"/>
              </a:solidFill>
            </a:endParaRPr>
          </a:p>
        </p:txBody>
      </p:sp>
      <p:sp>
        <p:nvSpPr>
          <p:cNvPr id="11" name="Rectangle 10"/>
          <p:cNvSpPr/>
          <p:nvPr/>
        </p:nvSpPr>
        <p:spPr>
          <a:xfrm>
            <a:off x="5486400" y="5181600"/>
            <a:ext cx="3505200" cy="685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solidFill>
                  <a:schemeClr val="tx1"/>
                </a:solidFill>
              </a:rPr>
              <a:t>console.log(squared)</a:t>
            </a:r>
            <a:endParaRPr lang="en-US" sz="2400" dirty="0">
              <a:solidFill>
                <a:schemeClr val="tx1"/>
              </a:solidFill>
            </a:endParaRPr>
          </a:p>
        </p:txBody>
      </p:sp>
    </p:spTree>
    <p:extLst>
      <p:ext uri="{BB962C8B-B14F-4D97-AF65-F5344CB8AC3E}">
        <p14:creationId xmlns:p14="http://schemas.microsoft.com/office/powerpoint/2010/main" val="79028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2" grpId="0" animBg="1"/>
      <p:bldP spid="12" grpId="1" animBg="1"/>
      <p:bldP spid="13" grpId="0" animBg="1"/>
      <p:bldP spid="13" grpId="1" animBg="1"/>
      <p:bldP spid="11" grpId="0" animBg="1"/>
      <p:bldP spid="11"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JavaScript event loop</a:t>
            </a:r>
            <a:endParaRPr lang="en-US" dirty="0"/>
          </a:p>
        </p:txBody>
      </p:sp>
      <p:sp>
        <p:nvSpPr>
          <p:cNvPr id="3" name="Content Placeholder 2"/>
          <p:cNvSpPr>
            <a:spLocks noGrp="1"/>
          </p:cNvSpPr>
          <p:nvPr>
            <p:ph idx="1"/>
          </p:nvPr>
        </p:nvSpPr>
        <p:spPr>
          <a:xfrm>
            <a:off x="57912" y="1295400"/>
            <a:ext cx="3118104" cy="5181600"/>
          </a:xfrm>
        </p:spPr>
        <p:txBody>
          <a:bodyPr>
            <a:normAutofit/>
          </a:bodyPr>
          <a:lstStyle/>
          <a:p>
            <a:r>
              <a:rPr lang="en-US" sz="1800" dirty="0"/>
              <a:t>JavaScript is </a:t>
            </a:r>
            <a:r>
              <a:rPr lang="en-US" sz="1800" b="1" i="1" dirty="0" smtClean="0"/>
              <a:t>single-threaded, non-blocking, </a:t>
            </a:r>
            <a:r>
              <a:rPr lang="en-US" sz="1800" b="1" i="1" dirty="0"/>
              <a:t>asynchronous concurrent language</a:t>
            </a:r>
            <a:r>
              <a:rPr lang="en-US" sz="1800" dirty="0"/>
              <a:t> with a </a:t>
            </a:r>
            <a:r>
              <a:rPr lang="en-US" sz="1800" b="1" i="1" dirty="0"/>
              <a:t>call stack</a:t>
            </a:r>
            <a:r>
              <a:rPr lang="en-US" sz="1800" dirty="0"/>
              <a:t>, </a:t>
            </a:r>
            <a:r>
              <a:rPr lang="en-US" sz="1800" b="1" i="1" dirty="0"/>
              <a:t>event loop</a:t>
            </a:r>
            <a:r>
              <a:rPr lang="en-US" sz="1800" dirty="0"/>
              <a:t>, a </a:t>
            </a:r>
            <a:r>
              <a:rPr lang="en-US" sz="1800" b="1" i="1" dirty="0"/>
              <a:t>callback queue</a:t>
            </a:r>
            <a:r>
              <a:rPr lang="en-US" sz="1800" dirty="0"/>
              <a:t> and some </a:t>
            </a:r>
            <a:r>
              <a:rPr lang="en-US" sz="1800" b="1" i="1" dirty="0"/>
              <a:t>APIs</a:t>
            </a:r>
            <a:r>
              <a:rPr lang="en-US" sz="1800" dirty="0"/>
              <a:t>. But </a:t>
            </a:r>
            <a:r>
              <a:rPr lang="en-US" sz="1800" dirty="0" smtClean="0"/>
              <a:t>Google’s V8 runtime engine </a:t>
            </a:r>
            <a:r>
              <a:rPr lang="en-US" sz="1800" dirty="0"/>
              <a:t>only has a call stack and a </a:t>
            </a:r>
            <a:r>
              <a:rPr lang="en-US" sz="1800" b="1" i="1" dirty="0"/>
              <a:t>heap</a:t>
            </a:r>
            <a:r>
              <a:rPr lang="en-US" sz="1800" dirty="0" smtClean="0"/>
              <a:t>.</a:t>
            </a:r>
          </a:p>
          <a:p>
            <a:r>
              <a:rPr lang="en-US" sz="1800" dirty="0"/>
              <a:t>The </a:t>
            </a:r>
            <a:r>
              <a:rPr lang="en-US" sz="1800" b="1" i="1" dirty="0"/>
              <a:t>Web APIs</a:t>
            </a:r>
            <a:r>
              <a:rPr lang="en-US" sz="1800" dirty="0"/>
              <a:t>, </a:t>
            </a:r>
            <a:r>
              <a:rPr lang="en-US" sz="1800" b="1" i="1" dirty="0"/>
              <a:t>event loop</a:t>
            </a:r>
            <a:r>
              <a:rPr lang="en-US" sz="1800" dirty="0"/>
              <a:t> and the </a:t>
            </a:r>
            <a:r>
              <a:rPr lang="en-US" sz="1800" b="1" i="1" dirty="0"/>
              <a:t>callback queue</a:t>
            </a:r>
            <a:r>
              <a:rPr lang="en-US" sz="1800" dirty="0"/>
              <a:t> are provided as external tools by the browser, and are not inherent to the V8 runtime</a:t>
            </a:r>
            <a:r>
              <a:rPr lang="en-US" sz="1800" dirty="0" smtClean="0"/>
              <a:t>.</a:t>
            </a:r>
          </a:p>
          <a:p>
            <a:r>
              <a:rPr lang="en-US" sz="1800" dirty="0" err="1" smtClean="0"/>
              <a:t>Javascript</a:t>
            </a:r>
            <a:r>
              <a:rPr lang="en-US" sz="1800" dirty="0" smtClean="0"/>
              <a:t> event loop demo:</a:t>
            </a:r>
            <a:endParaRPr lang="en-US" sz="1800" dirty="0"/>
          </a:p>
        </p:txBody>
      </p:sp>
      <p:pic>
        <p:nvPicPr>
          <p:cNvPr id="1028" name="Picture 4" descr="jsRunTime"/>
          <p:cNvPicPr>
            <a:picLocks noChangeAspect="1" noChangeArrowheads="1"/>
          </p:cNvPicPr>
          <p:nvPr/>
        </p:nvPicPr>
        <p:blipFill rotWithShape="1">
          <a:blip r:embed="rId2">
            <a:extLst>
              <a:ext uri="{28A0092B-C50C-407E-A947-70E740481C1C}">
                <a14:useLocalDpi xmlns:a14="http://schemas.microsoft.com/office/drawing/2010/main" val="0"/>
              </a:ext>
            </a:extLst>
          </a:blip>
          <a:srcRect l="2473" t="2597" r="2439" b="2597"/>
          <a:stretch/>
        </p:blipFill>
        <p:spPr bwMode="auto">
          <a:xfrm>
            <a:off x="3194304" y="1295400"/>
            <a:ext cx="5943600" cy="5562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57853" y="6400800"/>
            <a:ext cx="2813591" cy="646331"/>
          </a:xfrm>
          <a:prstGeom prst="rect">
            <a:avLst/>
          </a:prstGeom>
        </p:spPr>
        <p:txBody>
          <a:bodyPr wrap="none">
            <a:spAutoFit/>
          </a:bodyPr>
          <a:lstStyle/>
          <a:p>
            <a:r>
              <a:rPr lang="en-NZ" dirty="0">
                <a:hlinkClick r:id="rId3"/>
              </a:rPr>
              <a:t>http://latentflip.com/loupe</a:t>
            </a:r>
            <a:r>
              <a:rPr lang="en-NZ" dirty="0" smtClean="0">
                <a:hlinkClick r:id="rId3"/>
              </a:rPr>
              <a:t>/</a:t>
            </a:r>
            <a:endParaRPr lang="en-NZ" dirty="0" smtClean="0"/>
          </a:p>
          <a:p>
            <a:endParaRPr lang="en-NZ" dirty="0"/>
          </a:p>
        </p:txBody>
      </p:sp>
    </p:spTree>
    <p:extLst>
      <p:ext uri="{BB962C8B-B14F-4D97-AF65-F5344CB8AC3E}">
        <p14:creationId xmlns:p14="http://schemas.microsoft.com/office/powerpoint/2010/main" val="3004306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AJAX</a:t>
            </a:r>
            <a:endParaRPr lang="en-US" dirty="0"/>
          </a:p>
        </p:txBody>
      </p:sp>
      <p:sp>
        <p:nvSpPr>
          <p:cNvPr id="3" name="Content Placeholder 2"/>
          <p:cNvSpPr>
            <a:spLocks noGrp="1"/>
          </p:cNvSpPr>
          <p:nvPr>
            <p:ph idx="1"/>
          </p:nvPr>
        </p:nvSpPr>
        <p:spPr/>
        <p:txBody>
          <a:bodyPr>
            <a:normAutofit/>
          </a:bodyPr>
          <a:lstStyle/>
          <a:p>
            <a:r>
              <a:rPr lang="en-US" dirty="0"/>
              <a:t>AJAX stands for </a:t>
            </a:r>
            <a:r>
              <a:rPr lang="en-US" b="1" dirty="0"/>
              <a:t>A</a:t>
            </a:r>
            <a:r>
              <a:rPr lang="en-US" dirty="0"/>
              <a:t>synchronous </a:t>
            </a:r>
            <a:r>
              <a:rPr lang="en-US" b="1" dirty="0"/>
              <a:t>Ja</a:t>
            </a:r>
            <a:r>
              <a:rPr lang="en-US" dirty="0"/>
              <a:t>vaScript and </a:t>
            </a:r>
            <a:r>
              <a:rPr lang="en-US" b="1" dirty="0" smtClean="0"/>
              <a:t>X</a:t>
            </a:r>
            <a:r>
              <a:rPr lang="en-US" dirty="0" smtClean="0"/>
              <a:t>ML</a:t>
            </a:r>
          </a:p>
          <a:p>
            <a:r>
              <a:rPr lang="en-US" dirty="0" smtClean="0"/>
              <a:t>AJAX </a:t>
            </a:r>
            <a:r>
              <a:rPr lang="en-US" dirty="0"/>
              <a:t>is a </a:t>
            </a:r>
            <a:r>
              <a:rPr lang="en-US" dirty="0" smtClean="0"/>
              <a:t>modern technique </a:t>
            </a:r>
            <a:r>
              <a:rPr lang="en-US" dirty="0"/>
              <a:t>for creating better, faster, and more interactive web </a:t>
            </a:r>
            <a:r>
              <a:rPr lang="en-US" dirty="0" smtClean="0"/>
              <a:t>applications</a:t>
            </a:r>
          </a:p>
          <a:p>
            <a:r>
              <a:rPr lang="en-US" dirty="0"/>
              <a:t>Conventional web applications transmit information to and from the server using synchronous requests. It means you fill out a form, hit submit, and get directed to a new page with new information from the </a:t>
            </a:r>
            <a:r>
              <a:rPr lang="en-US" dirty="0" smtClean="0"/>
              <a:t>server</a:t>
            </a:r>
          </a:p>
          <a:p>
            <a:r>
              <a:rPr lang="en-US" dirty="0"/>
              <a:t>With AJAX, when you hit submit, JavaScript will make a request to the server, interpret the results, and update the </a:t>
            </a:r>
            <a:r>
              <a:rPr lang="en-US" dirty="0" smtClean="0"/>
              <a:t>rendered representation of the page (the DOM really) BUT until the screen is updated the </a:t>
            </a:r>
            <a:r>
              <a:rPr lang="en-US" dirty="0"/>
              <a:t>user can continue to use the application while the client program requests </a:t>
            </a:r>
            <a:r>
              <a:rPr lang="en-US" dirty="0" smtClean="0"/>
              <a:t>and receives information </a:t>
            </a:r>
            <a:r>
              <a:rPr lang="en-US" dirty="0"/>
              <a:t>from the server in the </a:t>
            </a:r>
            <a:r>
              <a:rPr lang="en-US" dirty="0" smtClean="0"/>
              <a:t>background</a:t>
            </a:r>
            <a:endParaRPr lang="en-US" dirty="0"/>
          </a:p>
        </p:txBody>
      </p:sp>
    </p:spTree>
    <p:extLst>
      <p:ext uri="{BB962C8B-B14F-4D97-AF65-F5344CB8AC3E}">
        <p14:creationId xmlns:p14="http://schemas.microsoft.com/office/powerpoint/2010/main" val="2349804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33"/>
            <a:ext cx="5029200" cy="990600"/>
          </a:xfrm>
        </p:spPr>
        <p:txBody>
          <a:bodyPr>
            <a:normAutofit/>
          </a:bodyPr>
          <a:lstStyle/>
          <a:p>
            <a:r>
              <a:rPr lang="en-NZ" sz="3600" dirty="0" smtClean="0"/>
              <a:t>Request response loop</a:t>
            </a:r>
            <a:endParaRPr lang="en-US" sz="3600" dirty="0"/>
          </a:p>
        </p:txBody>
      </p:sp>
      <p:pic>
        <p:nvPicPr>
          <p:cNvPr id="1026" name="Picture 2" descr="Image result for Ajax server  synchronou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5283" y="965719"/>
            <a:ext cx="5118789" cy="261576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52400" y="1455215"/>
            <a:ext cx="3505200" cy="99060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NZ" dirty="0" smtClean="0"/>
              <a:t>Synchronous</a:t>
            </a:r>
            <a:endParaRPr lang="en-US" dirty="0"/>
          </a:p>
        </p:txBody>
      </p:sp>
      <p:sp>
        <p:nvSpPr>
          <p:cNvPr id="7" name="Title 1"/>
          <p:cNvSpPr txBox="1">
            <a:spLocks/>
          </p:cNvSpPr>
          <p:nvPr/>
        </p:nvSpPr>
        <p:spPr>
          <a:xfrm>
            <a:off x="131064" y="4580832"/>
            <a:ext cx="3505200" cy="99060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NZ" dirty="0" smtClean="0"/>
              <a:t>Asynchronous</a:t>
            </a:r>
            <a:endParaRPr lang="en-US" dirty="0"/>
          </a:p>
        </p:txBody>
      </p:sp>
      <p:pic>
        <p:nvPicPr>
          <p:cNvPr id="1028" name="Picture 4" descr="Image result for Ajax server  synchronou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5283" y="3922464"/>
            <a:ext cx="5193917"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116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2971800" cy="3048000"/>
          </a:xfrm>
        </p:spPr>
        <p:txBody>
          <a:bodyPr>
            <a:normAutofit fontScale="90000"/>
          </a:bodyPr>
          <a:lstStyle/>
          <a:p>
            <a:r>
              <a:rPr lang="en-US" dirty="0"/>
              <a:t>Normal synchronous HTTP request-response loop (</a:t>
            </a:r>
            <a:r>
              <a:rPr lang="en-US" dirty="0" smtClean="0"/>
              <a:t>non-AJAX)</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655" y="0"/>
            <a:ext cx="6252145" cy="684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382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0"/>
            <a:ext cx="623887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0" y="533400"/>
            <a:ext cx="3429000" cy="3048000"/>
          </a:xfrm>
        </p:spPr>
        <p:txBody>
          <a:bodyPr>
            <a:normAutofit/>
          </a:bodyPr>
          <a:lstStyle/>
          <a:p>
            <a:r>
              <a:rPr lang="en-US" dirty="0" smtClean="0"/>
              <a:t>Asynchronous </a:t>
            </a:r>
            <a:r>
              <a:rPr lang="en-US" dirty="0"/>
              <a:t>HTTP request-response loop </a:t>
            </a:r>
            <a:r>
              <a:rPr lang="en-US" dirty="0" smtClean="0"/>
              <a:t>(AJAX</a:t>
            </a:r>
            <a:r>
              <a:rPr lang="en-US" dirty="0"/>
              <a:t>)</a:t>
            </a:r>
          </a:p>
        </p:txBody>
      </p:sp>
      <p:sp>
        <p:nvSpPr>
          <p:cNvPr id="3" name="TextBox 2"/>
          <p:cNvSpPr txBox="1"/>
          <p:nvPr/>
        </p:nvSpPr>
        <p:spPr>
          <a:xfrm>
            <a:off x="-21772" y="4147456"/>
            <a:ext cx="4974771" cy="2800767"/>
          </a:xfrm>
          <a:prstGeom prst="rect">
            <a:avLst/>
          </a:prstGeom>
          <a:noFill/>
        </p:spPr>
        <p:txBody>
          <a:bodyPr wrap="square" rtlCol="0">
            <a:spAutoFit/>
          </a:bodyPr>
          <a:lstStyle/>
          <a:p>
            <a:r>
              <a:rPr lang="en-US" sz="2200" i="1" dirty="0" smtClean="0"/>
              <a:t>-Ajax </a:t>
            </a:r>
            <a:r>
              <a:rPr lang="en-US" sz="2200" dirty="0"/>
              <a:t>allows client‐side JavaScript to request and receive data from a server </a:t>
            </a:r>
            <a:r>
              <a:rPr lang="en-US" sz="2200" dirty="0" smtClean="0"/>
              <a:t>without refreshing </a:t>
            </a:r>
            <a:r>
              <a:rPr lang="en-US" sz="2200" dirty="0"/>
              <a:t>the web </a:t>
            </a:r>
            <a:r>
              <a:rPr lang="en-US" sz="2200" dirty="0" smtClean="0"/>
              <a:t>page </a:t>
            </a:r>
          </a:p>
          <a:p>
            <a:r>
              <a:rPr lang="en-US" sz="2200" dirty="0" smtClean="0"/>
              <a:t>-This </a:t>
            </a:r>
            <a:r>
              <a:rPr lang="en-US" sz="2200" dirty="0"/>
              <a:t>technique enables the developer to create an application </a:t>
            </a:r>
            <a:r>
              <a:rPr lang="en-US" sz="2200" dirty="0" smtClean="0"/>
              <a:t>that  appears uninterrupted</a:t>
            </a:r>
            <a:r>
              <a:rPr lang="en-US" sz="2200" dirty="0"/>
              <a:t>, making only portions of the page reload with new </a:t>
            </a:r>
            <a:r>
              <a:rPr lang="en-US" sz="2200" dirty="0" smtClean="0"/>
              <a:t>data</a:t>
            </a:r>
            <a:endParaRPr lang="en-US" sz="2200" dirty="0"/>
          </a:p>
        </p:txBody>
      </p:sp>
    </p:spTree>
    <p:extLst>
      <p:ext uri="{BB962C8B-B14F-4D97-AF65-F5344CB8AC3E}">
        <p14:creationId xmlns:p14="http://schemas.microsoft.com/office/powerpoint/2010/main" val="763388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Javascript</a:t>
            </a:r>
            <a:r>
              <a:rPr lang="en-NZ" dirty="0" smtClean="0"/>
              <a:t> and AJAX</a:t>
            </a:r>
            <a:endParaRPr lang="en-US" dirty="0"/>
          </a:p>
        </p:txBody>
      </p:sp>
      <p:sp>
        <p:nvSpPr>
          <p:cNvPr id="3" name="Content Placeholder 2"/>
          <p:cNvSpPr>
            <a:spLocks noGrp="1"/>
          </p:cNvSpPr>
          <p:nvPr>
            <p:ph idx="1"/>
          </p:nvPr>
        </p:nvSpPr>
        <p:spPr/>
        <p:txBody>
          <a:bodyPr>
            <a:normAutofit/>
          </a:bodyPr>
          <a:lstStyle/>
          <a:p>
            <a:r>
              <a:rPr lang="en-US" dirty="0"/>
              <a:t>AJAX is a web browser technology independent of web server </a:t>
            </a:r>
            <a:r>
              <a:rPr lang="en-US" dirty="0" smtClean="0"/>
              <a:t>software</a:t>
            </a:r>
          </a:p>
          <a:p>
            <a:endParaRPr lang="en-US" dirty="0" smtClean="0"/>
          </a:p>
          <a:p>
            <a:r>
              <a:rPr lang="en-US" dirty="0" smtClean="0"/>
              <a:t>AJAX responsiveness </a:t>
            </a:r>
            <a:r>
              <a:rPr lang="en-US" dirty="0"/>
              <a:t>is created </a:t>
            </a:r>
            <a:r>
              <a:rPr lang="en-US" dirty="0" smtClean="0"/>
              <a:t>via asynchronous data </a:t>
            </a:r>
            <a:r>
              <a:rPr lang="en-US" dirty="0"/>
              <a:t>requests </a:t>
            </a:r>
            <a:r>
              <a:rPr lang="en-US" dirty="0" smtClean="0"/>
              <a:t>using JavaScript </a:t>
            </a:r>
            <a:r>
              <a:rPr lang="en-US" b="1" dirty="0" err="1" smtClean="0"/>
              <a:t>XMLHttpRequest</a:t>
            </a:r>
            <a:r>
              <a:rPr lang="en-US" b="1" dirty="0" smtClean="0"/>
              <a:t> </a:t>
            </a:r>
            <a:r>
              <a:rPr lang="en-US" dirty="0" smtClean="0"/>
              <a:t>object</a:t>
            </a:r>
          </a:p>
          <a:p>
            <a:endParaRPr lang="en-US" dirty="0" smtClean="0"/>
          </a:p>
          <a:p>
            <a:r>
              <a:rPr lang="en-US" dirty="0"/>
              <a:t>AJAX provides web authors with a way to avoid the visual and temporal </a:t>
            </a:r>
            <a:r>
              <a:rPr lang="en-US" dirty="0" smtClean="0"/>
              <a:t>deficiencies of </a:t>
            </a:r>
            <a:r>
              <a:rPr lang="en-US" dirty="0"/>
              <a:t>normal HTTP </a:t>
            </a:r>
            <a:r>
              <a:rPr lang="en-US" dirty="0" smtClean="0"/>
              <a:t>interactions</a:t>
            </a:r>
          </a:p>
          <a:p>
            <a:endParaRPr lang="en-US" dirty="0" smtClean="0"/>
          </a:p>
          <a:p>
            <a:r>
              <a:rPr lang="en-US" dirty="0" smtClean="0"/>
              <a:t>With </a:t>
            </a:r>
            <a:r>
              <a:rPr lang="en-US" dirty="0"/>
              <a:t>AJAX web pages, it is possible </a:t>
            </a:r>
            <a:r>
              <a:rPr lang="en-US" dirty="0" smtClean="0"/>
              <a:t>to update </a:t>
            </a:r>
            <a:r>
              <a:rPr lang="en-US" dirty="0"/>
              <a:t>sections of a page by making special requests of the server in the background</a:t>
            </a:r>
            <a:r>
              <a:rPr lang="en-US" dirty="0" smtClean="0"/>
              <a:t>, creating </a:t>
            </a:r>
            <a:r>
              <a:rPr lang="en-US" dirty="0"/>
              <a:t>the illusion of </a:t>
            </a:r>
            <a:r>
              <a:rPr lang="en-US" dirty="0" smtClean="0"/>
              <a:t>continuity</a:t>
            </a:r>
          </a:p>
          <a:p>
            <a:endParaRPr lang="en-US" dirty="0" smtClean="0"/>
          </a:p>
          <a:p>
            <a:endParaRPr lang="en-US" dirty="0"/>
          </a:p>
        </p:txBody>
      </p:sp>
    </p:spTree>
    <p:extLst>
      <p:ext uri="{BB962C8B-B14F-4D97-AF65-F5344CB8AC3E}">
        <p14:creationId xmlns:p14="http://schemas.microsoft.com/office/powerpoint/2010/main" val="2954535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Notable AJAX Applications were first popularized by Google</a:t>
            </a:r>
            <a:endParaRPr lang="en-US" dirty="0"/>
          </a:p>
        </p:txBody>
      </p:sp>
      <p:sp>
        <p:nvSpPr>
          <p:cNvPr id="3" name="Content Placeholder 2"/>
          <p:cNvSpPr>
            <a:spLocks noGrp="1"/>
          </p:cNvSpPr>
          <p:nvPr>
            <p:ph idx="1"/>
          </p:nvPr>
        </p:nvSpPr>
        <p:spPr>
          <a:xfrm>
            <a:off x="457200" y="1600200"/>
            <a:ext cx="2819400" cy="4876800"/>
          </a:xfrm>
        </p:spPr>
        <p:txBody>
          <a:bodyPr/>
          <a:lstStyle/>
          <a:p>
            <a:r>
              <a:rPr lang="en-US" dirty="0" smtClean="0"/>
              <a:t>Google Maps</a:t>
            </a:r>
          </a:p>
          <a:p>
            <a:r>
              <a:rPr lang="en-US" dirty="0" smtClean="0"/>
              <a:t>Google Suggest</a:t>
            </a:r>
          </a:p>
          <a:p>
            <a:r>
              <a:rPr lang="en-US" dirty="0" smtClean="0"/>
              <a:t>Gmail</a:t>
            </a:r>
            <a:endParaRPr lang="en-US" dirty="0"/>
          </a:p>
        </p:txBody>
      </p:sp>
      <p:pic>
        <p:nvPicPr>
          <p:cNvPr id="1026" name="Picture 2" descr="http://tctechcrunch2011.files.wordpress.com/2010/04/googlesuggestloc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524000"/>
            <a:ext cx="3775472" cy="27484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advancedcustomfields.com/wp-content/uploads/2013/11/acf-google-maps-fiel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1764" y="4593594"/>
            <a:ext cx="3432175" cy="18834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imgur.com/1pEOAb7.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7457" y="3505200"/>
            <a:ext cx="4691743" cy="2625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830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AJAX API - </a:t>
            </a:r>
            <a:r>
              <a:rPr lang="en-US" dirty="0" err="1" smtClean="0"/>
              <a:t>XMLHttpRequest</a:t>
            </a:r>
            <a:r>
              <a:rPr lang="en-US" dirty="0" smtClean="0"/>
              <a:t> Object</a:t>
            </a:r>
            <a:endParaRPr lang="en-US" dirty="0"/>
          </a:p>
        </p:txBody>
      </p:sp>
      <p:sp>
        <p:nvSpPr>
          <p:cNvPr id="3" name="Content Placeholder 2"/>
          <p:cNvSpPr>
            <a:spLocks noGrp="1"/>
          </p:cNvSpPr>
          <p:nvPr>
            <p:ph idx="1"/>
          </p:nvPr>
        </p:nvSpPr>
        <p:spPr>
          <a:xfrm>
            <a:off x="457200" y="1143000"/>
            <a:ext cx="8686800" cy="5562600"/>
          </a:xfrm>
        </p:spPr>
        <p:txBody>
          <a:bodyPr>
            <a:normAutofit fontScale="92500" lnSpcReduction="20000"/>
          </a:bodyPr>
          <a:lstStyle/>
          <a:p>
            <a:r>
              <a:rPr lang="en-US" dirty="0"/>
              <a:t>The interface through which browser JavaScript can make HTTP requests is called </a:t>
            </a:r>
            <a:r>
              <a:rPr lang="en-US" dirty="0" err="1" smtClean="0"/>
              <a:t>XMLHttpRequest</a:t>
            </a:r>
            <a:endParaRPr lang="en-US" dirty="0" smtClean="0"/>
          </a:p>
          <a:p>
            <a:r>
              <a:rPr lang="en-US" dirty="0"/>
              <a:t>It was designed by Microsoft, for its Internet Explorer browser, in the late </a:t>
            </a:r>
            <a:r>
              <a:rPr lang="en-US" dirty="0" smtClean="0"/>
              <a:t>90s</a:t>
            </a:r>
          </a:p>
          <a:p>
            <a:r>
              <a:rPr lang="en-US" dirty="0"/>
              <a:t>During this time, the XML file format was </a:t>
            </a:r>
            <a:r>
              <a:rPr lang="en-US" i="1" dirty="0"/>
              <a:t>very</a:t>
            </a:r>
            <a:r>
              <a:rPr lang="en-US" dirty="0"/>
              <a:t> </a:t>
            </a:r>
            <a:r>
              <a:rPr lang="en-US" dirty="0" smtClean="0"/>
              <a:t>popular</a:t>
            </a:r>
          </a:p>
          <a:p>
            <a:r>
              <a:rPr lang="en-US" dirty="0"/>
              <a:t>When the </a:t>
            </a:r>
            <a:r>
              <a:rPr lang="en-US" dirty="0" err="1"/>
              <a:t>XMLHttpRequest</a:t>
            </a:r>
            <a:r>
              <a:rPr lang="en-US" dirty="0"/>
              <a:t> interface was added to Internet Explorer, it allowed people to do things with JavaScript that had been very hard </a:t>
            </a:r>
            <a:r>
              <a:rPr lang="en-US" dirty="0" smtClean="0"/>
              <a:t>before</a:t>
            </a:r>
          </a:p>
          <a:p>
            <a:r>
              <a:rPr lang="en-US" dirty="0" smtClean="0"/>
              <a:t>For </a:t>
            </a:r>
            <a:r>
              <a:rPr lang="en-US" dirty="0"/>
              <a:t>example, websites started showing lists of suggestions when the user was typing something into a text </a:t>
            </a:r>
            <a:r>
              <a:rPr lang="en-US" dirty="0" smtClean="0"/>
              <a:t>field</a:t>
            </a:r>
          </a:p>
          <a:p>
            <a:r>
              <a:rPr lang="en-US" dirty="0" smtClean="0"/>
              <a:t>This </a:t>
            </a:r>
            <a:r>
              <a:rPr lang="en-US" dirty="0"/>
              <a:t>was considered spectacular—people were used to waiting for a full page reload for every interaction with a </a:t>
            </a:r>
            <a:r>
              <a:rPr lang="en-US" dirty="0" smtClean="0"/>
              <a:t>website</a:t>
            </a:r>
          </a:p>
          <a:p>
            <a:r>
              <a:rPr lang="en-US" dirty="0"/>
              <a:t>The other significant browser at that time, Mozilla (later Firefox), did not want to be left behind. To allow people to do similarly neat things in its browser, Mozilla copied the </a:t>
            </a:r>
            <a:r>
              <a:rPr lang="en-US" dirty="0" smtClean="0"/>
              <a:t>interface</a:t>
            </a:r>
          </a:p>
          <a:p>
            <a:r>
              <a:rPr lang="en-US" dirty="0" smtClean="0"/>
              <a:t>The </a:t>
            </a:r>
            <a:r>
              <a:rPr lang="en-US" dirty="0"/>
              <a:t>next generation of browsers followed this example, and today </a:t>
            </a:r>
            <a:r>
              <a:rPr lang="en-US" dirty="0" err="1"/>
              <a:t>XMLHttpRequest</a:t>
            </a:r>
            <a:r>
              <a:rPr lang="en-US" dirty="0"/>
              <a:t> is a de facto standard </a:t>
            </a:r>
            <a:r>
              <a:rPr lang="en-US" dirty="0" smtClean="0"/>
              <a:t>interface</a:t>
            </a:r>
            <a:endParaRPr lang="en-US" dirty="0"/>
          </a:p>
        </p:txBody>
      </p:sp>
    </p:spTree>
    <p:extLst>
      <p:ext uri="{BB962C8B-B14F-4D97-AF65-F5344CB8AC3E}">
        <p14:creationId xmlns:p14="http://schemas.microsoft.com/office/powerpoint/2010/main" val="3245918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2140</TotalTime>
  <Words>1567</Words>
  <Application>Microsoft Office PowerPoint</Application>
  <PresentationFormat>On-screen Show (4:3)</PresentationFormat>
  <Paragraphs>204</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Consolas</vt:lpstr>
      <vt:lpstr>Courier New</vt:lpstr>
      <vt:lpstr>Clarity</vt:lpstr>
      <vt:lpstr> AJAX</vt:lpstr>
      <vt:lpstr>Introduction</vt:lpstr>
      <vt:lpstr>AJAX</vt:lpstr>
      <vt:lpstr>Request response loop</vt:lpstr>
      <vt:lpstr>Normal synchronous HTTP request-response loop (non-AJAX)</vt:lpstr>
      <vt:lpstr>Asynchronous HTTP request-response loop (AJAX)</vt:lpstr>
      <vt:lpstr>Javascript and AJAX</vt:lpstr>
      <vt:lpstr>Notable AJAX Applications were first popularized by Google</vt:lpstr>
      <vt:lpstr>AJAX API - XMLHttpRequest Object</vt:lpstr>
      <vt:lpstr>XMLHttpRequest synchronous request</vt:lpstr>
      <vt:lpstr>XMLHttpRequest synchronous request</vt:lpstr>
      <vt:lpstr>Asynchronous XMLHttpRequest</vt:lpstr>
      <vt:lpstr>Status Property</vt:lpstr>
      <vt:lpstr>Asynchronous Requests</vt:lpstr>
      <vt:lpstr>Asynchronous Ajax Demo with XMLHttpRequest</vt:lpstr>
      <vt:lpstr>HTTP access control (CORS)</vt:lpstr>
      <vt:lpstr>The Same‐Origin Policy</vt:lpstr>
      <vt:lpstr>The Same‐Origin Policy</vt:lpstr>
      <vt:lpstr>CORS example</vt:lpstr>
      <vt:lpstr>CORS example</vt:lpstr>
      <vt:lpstr>What is a browser made of?</vt:lpstr>
      <vt:lpstr>What is a JavaScript engine?</vt:lpstr>
      <vt:lpstr>How does the Javascript call stack work?</vt:lpstr>
      <vt:lpstr>JavaScript event loop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for the Mobile Web</dc:title>
  <dc:creator>Patricia</dc:creator>
  <cp:lastModifiedBy>David Rozado</cp:lastModifiedBy>
  <cp:revision>443</cp:revision>
  <dcterms:created xsi:type="dcterms:W3CDTF">2006-08-16T00:00:00Z</dcterms:created>
  <dcterms:modified xsi:type="dcterms:W3CDTF">2017-03-19T00:41:51Z</dcterms:modified>
</cp:coreProperties>
</file>