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sldIdLst>
    <p:sldId id="256" r:id="rId2"/>
    <p:sldId id="257" r:id="rId3"/>
    <p:sldId id="258" r:id="rId4"/>
    <p:sldId id="260" r:id="rId5"/>
    <p:sldId id="259" r:id="rId6"/>
    <p:sldId id="261" r:id="rId7"/>
    <p:sldId id="262" r:id="rId8"/>
    <p:sldId id="263" r:id="rId9"/>
    <p:sldId id="264" r:id="rId10"/>
    <p:sldId id="265" r:id="rId11"/>
    <p:sldId id="270" r:id="rId12"/>
    <p:sldId id="267" r:id="rId13"/>
    <p:sldId id="268" r:id="rId14"/>
    <p:sldId id="269" r:id="rId15"/>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366" autoAdjust="0"/>
    <p:restoredTop sz="76571" autoAdjust="0"/>
  </p:normalViewPr>
  <p:slideViewPr>
    <p:cSldViewPr>
      <p:cViewPr varScale="1">
        <p:scale>
          <a:sx n="89" d="100"/>
          <a:sy n="89" d="100"/>
        </p:scale>
        <p:origin x="-227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29A4377B-4AC3-4E2A-833E-0A344A2DEA1E}" type="datetimeFigureOut">
              <a:rPr lang="en-NZ" smtClean="0"/>
              <a:pPr/>
              <a:t>23/03/2017</a:t>
            </a:fld>
            <a:endParaRPr lang="en-NZ"/>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F93C7D34-76F4-423E-BDC1-759F77CD907E}" type="slidenum">
              <a:rPr lang="en-NZ" smtClean="0"/>
              <a:pPr/>
              <a:t>‹#›</a:t>
            </a:fld>
            <a:endParaRPr lang="en-NZ"/>
          </a:p>
        </p:txBody>
      </p:sp>
    </p:spTree>
    <p:extLst>
      <p:ext uri="{BB962C8B-B14F-4D97-AF65-F5344CB8AC3E}">
        <p14:creationId xmlns:p14="http://schemas.microsoft.com/office/powerpoint/2010/main" val="1201702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endParaRPr lang="en-NZ" baseline="0" dirty="0"/>
          </a:p>
        </p:txBody>
      </p:sp>
      <p:sp>
        <p:nvSpPr>
          <p:cNvPr id="4" name="Slide Number Placeholder 3"/>
          <p:cNvSpPr>
            <a:spLocks noGrp="1"/>
          </p:cNvSpPr>
          <p:nvPr>
            <p:ph type="sldNum" sz="quarter" idx="10"/>
          </p:nvPr>
        </p:nvSpPr>
        <p:spPr/>
        <p:txBody>
          <a:bodyPr/>
          <a:lstStyle/>
          <a:p>
            <a:fld id="{F93C7D34-76F4-423E-BDC1-759F77CD907E}" type="slidenum">
              <a:rPr lang="en-NZ" smtClean="0"/>
              <a:pPr/>
              <a:t>1</a:t>
            </a:fld>
            <a:endParaRPr lang="en-NZ"/>
          </a:p>
        </p:txBody>
      </p:sp>
    </p:spTree>
    <p:extLst>
      <p:ext uri="{BB962C8B-B14F-4D97-AF65-F5344CB8AC3E}">
        <p14:creationId xmlns:p14="http://schemas.microsoft.com/office/powerpoint/2010/main" val="321992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3C7D34-76F4-423E-BDC1-759F77CD907E}" type="slidenum">
              <a:rPr lang="en-NZ" smtClean="0"/>
              <a:pPr/>
              <a:t>5</a:t>
            </a:fld>
            <a:endParaRPr lang="en-NZ"/>
          </a:p>
        </p:txBody>
      </p:sp>
    </p:spTree>
    <p:extLst>
      <p:ext uri="{BB962C8B-B14F-4D97-AF65-F5344CB8AC3E}">
        <p14:creationId xmlns:p14="http://schemas.microsoft.com/office/powerpoint/2010/main" val="2775860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593A2F-EA9E-455D-8084-63A534C40F5C}" type="datetimeFigureOut">
              <a:rPr lang="en-NZ" smtClean="0"/>
              <a:pPr/>
              <a:t>23/03/2017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5C2ED452-553F-4997-A4A1-B5AD2E63F346}" type="slidenum">
              <a:rPr lang="en-NZ" smtClean="0"/>
              <a:pPr/>
              <a:t>‹#›</a:t>
            </a:fld>
            <a:endParaRPr lang="en-NZ"/>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593A2F-EA9E-455D-8084-63A534C40F5C}" type="datetimeFigureOut">
              <a:rPr lang="en-NZ" smtClean="0"/>
              <a:pPr/>
              <a:t>23/03/2017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5C2ED452-553F-4997-A4A1-B5AD2E63F346}" type="slidenum">
              <a:rPr lang="en-NZ" smtClean="0"/>
              <a:pPr/>
              <a:t>‹#›</a:t>
            </a:fld>
            <a:endParaRPr lang="en-NZ"/>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9906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111424"/>
            <a:ext cx="8229600" cy="54139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593A2F-EA9E-455D-8084-63A534C40F5C}" type="datetimeFigureOut">
              <a:rPr lang="en-NZ" smtClean="0"/>
              <a:pPr/>
              <a:t>23/03/2017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5C2ED452-553F-4997-A4A1-B5AD2E63F346}" type="slidenum">
              <a:rPr lang="en-NZ" smtClean="0"/>
              <a:pPr/>
              <a:t>‹#›</a:t>
            </a:fld>
            <a:endParaRPr lang="en-NZ"/>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0593A2F-EA9E-455D-8084-63A534C40F5C}" type="datetimeFigureOut">
              <a:rPr lang="en-NZ" smtClean="0"/>
              <a:pPr/>
              <a:t>23/03/2017</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5C2ED452-553F-4997-A4A1-B5AD2E63F346}" type="slidenum">
              <a:rPr lang="en-NZ" smtClean="0"/>
              <a:pPr/>
              <a:t>‹#›</a:t>
            </a:fld>
            <a:endParaRPr lang="en-NZ"/>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0593A2F-EA9E-455D-8084-63A534C40F5C}" type="datetimeFigureOut">
              <a:rPr lang="en-NZ" smtClean="0"/>
              <a:pPr/>
              <a:t>23/03/2017</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5C2ED452-553F-4997-A4A1-B5AD2E63F346}" type="slidenum">
              <a:rPr lang="en-NZ" smtClean="0"/>
              <a:pPr/>
              <a:t>‹#›</a:t>
            </a:fld>
            <a:endParaRPr lang="en-NZ"/>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0593A2F-EA9E-455D-8084-63A534C40F5C}" type="datetimeFigureOut">
              <a:rPr lang="en-NZ" smtClean="0"/>
              <a:pPr/>
              <a:t>23/03/2017</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5C2ED452-553F-4997-A4A1-B5AD2E63F346}" type="slidenum">
              <a:rPr lang="en-NZ" smtClean="0"/>
              <a:pPr/>
              <a:t>‹#›</a:t>
            </a:fld>
            <a:endParaRPr lang="en-NZ"/>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593A2F-EA9E-455D-8084-63A534C40F5C}" type="datetimeFigureOut">
              <a:rPr lang="en-NZ" smtClean="0"/>
              <a:pPr/>
              <a:t>23/03/2017</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5C2ED452-553F-4997-A4A1-B5AD2E63F346}" type="slidenum">
              <a:rPr lang="en-NZ" smtClean="0"/>
              <a:pPr/>
              <a:t>‹#›</a:t>
            </a:fld>
            <a:endParaRPr lang="en-NZ"/>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593A2F-EA9E-455D-8084-63A534C40F5C}" type="datetimeFigureOut">
              <a:rPr lang="en-NZ" smtClean="0"/>
              <a:pPr/>
              <a:t>23/03/2017</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5C2ED452-553F-4997-A4A1-B5AD2E63F346}" type="slidenum">
              <a:rPr lang="en-NZ" smtClean="0"/>
              <a:pPr/>
              <a:t>‹#›</a:t>
            </a:fld>
            <a:endParaRPr lang="en-NZ"/>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90593A2F-EA9E-455D-8084-63A534C40F5C}" type="datetimeFigureOut">
              <a:rPr lang="en-NZ" smtClean="0"/>
              <a:pPr/>
              <a:t>23/03/2017</a:t>
            </a:fld>
            <a:endParaRPr lang="en-NZ"/>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NZ"/>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5C2ED452-553F-4997-A4A1-B5AD2E63F346}" type="slidenum">
              <a:rPr lang="en-NZ" smtClean="0"/>
              <a:pPr/>
              <a:t>‹#›</a:t>
            </a:fld>
            <a:endParaRPr lang="en-NZ"/>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nodejs.org/en/"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nodejs.org/dist/latest-v6.x/docs/api/"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NZ" sz="6000" cap="none" dirty="0" smtClean="0"/>
              <a:t>Node.js</a:t>
            </a:r>
            <a:endParaRPr lang="en-NZ" sz="6000" cap="none" dirty="0"/>
          </a:p>
        </p:txBody>
      </p:sp>
      <p:sp>
        <p:nvSpPr>
          <p:cNvPr id="3" name="Subtitle 2"/>
          <p:cNvSpPr>
            <a:spLocks noGrp="1"/>
          </p:cNvSpPr>
          <p:nvPr>
            <p:ph type="subTitle" idx="1"/>
          </p:nvPr>
        </p:nvSpPr>
        <p:spPr/>
        <p:txBody>
          <a:bodyPr/>
          <a:lstStyle/>
          <a:p>
            <a:r>
              <a:rPr lang="en-NZ" dirty="0" smtClean="0"/>
              <a:t>IN712 Web 3</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For what sort of applications is node.js optimal?</a:t>
            </a:r>
            <a:endParaRPr lang="en-US" dirty="0"/>
          </a:p>
        </p:txBody>
      </p:sp>
      <p:sp>
        <p:nvSpPr>
          <p:cNvPr id="3" name="Content Placeholder 2"/>
          <p:cNvSpPr>
            <a:spLocks noGrp="1"/>
          </p:cNvSpPr>
          <p:nvPr>
            <p:ph idx="1"/>
          </p:nvPr>
        </p:nvSpPr>
        <p:spPr/>
        <p:txBody>
          <a:bodyPr/>
          <a:lstStyle/>
          <a:p>
            <a:r>
              <a:rPr lang="en-NZ" dirty="0" smtClean="0"/>
              <a:t>Where to use node.js?</a:t>
            </a:r>
          </a:p>
          <a:p>
            <a:pPr lvl="1"/>
            <a:r>
              <a:rPr lang="en-NZ" dirty="0" smtClean="0"/>
              <a:t>Applications heavy on input/output operations</a:t>
            </a:r>
          </a:p>
          <a:p>
            <a:pPr lvl="1"/>
            <a:r>
              <a:rPr lang="en-NZ" dirty="0" smtClean="0"/>
              <a:t>Network intensive applications</a:t>
            </a:r>
          </a:p>
          <a:p>
            <a:pPr lvl="1"/>
            <a:r>
              <a:rPr lang="en-NZ" dirty="0" smtClean="0"/>
              <a:t>Data intensive application ( streaming content)</a:t>
            </a:r>
          </a:p>
          <a:p>
            <a:pPr lvl="1"/>
            <a:r>
              <a:rPr lang="en-NZ" dirty="0" smtClean="0"/>
              <a:t>JSON APIs</a:t>
            </a:r>
          </a:p>
          <a:p>
            <a:r>
              <a:rPr lang="en-NZ" dirty="0" smtClean="0"/>
              <a:t>where not to use node.js?</a:t>
            </a:r>
          </a:p>
          <a:p>
            <a:pPr lvl="1"/>
            <a:r>
              <a:rPr lang="en-NZ" dirty="0" err="1" smtClean="0"/>
              <a:t>cpu</a:t>
            </a:r>
            <a:r>
              <a:rPr lang="en-NZ" dirty="0" smtClean="0"/>
              <a:t> intensive applications</a:t>
            </a:r>
            <a:endParaRPr lang="en-US" dirty="0"/>
          </a:p>
        </p:txBody>
      </p:sp>
    </p:spTree>
    <p:extLst>
      <p:ext uri="{BB962C8B-B14F-4D97-AF65-F5344CB8AC3E}">
        <p14:creationId xmlns:p14="http://schemas.microsoft.com/office/powerpoint/2010/main" val="26620524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I/O is expensive</a:t>
            </a:r>
          </a:p>
        </p:txBody>
      </p:sp>
      <p:pic>
        <p:nvPicPr>
          <p:cNvPr id="4098" name="Picture 2" descr="http://blog.mixu.net/files/2011/01/io-cos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412776"/>
            <a:ext cx="7188664" cy="5112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4391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Node.js event loop</a:t>
            </a:r>
            <a:endParaRPr lang="en-US" dirty="0"/>
          </a:p>
        </p:txBody>
      </p:sp>
      <p:sp>
        <p:nvSpPr>
          <p:cNvPr id="3" name="Content Placeholder 2"/>
          <p:cNvSpPr>
            <a:spLocks noGrp="1"/>
          </p:cNvSpPr>
          <p:nvPr>
            <p:ph idx="1"/>
          </p:nvPr>
        </p:nvSpPr>
        <p:spPr>
          <a:xfrm>
            <a:off x="457200" y="1111424"/>
            <a:ext cx="2386608" cy="5413920"/>
          </a:xfrm>
        </p:spPr>
        <p:txBody>
          <a:bodyPr/>
          <a:lstStyle/>
          <a:p>
            <a:r>
              <a:rPr lang="en-NZ" dirty="0" smtClean="0"/>
              <a:t>Remember JavaScript event loop?</a:t>
            </a:r>
            <a:endParaRPr lang="en-US" dirty="0"/>
          </a:p>
        </p:txBody>
      </p:sp>
      <p:pic>
        <p:nvPicPr>
          <p:cNvPr id="4" name="Picture 4" descr="jsRunTime"/>
          <p:cNvPicPr>
            <a:picLocks noChangeAspect="1" noChangeArrowheads="1"/>
          </p:cNvPicPr>
          <p:nvPr/>
        </p:nvPicPr>
        <p:blipFill rotWithShape="1">
          <a:blip r:embed="rId2">
            <a:extLst>
              <a:ext uri="{28A0092B-C50C-407E-A947-70E740481C1C}">
                <a14:useLocalDpi xmlns:a14="http://schemas.microsoft.com/office/drawing/2010/main" val="0"/>
              </a:ext>
            </a:extLst>
          </a:blip>
          <a:srcRect l="2473" t="2597" r="2439" b="2597"/>
          <a:stretch/>
        </p:blipFill>
        <p:spPr bwMode="auto">
          <a:xfrm>
            <a:off x="3194304" y="1295400"/>
            <a:ext cx="5943600" cy="556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0057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Node.js event loop</a:t>
            </a:r>
            <a:endParaRPr lang="en-US" dirty="0"/>
          </a:p>
        </p:txBody>
      </p:sp>
      <p:pic>
        <p:nvPicPr>
          <p:cNvPr id="1026" name="Picture 2" descr="How Node wor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365" y="1556792"/>
            <a:ext cx="8385739" cy="331236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11560" y="5229200"/>
            <a:ext cx="5760640" cy="646331"/>
          </a:xfrm>
          <a:prstGeom prst="rect">
            <a:avLst/>
          </a:prstGeom>
          <a:noFill/>
        </p:spPr>
        <p:txBody>
          <a:bodyPr wrap="square" rtlCol="0">
            <a:spAutoFit/>
          </a:bodyPr>
          <a:lstStyle/>
          <a:p>
            <a:pPr marL="285750" indent="-285750">
              <a:buFont typeface="Arial" panose="020B0604020202020204" pitchFamily="34" charset="0"/>
              <a:buChar char="•"/>
            </a:pPr>
            <a:r>
              <a:rPr lang="en-NZ" dirty="0" smtClean="0"/>
              <a:t>The event loop is single threaded</a:t>
            </a:r>
          </a:p>
          <a:p>
            <a:pPr marL="285750" indent="-285750">
              <a:buFont typeface="Arial" panose="020B0604020202020204" pitchFamily="34" charset="0"/>
              <a:buChar char="•"/>
            </a:pPr>
            <a:r>
              <a:rPr lang="en-NZ" dirty="0" err="1" smtClean="0"/>
              <a:t>Nonblocking</a:t>
            </a:r>
            <a:r>
              <a:rPr lang="en-NZ" dirty="0" smtClean="0"/>
              <a:t> I/O task processes</a:t>
            </a:r>
            <a:endParaRPr lang="en-US" dirty="0"/>
          </a:p>
        </p:txBody>
      </p:sp>
    </p:spTree>
    <p:extLst>
      <p:ext uri="{BB962C8B-B14F-4D97-AF65-F5344CB8AC3E}">
        <p14:creationId xmlns:p14="http://schemas.microsoft.com/office/powerpoint/2010/main" val="3562674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node.js event loo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275" y="1047784"/>
            <a:ext cx="8553450" cy="52197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p:nvPr>
        </p:nvSpPr>
        <p:spPr>
          <a:xfrm>
            <a:off x="457200" y="44624"/>
            <a:ext cx="8229600" cy="990600"/>
          </a:xfrm>
        </p:spPr>
        <p:txBody>
          <a:bodyPr>
            <a:normAutofit fontScale="90000"/>
          </a:bodyPr>
          <a:lstStyle/>
          <a:p>
            <a:r>
              <a:rPr lang="en-NZ" dirty="0" smtClean="0"/>
              <a:t>The advantage of asynchronous code</a:t>
            </a:r>
            <a:endParaRPr lang="en-US" dirty="0"/>
          </a:p>
        </p:txBody>
      </p:sp>
    </p:spTree>
    <p:extLst>
      <p:ext uri="{BB962C8B-B14F-4D97-AF65-F5344CB8AC3E}">
        <p14:creationId xmlns:p14="http://schemas.microsoft.com/office/powerpoint/2010/main" val="3162787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Introduction to node.js</a:t>
            </a:r>
            <a:endParaRPr lang="en-US" dirty="0"/>
          </a:p>
        </p:txBody>
      </p:sp>
      <p:sp>
        <p:nvSpPr>
          <p:cNvPr id="3" name="Content Placeholder 2"/>
          <p:cNvSpPr>
            <a:spLocks noGrp="1"/>
          </p:cNvSpPr>
          <p:nvPr>
            <p:ph idx="1"/>
          </p:nvPr>
        </p:nvSpPr>
        <p:spPr>
          <a:xfrm>
            <a:off x="457200" y="1111424"/>
            <a:ext cx="8229600" cy="3613720"/>
          </a:xfrm>
        </p:spPr>
        <p:txBody>
          <a:bodyPr/>
          <a:lstStyle/>
          <a:p>
            <a:r>
              <a:rPr lang="en-US" dirty="0" smtClean="0"/>
              <a:t>Node.js </a:t>
            </a:r>
            <a:r>
              <a:rPr lang="en-US" dirty="0"/>
              <a:t>is an open-source cross platform runtime environment for server-side and networking </a:t>
            </a:r>
            <a:r>
              <a:rPr lang="en-US" dirty="0" smtClean="0"/>
              <a:t>applications</a:t>
            </a:r>
            <a:endParaRPr lang="en-US" dirty="0" smtClean="0"/>
          </a:p>
          <a:p>
            <a:r>
              <a:rPr lang="en-US" dirty="0" smtClean="0"/>
              <a:t>It </a:t>
            </a:r>
            <a:r>
              <a:rPr lang="en-US" dirty="0"/>
              <a:t>is built on top of </a:t>
            </a:r>
            <a:r>
              <a:rPr lang="en-US" dirty="0"/>
              <a:t>Chrome's, </a:t>
            </a:r>
            <a:r>
              <a:rPr lang="en-US" dirty="0" smtClean="0"/>
              <a:t>V8, </a:t>
            </a:r>
            <a:r>
              <a:rPr lang="en-US" dirty="0"/>
              <a:t>JavaScript </a:t>
            </a:r>
            <a:r>
              <a:rPr lang="en-US" dirty="0" smtClean="0"/>
              <a:t>runtime engine</a:t>
            </a:r>
            <a:endParaRPr lang="en-US" dirty="0" smtClean="0"/>
          </a:p>
          <a:p>
            <a:r>
              <a:rPr lang="en-US" dirty="0" smtClean="0"/>
              <a:t>Applications </a:t>
            </a:r>
            <a:r>
              <a:rPr lang="en-US" dirty="0"/>
              <a:t>for Node are written in JavaScript. </a:t>
            </a:r>
            <a:endParaRPr lang="en-US" dirty="0" smtClean="0"/>
          </a:p>
          <a:p>
            <a:r>
              <a:rPr lang="en-US" dirty="0" smtClean="0"/>
              <a:t>This </a:t>
            </a:r>
            <a:r>
              <a:rPr lang="en-US" dirty="0"/>
              <a:t>is why many developers like Node because it's lightweight and you can write your front-end and back-end in the same language,</a:t>
            </a:r>
          </a:p>
        </p:txBody>
      </p:sp>
      <p:pic>
        <p:nvPicPr>
          <p:cNvPr id="5" name="Picture 4">
            <a:hlinkClick r:id="rId2"/>
          </p:cNvPr>
          <p:cNvPicPr>
            <a:picLocks noChangeAspect="1"/>
          </p:cNvPicPr>
          <p:nvPr/>
        </p:nvPicPr>
        <p:blipFill>
          <a:blip r:embed="rId3"/>
          <a:stretch>
            <a:fillRect/>
          </a:stretch>
        </p:blipFill>
        <p:spPr>
          <a:xfrm>
            <a:off x="1321159" y="4437112"/>
            <a:ext cx="3249950" cy="2207916"/>
          </a:xfrm>
          <a:prstGeom prst="rect">
            <a:avLst/>
          </a:prstGeom>
        </p:spPr>
      </p:pic>
      <p:pic>
        <p:nvPicPr>
          <p:cNvPr id="6" name="Picture 5">
            <a:hlinkClick r:id="rId4"/>
          </p:cNvPr>
          <p:cNvPicPr>
            <a:picLocks noChangeAspect="1"/>
          </p:cNvPicPr>
          <p:nvPr/>
        </p:nvPicPr>
        <p:blipFill>
          <a:blip r:embed="rId5"/>
          <a:stretch>
            <a:fillRect/>
          </a:stretch>
        </p:blipFill>
        <p:spPr>
          <a:xfrm>
            <a:off x="5580112" y="3929904"/>
            <a:ext cx="2921200" cy="2909515"/>
          </a:xfrm>
          <a:prstGeom prst="rect">
            <a:avLst/>
          </a:prstGeom>
        </p:spPr>
      </p:pic>
    </p:spTree>
    <p:extLst>
      <p:ext uri="{BB962C8B-B14F-4D97-AF65-F5344CB8AC3E}">
        <p14:creationId xmlns:p14="http://schemas.microsoft.com/office/powerpoint/2010/main" val="8399018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Introduction to node.js</a:t>
            </a:r>
            <a:endParaRPr lang="en-US" dirty="0"/>
          </a:p>
        </p:txBody>
      </p:sp>
      <p:sp>
        <p:nvSpPr>
          <p:cNvPr id="3" name="Content Placeholder 2"/>
          <p:cNvSpPr>
            <a:spLocks noGrp="1"/>
          </p:cNvSpPr>
          <p:nvPr>
            <p:ph idx="1"/>
          </p:nvPr>
        </p:nvSpPr>
        <p:spPr/>
        <p:txBody>
          <a:bodyPr/>
          <a:lstStyle/>
          <a:p>
            <a:r>
              <a:rPr lang="en-NZ" dirty="0" smtClean="0"/>
              <a:t>Once you have installed node.js, you have access to node command line interface (CLI)</a:t>
            </a:r>
            <a:endParaRPr lang="en-US" dirty="0"/>
          </a:p>
        </p:txBody>
      </p:sp>
      <p:pic>
        <p:nvPicPr>
          <p:cNvPr id="8" name="Picture 7"/>
          <p:cNvPicPr>
            <a:picLocks noChangeAspect="1"/>
          </p:cNvPicPr>
          <p:nvPr/>
        </p:nvPicPr>
        <p:blipFill>
          <a:blip r:embed="rId2"/>
          <a:stretch>
            <a:fillRect/>
          </a:stretch>
        </p:blipFill>
        <p:spPr>
          <a:xfrm>
            <a:off x="107504" y="2060848"/>
            <a:ext cx="8988454" cy="4540696"/>
          </a:xfrm>
          <a:prstGeom prst="rect">
            <a:avLst/>
          </a:prstGeom>
        </p:spPr>
      </p:pic>
    </p:spTree>
    <p:extLst>
      <p:ext uri="{BB962C8B-B14F-4D97-AF65-F5344CB8AC3E}">
        <p14:creationId xmlns:p14="http://schemas.microsoft.com/office/powerpoint/2010/main" val="31383364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Features of node.js</a:t>
            </a:r>
            <a:endParaRPr lang="en-US" dirty="0"/>
          </a:p>
        </p:txBody>
      </p:sp>
      <p:sp>
        <p:nvSpPr>
          <p:cNvPr id="3" name="Content Placeholder 2"/>
          <p:cNvSpPr>
            <a:spLocks noGrp="1"/>
          </p:cNvSpPr>
          <p:nvPr>
            <p:ph idx="1"/>
          </p:nvPr>
        </p:nvSpPr>
        <p:spPr>
          <a:xfrm>
            <a:off x="107504" y="1159423"/>
            <a:ext cx="8856984" cy="5725961"/>
          </a:xfrm>
        </p:spPr>
        <p:txBody>
          <a:bodyPr>
            <a:normAutofit fontScale="92500" lnSpcReduction="10000"/>
          </a:bodyPr>
          <a:lstStyle/>
          <a:p>
            <a:r>
              <a:rPr lang="en-NZ" dirty="0" smtClean="0"/>
              <a:t>Asynchronous: all APIs of node are </a:t>
            </a:r>
            <a:r>
              <a:rPr lang="en-NZ" dirty="0" smtClean="0"/>
              <a:t>                                           asynchronous</a:t>
            </a:r>
            <a:r>
              <a:rPr lang="en-NZ" dirty="0" smtClean="0"/>
              <a:t>, that is, </a:t>
            </a:r>
            <a:r>
              <a:rPr lang="en-NZ" dirty="0" err="1" smtClean="0"/>
              <a:t>nonblocking</a:t>
            </a:r>
            <a:r>
              <a:rPr lang="en-NZ" dirty="0" smtClean="0"/>
              <a:t>. </a:t>
            </a:r>
            <a:r>
              <a:rPr lang="en-NZ" dirty="0" smtClean="0"/>
              <a:t>The                                                </a:t>
            </a:r>
            <a:r>
              <a:rPr lang="en-NZ" dirty="0" smtClean="0"/>
              <a:t>node.js </a:t>
            </a:r>
            <a:r>
              <a:rPr lang="en-NZ" dirty="0" smtClean="0"/>
              <a:t>interpreter </a:t>
            </a:r>
            <a:r>
              <a:rPr lang="en-NZ" dirty="0" smtClean="0"/>
              <a:t>does not wait for a </a:t>
            </a:r>
            <a:r>
              <a:rPr lang="en-NZ" dirty="0" smtClean="0"/>
              <a:t>                                                function </a:t>
            </a:r>
            <a:r>
              <a:rPr lang="en-NZ" dirty="0" smtClean="0"/>
              <a:t>to </a:t>
            </a:r>
            <a:r>
              <a:rPr lang="en-NZ" dirty="0" smtClean="0"/>
              <a:t>return a </a:t>
            </a:r>
            <a:r>
              <a:rPr lang="en-NZ" dirty="0" smtClean="0"/>
              <a:t>value. </a:t>
            </a:r>
            <a:r>
              <a:rPr lang="en-NZ" dirty="0" smtClean="0"/>
              <a:t>The </a:t>
            </a:r>
            <a:r>
              <a:rPr lang="en-NZ" dirty="0" smtClean="0"/>
              <a:t>interpreter </a:t>
            </a:r>
            <a:r>
              <a:rPr lang="en-NZ" dirty="0" smtClean="0"/>
              <a:t>                                             moves to the next line</a:t>
            </a:r>
          </a:p>
          <a:p>
            <a:r>
              <a:rPr lang="en-NZ" dirty="0" smtClean="0"/>
              <a:t>Very fast: </a:t>
            </a:r>
            <a:r>
              <a:rPr lang="en-NZ" dirty="0" smtClean="0"/>
              <a:t>built on Google Chrome’s V8 </a:t>
            </a:r>
            <a:r>
              <a:rPr lang="en-NZ" dirty="0" smtClean="0"/>
              <a:t>                                           JavaScript </a:t>
            </a:r>
            <a:r>
              <a:rPr lang="en-NZ" dirty="0" smtClean="0"/>
              <a:t>engine</a:t>
            </a:r>
          </a:p>
          <a:p>
            <a:r>
              <a:rPr lang="en-NZ" dirty="0" smtClean="0"/>
              <a:t>Single threaded: node.js uses a single threaded model using an event loop</a:t>
            </a:r>
          </a:p>
          <a:p>
            <a:r>
              <a:rPr lang="en-NZ" dirty="0" smtClean="0"/>
              <a:t>Event driven: the event loop makes the interpreter respond in a </a:t>
            </a:r>
            <a:r>
              <a:rPr lang="en-NZ" dirty="0" smtClean="0"/>
              <a:t>non-blocking </a:t>
            </a:r>
            <a:r>
              <a:rPr lang="en-NZ" dirty="0" smtClean="0"/>
              <a:t>way</a:t>
            </a:r>
          </a:p>
          <a:p>
            <a:r>
              <a:rPr lang="en-NZ" dirty="0" smtClean="0"/>
              <a:t>Highly scalable: as opposed to traditional servers which create an exclusive thread to handle every request (for instance Apache), </a:t>
            </a:r>
            <a:r>
              <a:rPr lang="en-NZ" dirty="0"/>
              <a:t>node.js </a:t>
            </a:r>
            <a:r>
              <a:rPr lang="en-NZ" dirty="0" smtClean="0"/>
              <a:t>uses a single thread which can service a much larger number of requests</a:t>
            </a:r>
          </a:p>
          <a:p>
            <a:r>
              <a:rPr lang="en-NZ" dirty="0" smtClean="0"/>
              <a:t>No buffering: node.js does not </a:t>
            </a:r>
            <a:r>
              <a:rPr lang="en-NZ" dirty="0" smtClean="0"/>
              <a:t>buffer </a:t>
            </a:r>
            <a:r>
              <a:rPr lang="en-NZ" dirty="0" smtClean="0"/>
              <a:t>data, it outputs data in chunks</a:t>
            </a:r>
          </a:p>
          <a:p>
            <a:r>
              <a:rPr lang="en-NZ" dirty="0" smtClean="0"/>
              <a:t>Free software license: MIT license</a:t>
            </a:r>
            <a:endParaRPr lang="en-US" dirty="0"/>
          </a:p>
        </p:txBody>
      </p:sp>
      <p:pic>
        <p:nvPicPr>
          <p:cNvPr id="4" name="Picture 4" descr="jsRunTime"/>
          <p:cNvPicPr>
            <a:picLocks noChangeAspect="1" noChangeArrowheads="1"/>
          </p:cNvPicPr>
          <p:nvPr/>
        </p:nvPicPr>
        <p:blipFill rotWithShape="1">
          <a:blip r:embed="rId2">
            <a:extLst>
              <a:ext uri="{28A0092B-C50C-407E-A947-70E740481C1C}">
                <a14:useLocalDpi xmlns:a14="http://schemas.microsoft.com/office/drawing/2010/main" val="0"/>
              </a:ext>
            </a:extLst>
          </a:blip>
          <a:srcRect l="2473" t="2597" r="2439" b="2597"/>
          <a:stretch/>
        </p:blipFill>
        <p:spPr bwMode="auto">
          <a:xfrm>
            <a:off x="5557078" y="0"/>
            <a:ext cx="3586922" cy="3356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52714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asynchronous tasks</a:t>
            </a:r>
          </a:p>
        </p:txBody>
      </p:sp>
      <p:sp>
        <p:nvSpPr>
          <p:cNvPr id="3" name="Content Placeholder 2"/>
          <p:cNvSpPr>
            <a:spLocks noGrp="1"/>
          </p:cNvSpPr>
          <p:nvPr>
            <p:ph idx="1"/>
          </p:nvPr>
        </p:nvSpPr>
        <p:spPr>
          <a:xfrm>
            <a:off x="457200" y="1111424"/>
            <a:ext cx="8579296" cy="5413920"/>
          </a:xfrm>
        </p:spPr>
        <p:txBody>
          <a:bodyPr/>
          <a:lstStyle/>
          <a:p>
            <a:r>
              <a:rPr lang="en-US" dirty="0"/>
              <a:t>When you execute a task synchronously, you wait for it to finish before moving on to another task, which is what causes </a:t>
            </a:r>
            <a:r>
              <a:rPr lang="en-US" dirty="0" smtClean="0"/>
              <a:t>blocking</a:t>
            </a:r>
          </a:p>
          <a:p>
            <a:r>
              <a:rPr lang="en-US" dirty="0" smtClean="0"/>
              <a:t>When </a:t>
            </a:r>
            <a:r>
              <a:rPr lang="en-US" dirty="0"/>
              <a:t>you execute tasks asynchronously, you can move on to another task without having to wait for the previous task to finish.</a:t>
            </a:r>
          </a:p>
        </p:txBody>
      </p:sp>
      <p:pic>
        <p:nvPicPr>
          <p:cNvPr id="1026" name="Picture 2" descr="Image result for synchronous Versus asynchronous  tas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6412" y="3410668"/>
            <a:ext cx="5591175" cy="3190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81056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When/Where does asynchronous programming make sense?</a:t>
            </a:r>
            <a:endParaRPr lang="en-US" dirty="0"/>
          </a:p>
        </p:txBody>
      </p:sp>
      <p:sp>
        <p:nvSpPr>
          <p:cNvPr id="3" name="Content Placeholder 2"/>
          <p:cNvSpPr>
            <a:spLocks noGrp="1"/>
          </p:cNvSpPr>
          <p:nvPr>
            <p:ph idx="1"/>
          </p:nvPr>
        </p:nvSpPr>
        <p:spPr/>
        <p:txBody>
          <a:bodyPr>
            <a:normAutofit fontScale="92500"/>
          </a:bodyPr>
          <a:lstStyle/>
          <a:p>
            <a:r>
              <a:rPr lang="en-US" dirty="0"/>
              <a:t>If you've ever used an application or a website not using Ajax where you had to submit the form, and everything went froze until the response was received, that's the background process running synchronously and blocking the responsiveness of the user interface until it completes.</a:t>
            </a:r>
          </a:p>
          <a:p>
            <a:r>
              <a:rPr lang="en-US" dirty="0" smtClean="0"/>
              <a:t>If </a:t>
            </a:r>
            <a:r>
              <a:rPr lang="en-US" dirty="0"/>
              <a:t>we were to make a list of all the things you could do on a computer and ordered them based on their completion time, there would be two that require relatively long waiting times: </a:t>
            </a:r>
            <a:endParaRPr lang="en-US" dirty="0" smtClean="0"/>
          </a:p>
          <a:p>
            <a:pPr lvl="1"/>
            <a:r>
              <a:rPr lang="en-US" dirty="0" smtClean="0"/>
              <a:t>networking access</a:t>
            </a:r>
          </a:p>
          <a:p>
            <a:pPr lvl="1"/>
            <a:r>
              <a:rPr lang="en-US" dirty="0" smtClean="0"/>
              <a:t>file </a:t>
            </a:r>
            <a:r>
              <a:rPr lang="en-US" dirty="0"/>
              <a:t>system </a:t>
            </a:r>
            <a:r>
              <a:rPr lang="en-US" dirty="0" smtClean="0"/>
              <a:t>access</a:t>
            </a:r>
            <a:endParaRPr lang="en-US" dirty="0" smtClean="0"/>
          </a:p>
          <a:p>
            <a:r>
              <a:rPr lang="en-US" dirty="0" smtClean="0"/>
              <a:t>With </a:t>
            </a:r>
            <a:r>
              <a:rPr lang="en-US" dirty="0"/>
              <a:t>a web app, these are some of the most common functions. This is why Node performs so well for web apps. </a:t>
            </a:r>
            <a:endParaRPr lang="en-US" dirty="0" smtClean="0"/>
          </a:p>
          <a:p>
            <a:r>
              <a:rPr lang="en-US" dirty="0" smtClean="0"/>
              <a:t>The </a:t>
            </a:r>
            <a:r>
              <a:rPr lang="en-US" dirty="0"/>
              <a:t>most common way to get started with asynchronous code is through </a:t>
            </a:r>
            <a:r>
              <a:rPr lang="en-US" dirty="0" smtClean="0"/>
              <a:t>callbacks</a:t>
            </a:r>
            <a:endParaRPr lang="en-US" dirty="0"/>
          </a:p>
        </p:txBody>
      </p:sp>
    </p:spTree>
    <p:extLst>
      <p:ext uri="{BB962C8B-B14F-4D97-AF65-F5344CB8AC3E}">
        <p14:creationId xmlns:p14="http://schemas.microsoft.com/office/powerpoint/2010/main" val="14090734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Synchronous programming</a:t>
            </a:r>
            <a:endParaRPr lang="en-US" dirty="0"/>
          </a:p>
        </p:txBody>
      </p:sp>
      <p:sp>
        <p:nvSpPr>
          <p:cNvPr id="4" name="Rectangle 3"/>
          <p:cNvSpPr/>
          <p:nvPr/>
        </p:nvSpPr>
        <p:spPr>
          <a:xfrm>
            <a:off x="593812" y="1196752"/>
            <a:ext cx="7956376" cy="1754326"/>
          </a:xfrm>
          <a:prstGeom prst="rect">
            <a:avLst/>
          </a:prstGeom>
          <a:ln>
            <a:solidFill>
              <a:schemeClr val="tx1"/>
            </a:solidFill>
          </a:ln>
        </p:spPr>
        <p:txBody>
          <a:bodyPr wrap="square">
            <a:spAutoFit/>
          </a:bodyPr>
          <a:lstStyle/>
          <a:p>
            <a:r>
              <a:rPr lang="en-US" dirty="0">
                <a:solidFill>
                  <a:srgbClr val="000000"/>
                </a:solidFill>
                <a:highlight>
                  <a:srgbClr val="FFFFFF"/>
                </a:highlight>
                <a:latin typeface="Courier New" panose="02070309020205020404" pitchFamily="49" charset="0"/>
              </a:rPr>
              <a:t>fs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require</a:t>
            </a:r>
            <a:r>
              <a:rPr lang="en-US" b="1" dirty="0">
                <a:solidFill>
                  <a:srgbClr val="000080"/>
                </a:solidFill>
                <a:highlight>
                  <a:srgbClr val="FFFFFF"/>
                </a:highlight>
                <a:latin typeface="Courier New" panose="02070309020205020404" pitchFamily="49" charset="0"/>
              </a:rPr>
              <a:t>(</a:t>
            </a:r>
            <a:r>
              <a:rPr lang="en-US" dirty="0">
                <a:solidFill>
                  <a:srgbClr val="808080"/>
                </a:solidFill>
                <a:highlight>
                  <a:srgbClr val="FFFFFF"/>
                </a:highlight>
                <a:latin typeface="Courier New" panose="02070309020205020404" pitchFamily="49" charset="0"/>
              </a:rPr>
              <a:t>'fs'</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data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fs</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readdirSync</a:t>
            </a:r>
            <a:r>
              <a:rPr lang="en-US" b="1" dirty="0">
                <a:solidFill>
                  <a:srgbClr val="000080"/>
                </a:solidFill>
                <a:highlight>
                  <a:srgbClr val="FFFFFF"/>
                </a:highlight>
                <a:latin typeface="Courier New" panose="02070309020205020404" pitchFamily="49" charset="0"/>
              </a:rPr>
              <a:t>(</a:t>
            </a:r>
            <a:r>
              <a:rPr lang="en-US" dirty="0">
                <a:solidFill>
                  <a:srgbClr val="808080"/>
                </a:solidFill>
                <a:highlight>
                  <a:srgbClr val="FFFFFF"/>
                </a:highlight>
                <a:latin typeface="Courier New" panose="02070309020205020404" pitchFamily="49" charset="0"/>
              </a:rPr>
              <a:t>'./'</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console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log</a:t>
            </a:r>
            <a:r>
              <a:rPr lang="en-US" b="1" dirty="0">
                <a:solidFill>
                  <a:srgbClr val="000080"/>
                </a:solidFill>
                <a:highlight>
                  <a:srgbClr val="FFFFFF"/>
                </a:highlight>
                <a:latin typeface="Courier New" panose="02070309020205020404" pitchFamily="49" charset="0"/>
              </a:rPr>
              <a:t>(</a:t>
            </a:r>
            <a:r>
              <a:rPr lang="en-US" dirty="0">
                <a:solidFill>
                  <a:srgbClr val="808080"/>
                </a:solidFill>
                <a:highlight>
                  <a:srgbClr val="FFFFFF"/>
                </a:highlight>
                <a:latin typeface="Courier New" panose="02070309020205020404" pitchFamily="49" charset="0"/>
              </a:rPr>
              <a:t>'data:'</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data</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console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log</a:t>
            </a:r>
            <a:r>
              <a:rPr lang="en-US" b="1" dirty="0">
                <a:solidFill>
                  <a:srgbClr val="000080"/>
                </a:solidFill>
                <a:highlight>
                  <a:srgbClr val="FFFFFF"/>
                </a:highlight>
                <a:latin typeface="Courier New" panose="02070309020205020404" pitchFamily="49" charset="0"/>
              </a:rPr>
              <a:t>(</a:t>
            </a:r>
            <a:r>
              <a:rPr lang="en-US" dirty="0">
                <a:solidFill>
                  <a:srgbClr val="808080"/>
                </a:solidFill>
                <a:highlight>
                  <a:srgbClr val="FFFFFF"/>
                </a:highlight>
                <a:latin typeface="Courier New" panose="02070309020205020404" pitchFamily="49" charset="0"/>
              </a:rPr>
              <a:t>"this executes after </a:t>
            </a:r>
            <a:r>
              <a:rPr lang="en-US" dirty="0" err="1">
                <a:solidFill>
                  <a:srgbClr val="808080"/>
                </a:solidFill>
                <a:highlight>
                  <a:srgbClr val="FFFFFF"/>
                </a:highlight>
                <a:latin typeface="Courier New" panose="02070309020205020404" pitchFamily="49" charset="0"/>
              </a:rPr>
              <a:t>readdirSync</a:t>
            </a:r>
            <a:r>
              <a:rPr lang="en-US" dirty="0">
                <a:solidFill>
                  <a:srgbClr val="808080"/>
                </a:solidFill>
                <a:highlight>
                  <a:srgbClr val="FFFFFF"/>
                </a:highlight>
                <a:latin typeface="Courier New" panose="02070309020205020404" pitchFamily="49" charset="0"/>
              </a:rPr>
              <a:t> finishes"</a:t>
            </a:r>
            <a:r>
              <a:rPr lang="en-US" b="1" dirty="0">
                <a:solidFill>
                  <a:srgbClr val="000080"/>
                </a:solidFill>
                <a:highlight>
                  <a:srgbClr val="FFFFFF"/>
                </a:highlight>
                <a:latin typeface="Courier New" panose="02070309020205020404" pitchFamily="49" charset="0"/>
              </a:rPr>
              <a:t>);</a:t>
            </a:r>
            <a:endParaRPr lang="en-US" dirty="0"/>
          </a:p>
        </p:txBody>
      </p:sp>
      <p:pic>
        <p:nvPicPr>
          <p:cNvPr id="8" name="Picture 7"/>
          <p:cNvPicPr>
            <a:picLocks noChangeAspect="1"/>
          </p:cNvPicPr>
          <p:nvPr/>
        </p:nvPicPr>
        <p:blipFill>
          <a:blip r:embed="rId2"/>
          <a:stretch>
            <a:fillRect/>
          </a:stretch>
        </p:blipFill>
        <p:spPr>
          <a:xfrm>
            <a:off x="971600" y="3090514"/>
            <a:ext cx="7457860" cy="3767486"/>
          </a:xfrm>
          <a:prstGeom prst="rect">
            <a:avLst/>
          </a:prstGeom>
        </p:spPr>
      </p:pic>
      <p:pic>
        <p:nvPicPr>
          <p:cNvPr id="9" name="Picture 8"/>
          <p:cNvPicPr>
            <a:picLocks noChangeAspect="1"/>
          </p:cNvPicPr>
          <p:nvPr/>
        </p:nvPicPr>
        <p:blipFill>
          <a:blip r:embed="rId3"/>
          <a:stretch>
            <a:fillRect/>
          </a:stretch>
        </p:blipFill>
        <p:spPr>
          <a:xfrm>
            <a:off x="6672386" y="1250351"/>
            <a:ext cx="1861019" cy="483865"/>
          </a:xfrm>
          <a:prstGeom prst="rect">
            <a:avLst/>
          </a:prstGeom>
        </p:spPr>
      </p:pic>
    </p:spTree>
    <p:extLst>
      <p:ext uri="{BB962C8B-B14F-4D97-AF65-F5344CB8AC3E}">
        <p14:creationId xmlns:p14="http://schemas.microsoft.com/office/powerpoint/2010/main" val="16075090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Asynchronous programming</a:t>
            </a:r>
            <a:endParaRPr lang="en-US" dirty="0"/>
          </a:p>
        </p:txBody>
      </p:sp>
      <p:pic>
        <p:nvPicPr>
          <p:cNvPr id="3" name="Picture 2"/>
          <p:cNvPicPr>
            <a:picLocks noChangeAspect="1"/>
          </p:cNvPicPr>
          <p:nvPr/>
        </p:nvPicPr>
        <p:blipFill>
          <a:blip r:embed="rId2"/>
          <a:stretch>
            <a:fillRect/>
          </a:stretch>
        </p:blipFill>
        <p:spPr>
          <a:xfrm>
            <a:off x="7129286" y="1074526"/>
            <a:ext cx="1774934" cy="407095"/>
          </a:xfrm>
          <a:prstGeom prst="rect">
            <a:avLst/>
          </a:prstGeom>
        </p:spPr>
      </p:pic>
      <p:sp>
        <p:nvSpPr>
          <p:cNvPr id="5" name="Rectangle 4"/>
          <p:cNvSpPr/>
          <p:nvPr/>
        </p:nvSpPr>
        <p:spPr>
          <a:xfrm>
            <a:off x="431934" y="1005702"/>
            <a:ext cx="8507288" cy="2308324"/>
          </a:xfrm>
          <a:prstGeom prst="rect">
            <a:avLst/>
          </a:prstGeom>
          <a:ln>
            <a:solidFill>
              <a:schemeClr val="tx1"/>
            </a:solidFill>
          </a:ln>
        </p:spPr>
        <p:txBody>
          <a:bodyPr wrap="square">
            <a:spAutoFit/>
          </a:bodyPr>
          <a:lstStyle/>
          <a:p>
            <a:r>
              <a:rPr lang="en-US" sz="1600" dirty="0">
                <a:solidFill>
                  <a:srgbClr val="000000"/>
                </a:solidFill>
                <a:highlight>
                  <a:srgbClr val="FFFFFF"/>
                </a:highlight>
                <a:latin typeface="Courier New" panose="02070309020205020404" pitchFamily="49" charset="0"/>
              </a:rPr>
              <a:t>fs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require</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'fs'</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b="1" dirty="0" smtClean="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function</a:t>
            </a:r>
            <a:r>
              <a:rPr lang="en-US" sz="1600" dirty="0" smtClean="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callbackFunc</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err</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data</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console</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log</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'data:'</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data</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smtClean="0">
              <a:solidFill>
                <a:srgbClr val="000000"/>
              </a:solidFill>
              <a:highlight>
                <a:srgbClr val="FFFFFF"/>
              </a:highlight>
              <a:latin typeface="Courier New" panose="02070309020205020404" pitchFamily="49" charset="0"/>
            </a:endParaRPr>
          </a:p>
          <a:p>
            <a:r>
              <a:rPr lang="en-US" sz="1600" dirty="0" err="1" smtClean="0">
                <a:solidFill>
                  <a:srgbClr val="000000"/>
                </a:solidFill>
                <a:highlight>
                  <a:srgbClr val="FFFFFF"/>
                </a:highlight>
                <a:latin typeface="Courier New" panose="02070309020205020404" pitchFamily="49" charset="0"/>
              </a:rPr>
              <a:t>fs</a:t>
            </a:r>
            <a:r>
              <a:rPr lang="en-US" sz="1600" b="1" dirty="0" err="1" smtClean="0">
                <a:solidFill>
                  <a:srgbClr val="000080"/>
                </a:solidFill>
                <a:highlight>
                  <a:srgbClr val="FFFFFF"/>
                </a:highlight>
                <a:latin typeface="Courier New" panose="02070309020205020404" pitchFamily="49" charset="0"/>
              </a:rPr>
              <a:t>.</a:t>
            </a:r>
            <a:r>
              <a:rPr lang="en-US" sz="1600" dirty="0" err="1" smtClean="0">
                <a:solidFill>
                  <a:srgbClr val="000000"/>
                </a:solidFill>
                <a:highlight>
                  <a:srgbClr val="FFFFFF"/>
                </a:highlight>
                <a:latin typeface="Courier New" panose="02070309020205020404" pitchFamily="49" charset="0"/>
              </a:rPr>
              <a:t>readdir</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callbackFunc</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smtClean="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console</a:t>
            </a:r>
            <a:r>
              <a:rPr lang="en-US" sz="1600" b="1" dirty="0" smtClean="0">
                <a:solidFill>
                  <a:srgbClr val="000080"/>
                </a:solidFill>
                <a:highlight>
                  <a:srgbClr val="FFFFFF"/>
                </a:highlight>
                <a:latin typeface="Courier New" panose="02070309020205020404" pitchFamily="49" charset="0"/>
              </a:rPr>
              <a:t>.</a:t>
            </a:r>
            <a:r>
              <a:rPr lang="en-US" sz="1600" dirty="0" smtClean="0">
                <a:solidFill>
                  <a:srgbClr val="000000"/>
                </a:solidFill>
                <a:highlight>
                  <a:srgbClr val="FFFFFF"/>
                </a:highlight>
                <a:latin typeface="Courier New" panose="02070309020205020404" pitchFamily="49" charset="0"/>
              </a:rPr>
              <a:t>log</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"this executes before </a:t>
            </a:r>
            <a:r>
              <a:rPr lang="en-US" sz="1600" dirty="0" err="1">
                <a:solidFill>
                  <a:srgbClr val="808080"/>
                </a:solidFill>
                <a:highlight>
                  <a:srgbClr val="FFFFFF"/>
                </a:highlight>
                <a:latin typeface="Courier New" panose="02070309020205020404" pitchFamily="49" charset="0"/>
              </a:rPr>
              <a:t>readdirSync</a:t>
            </a:r>
            <a:r>
              <a:rPr lang="en-US" sz="1600" dirty="0">
                <a:solidFill>
                  <a:srgbClr val="808080"/>
                </a:solidFill>
                <a:highlight>
                  <a:srgbClr val="FFFFFF"/>
                </a:highlight>
                <a:latin typeface="Courier New" panose="02070309020205020404" pitchFamily="49" charset="0"/>
              </a:rPr>
              <a:t> finishes"</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p:txBody>
      </p:sp>
      <p:pic>
        <p:nvPicPr>
          <p:cNvPr id="6" name="Picture 5"/>
          <p:cNvPicPr>
            <a:picLocks noChangeAspect="1"/>
          </p:cNvPicPr>
          <p:nvPr/>
        </p:nvPicPr>
        <p:blipFill>
          <a:blip r:embed="rId3"/>
          <a:stretch>
            <a:fillRect/>
          </a:stretch>
        </p:blipFill>
        <p:spPr>
          <a:xfrm>
            <a:off x="1043608" y="3301450"/>
            <a:ext cx="7040305" cy="3556550"/>
          </a:xfrm>
          <a:prstGeom prst="rect">
            <a:avLst/>
          </a:prstGeom>
        </p:spPr>
      </p:pic>
    </p:spTree>
    <p:extLst>
      <p:ext uri="{BB962C8B-B14F-4D97-AF65-F5344CB8AC3E}">
        <p14:creationId xmlns:p14="http://schemas.microsoft.com/office/powerpoint/2010/main" val="3643858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Node.js history</a:t>
            </a:r>
            <a:endParaRPr lang="en-US" dirty="0"/>
          </a:p>
        </p:txBody>
      </p:sp>
      <p:sp>
        <p:nvSpPr>
          <p:cNvPr id="3" name="Content Placeholder 2"/>
          <p:cNvSpPr>
            <a:spLocks noGrp="1"/>
          </p:cNvSpPr>
          <p:nvPr>
            <p:ph idx="1"/>
          </p:nvPr>
        </p:nvSpPr>
        <p:spPr/>
        <p:txBody>
          <a:bodyPr>
            <a:normAutofit fontScale="85000" lnSpcReduction="20000"/>
          </a:bodyPr>
          <a:lstStyle/>
          <a:p>
            <a:r>
              <a:rPr lang="en-NZ" dirty="0" smtClean="0"/>
              <a:t>2009: node.js </a:t>
            </a:r>
            <a:r>
              <a:rPr lang="en-NZ" dirty="0" smtClean="0"/>
              <a:t>created by </a:t>
            </a:r>
            <a:r>
              <a:rPr lang="en-US" dirty="0"/>
              <a:t>by Ryan Dahl</a:t>
            </a:r>
            <a:endParaRPr lang="en-NZ" dirty="0" smtClean="0"/>
          </a:p>
          <a:p>
            <a:r>
              <a:rPr lang="en-NZ" dirty="0" smtClean="0"/>
              <a:t>2011: </a:t>
            </a:r>
            <a:r>
              <a:rPr lang="en-NZ" dirty="0" smtClean="0"/>
              <a:t>NPM (node package manager) created. </a:t>
            </a:r>
            <a:r>
              <a:rPr lang="en-US" dirty="0"/>
              <a:t>The package manager makes it easier for programmers to publish and share source code of Node.js libraries and is designed to simplify installation, updating and uninstallation of </a:t>
            </a:r>
            <a:r>
              <a:rPr lang="en-US" dirty="0" smtClean="0"/>
              <a:t>libraries</a:t>
            </a:r>
          </a:p>
          <a:p>
            <a:r>
              <a:rPr lang="en-US" dirty="0" smtClean="0"/>
              <a:t>Conflicts </a:t>
            </a:r>
            <a:r>
              <a:rPr lang="en-US" dirty="0"/>
              <a:t>started to emerge about the management of Node releases. The users wanted a project governed by the open-source community rather than a </a:t>
            </a:r>
            <a:r>
              <a:rPr lang="en-US" dirty="0" smtClean="0"/>
              <a:t>corporation (</a:t>
            </a:r>
            <a:r>
              <a:rPr lang="en-US" dirty="0" err="1" smtClean="0"/>
              <a:t>Joyent</a:t>
            </a:r>
            <a:r>
              <a:rPr lang="en-US" dirty="0" smtClean="0"/>
              <a:t> that sponsored </a:t>
            </a:r>
            <a:r>
              <a:rPr lang="en-US" dirty="0" smtClean="0"/>
              <a:t>Ryan </a:t>
            </a:r>
            <a:r>
              <a:rPr lang="en-US" dirty="0"/>
              <a:t>Dahl</a:t>
            </a:r>
            <a:r>
              <a:rPr lang="en-US" dirty="0" smtClean="0"/>
              <a:t>).</a:t>
            </a:r>
            <a:r>
              <a:rPr lang="en-US" dirty="0"/>
              <a:t> They also wanted to be able to incorporate the latest language and API features faster. </a:t>
            </a:r>
            <a:endParaRPr lang="en-US" dirty="0" smtClean="0"/>
          </a:p>
          <a:p>
            <a:r>
              <a:rPr lang="en-NZ" dirty="0" smtClean="0"/>
              <a:t>2014: </a:t>
            </a:r>
            <a:r>
              <a:rPr lang="en-US" dirty="0"/>
              <a:t> io.js created a fork of the Node.js project and went onto release several versions of io.js</a:t>
            </a:r>
            <a:r>
              <a:rPr lang="en-US" dirty="0" smtClean="0"/>
              <a:t>.</a:t>
            </a:r>
          </a:p>
          <a:p>
            <a:r>
              <a:rPr lang="en-NZ" dirty="0" smtClean="0"/>
              <a:t>February 2015: </a:t>
            </a:r>
            <a:r>
              <a:rPr lang="en-US" dirty="0"/>
              <a:t> it was announced that a neutral Node.js foundation would be formed. </a:t>
            </a:r>
            <a:endParaRPr lang="en-US" dirty="0" smtClean="0"/>
          </a:p>
          <a:p>
            <a:r>
              <a:rPr lang="en-US" dirty="0" smtClean="0"/>
              <a:t>The </a:t>
            </a:r>
            <a:r>
              <a:rPr lang="en-US" dirty="0"/>
              <a:t>Node.js foundation is made up of several large companies including IBM, Microsoft, PayPal, Groupon </a:t>
            </a:r>
            <a:r>
              <a:rPr lang="en-US" dirty="0" smtClean="0"/>
              <a:t>and </a:t>
            </a:r>
            <a:r>
              <a:rPr lang="en-US" dirty="0" err="1" smtClean="0"/>
              <a:t>Joyent</a:t>
            </a:r>
            <a:r>
              <a:rPr lang="en-US" dirty="0" smtClean="0"/>
              <a:t>.</a:t>
            </a:r>
          </a:p>
          <a:p>
            <a:r>
              <a:rPr lang="en-US" dirty="0" smtClean="0"/>
              <a:t>September 2015</a:t>
            </a:r>
            <a:r>
              <a:rPr lang="en-US" dirty="0"/>
              <a:t> the Node.js foundation announced that the Node.js and io.js would be combined in a single code base and released as Node.js version 4.0.</a:t>
            </a:r>
          </a:p>
        </p:txBody>
      </p:sp>
    </p:spTree>
    <p:extLst>
      <p:ext uri="{BB962C8B-B14F-4D97-AF65-F5344CB8AC3E}">
        <p14:creationId xmlns:p14="http://schemas.microsoft.com/office/powerpoint/2010/main" val="117682979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5591</TotalTime>
  <Words>375</Words>
  <Application>Microsoft Office PowerPoint</Application>
  <PresentationFormat>On-screen Show (4:3)</PresentationFormat>
  <Paragraphs>69</Paragraphs>
  <Slides>14</Slides>
  <Notes>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Clarity</vt:lpstr>
      <vt:lpstr>Node.js</vt:lpstr>
      <vt:lpstr>Introduction to node.js</vt:lpstr>
      <vt:lpstr>Introduction to node.js</vt:lpstr>
      <vt:lpstr>Features of node.js</vt:lpstr>
      <vt:lpstr>Understanding asynchronous tasks</vt:lpstr>
      <vt:lpstr>When/Where does asynchronous programming make sense?</vt:lpstr>
      <vt:lpstr>Synchronous programming</vt:lpstr>
      <vt:lpstr>Asynchronous programming</vt:lpstr>
      <vt:lpstr>Node.js history</vt:lpstr>
      <vt:lpstr>For what sort of applications is node.js optimal?</vt:lpstr>
      <vt:lpstr> I/O is expensive</vt:lpstr>
      <vt:lpstr>Node.js event loop</vt:lpstr>
      <vt:lpstr>Node.js event loop</vt:lpstr>
      <vt:lpstr>The advantage of asynchronous code</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dc:title>
  <dc:creator>Patricia</dc:creator>
  <cp:lastModifiedBy>Default-User</cp:lastModifiedBy>
  <cp:revision>571</cp:revision>
  <dcterms:created xsi:type="dcterms:W3CDTF">2010-09-10T04:20:03Z</dcterms:created>
  <dcterms:modified xsi:type="dcterms:W3CDTF">2017-03-23T01:48:06Z</dcterms:modified>
</cp:coreProperties>
</file>