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9" r:id="rId4"/>
    <p:sldId id="258" r:id="rId5"/>
    <p:sldId id="263" r:id="rId6"/>
    <p:sldId id="260" r:id="rId7"/>
    <p:sldId id="264" r:id="rId8"/>
    <p:sldId id="265" r:id="rId9"/>
    <p:sldId id="266" r:id="rId10"/>
    <p:sldId id="267" r:id="rId11"/>
    <p:sldId id="268" r:id="rId12"/>
    <p:sldId id="269" r:id="rId13"/>
    <p:sldId id="270" r:id="rId14"/>
    <p:sldId id="271" r:id="rId15"/>
    <p:sldId id="273" r:id="rId16"/>
    <p:sldId id="274" r:id="rId17"/>
    <p:sldId id="275" r:id="rId18"/>
    <p:sldId id="279" r:id="rId19"/>
    <p:sldId id="276" r:id="rId20"/>
    <p:sldId id="277" r:id="rId21"/>
    <p:sldId id="278" r:id="rId22"/>
    <p:sldId id="26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57FF"/>
    <a:srgbClr val="BDCEFF"/>
    <a:srgbClr val="E8DE18"/>
    <a:srgbClr val="2DBF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9" autoAdjust="0"/>
    <p:restoredTop sz="68229" autoAdjust="0"/>
  </p:normalViewPr>
  <p:slideViewPr>
    <p:cSldViewPr>
      <p:cViewPr varScale="1">
        <p:scale>
          <a:sx n="79" d="100"/>
          <a:sy n="79" d="100"/>
        </p:scale>
        <p:origin x="-255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1FBA53-7C6F-4BC8-8449-397E8BAE2CEC}" type="datetimeFigureOut">
              <a:rPr lang="en-NZ" smtClean="0"/>
              <a:t>29/03/2017</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140335-6261-4D17-B74F-AB4A9A01B6E2}" type="slidenum">
              <a:rPr lang="en-NZ" smtClean="0"/>
              <a:t>‹#›</a:t>
            </a:fld>
            <a:endParaRPr lang="en-NZ"/>
          </a:p>
        </p:txBody>
      </p:sp>
    </p:spTree>
    <p:extLst>
      <p:ext uri="{BB962C8B-B14F-4D97-AF65-F5344CB8AC3E}">
        <p14:creationId xmlns:p14="http://schemas.microsoft.com/office/powerpoint/2010/main" val="37622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mozilla.org/en-US/docs/Web/HTML/Element/link"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36140335-6261-4D17-B74F-AB4A9A01B6E2}" type="slidenum">
              <a:rPr lang="en-NZ" smtClean="0"/>
              <a:t>1</a:t>
            </a:fld>
            <a:endParaRPr lang="en-NZ"/>
          </a:p>
        </p:txBody>
      </p:sp>
    </p:spTree>
    <p:extLst>
      <p:ext uri="{BB962C8B-B14F-4D97-AF65-F5344CB8AC3E}">
        <p14:creationId xmlns:p14="http://schemas.microsoft.com/office/powerpoint/2010/main" val="608994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140335-6261-4D17-B74F-AB4A9A01B6E2}" type="slidenum">
              <a:rPr lang="en-NZ" smtClean="0"/>
              <a:t>20</a:t>
            </a:fld>
            <a:endParaRPr lang="en-NZ"/>
          </a:p>
        </p:txBody>
      </p:sp>
    </p:spTree>
    <p:extLst>
      <p:ext uri="{BB962C8B-B14F-4D97-AF65-F5344CB8AC3E}">
        <p14:creationId xmlns:p14="http://schemas.microsoft.com/office/powerpoint/2010/main" val="1006826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Exceptionally, there are sometimes reasons identity and location are not given by the same URI: HTTP uses a specific HTTP header, Alt-Svc when the resource requested wants the client to access it at another location</a:t>
            </a:r>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2</a:t>
            </a:fld>
            <a:endParaRPr lang="en-NZ"/>
          </a:p>
        </p:txBody>
      </p:sp>
    </p:spTree>
    <p:extLst>
      <p:ext uri="{BB962C8B-B14F-4D97-AF65-F5344CB8AC3E}">
        <p14:creationId xmlns:p14="http://schemas.microsoft.com/office/powerpoint/2010/main" val="989943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5</a:t>
            </a:fld>
            <a:endParaRPr lang="en-NZ"/>
          </a:p>
        </p:txBody>
      </p:sp>
    </p:spTree>
    <p:extLst>
      <p:ext uri="{BB962C8B-B14F-4D97-AF65-F5344CB8AC3E}">
        <p14:creationId xmlns:p14="http://schemas.microsoft.com/office/powerpoint/2010/main" val="907842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14</a:t>
            </a:fld>
            <a:endParaRPr lang="en-NZ"/>
          </a:p>
        </p:txBody>
      </p:sp>
    </p:spTree>
    <p:extLst>
      <p:ext uri="{BB962C8B-B14F-4D97-AF65-F5344CB8AC3E}">
        <p14:creationId xmlns:p14="http://schemas.microsoft.com/office/powerpoint/2010/main" val="3495443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Note that </a:t>
            </a:r>
            <a:r>
              <a:rPr lang="en-US" dirty="0" smtClean="0"/>
              <a:t>text/plain</a:t>
            </a:r>
            <a:r>
              <a:rPr lang="en-US" sz="1200" b="0" i="0" kern="1200" dirty="0" smtClean="0">
                <a:solidFill>
                  <a:schemeClr val="tx1"/>
                </a:solidFill>
                <a:effectLst/>
                <a:latin typeface="+mn-lt"/>
                <a:ea typeface="+mn-ea"/>
                <a:cs typeface="+mn-cs"/>
              </a:rPr>
              <a:t> doesn't means </a:t>
            </a:r>
            <a:r>
              <a:rPr lang="en-US" sz="1200" b="0" i="1" kern="1200" dirty="0" smtClean="0">
                <a:solidFill>
                  <a:schemeClr val="tx1"/>
                </a:solidFill>
                <a:effectLst/>
                <a:latin typeface="+mn-lt"/>
                <a:ea typeface="+mn-ea"/>
                <a:cs typeface="+mn-cs"/>
              </a:rPr>
              <a:t>any kind of textual data</a:t>
            </a:r>
            <a:r>
              <a:rPr lang="en-US" sz="1200" b="0" i="0" kern="1200" dirty="0" smtClean="0">
                <a:solidFill>
                  <a:schemeClr val="tx1"/>
                </a:solidFill>
                <a:effectLst/>
                <a:latin typeface="+mn-lt"/>
                <a:ea typeface="+mn-ea"/>
                <a:cs typeface="+mn-cs"/>
              </a:rPr>
              <a:t>. if browsers expect a specific kind of textual data, they will likely not consider it a match. Specifically if they download a </a:t>
            </a:r>
            <a:r>
              <a:rPr lang="en-US" dirty="0" smtClean="0"/>
              <a:t>text/plain</a:t>
            </a:r>
            <a:r>
              <a:rPr lang="en-US" sz="1200" b="0" i="0" kern="1200" dirty="0" smtClean="0">
                <a:solidFill>
                  <a:schemeClr val="tx1"/>
                </a:solidFill>
                <a:effectLst/>
                <a:latin typeface="+mn-lt"/>
                <a:ea typeface="+mn-ea"/>
                <a:cs typeface="+mn-cs"/>
              </a:rPr>
              <a:t> file from a </a:t>
            </a:r>
            <a:r>
              <a:rPr lang="en-US" sz="1200" b="0" i="0" u="none" strike="noStrike" kern="1200" dirty="0" smtClean="0">
                <a:solidFill>
                  <a:schemeClr val="tx1"/>
                </a:solidFill>
                <a:effectLst/>
                <a:latin typeface="+mn-lt"/>
                <a:ea typeface="+mn-ea"/>
                <a:cs typeface="+mn-cs"/>
                <a:hlinkClick r:id="rId3" tooltip="The HTML &lt;link&gt; element specifies relationships between the current document and an external resource. Possible uses for this element include defining a relational framework for navigation. This Element is most used to link to style sheets."/>
              </a:rPr>
              <a:t>&lt;link&gt;</a:t>
            </a:r>
            <a:r>
              <a:rPr lang="en-US" sz="1200" b="0" i="0" kern="1200" dirty="0" smtClean="0">
                <a:solidFill>
                  <a:schemeClr val="tx1"/>
                </a:solidFill>
                <a:effectLst/>
                <a:latin typeface="+mn-lt"/>
                <a:ea typeface="+mn-ea"/>
                <a:cs typeface="+mn-cs"/>
              </a:rPr>
              <a:t> element declaring a CSS files, they will not recognize it as a valid CSS files if presented with </a:t>
            </a:r>
            <a:r>
              <a:rPr lang="en-US" dirty="0" smtClean="0"/>
              <a:t>text/plain</a:t>
            </a:r>
            <a:r>
              <a:rPr lang="en-US" sz="1200" b="0" i="0" kern="1200" dirty="0" smtClean="0">
                <a:solidFill>
                  <a:schemeClr val="tx1"/>
                </a:solidFill>
                <a:effectLst/>
                <a:latin typeface="+mn-lt"/>
                <a:ea typeface="+mn-ea"/>
                <a:cs typeface="+mn-cs"/>
              </a:rPr>
              <a:t>. The CSS mime type </a:t>
            </a:r>
            <a:r>
              <a:rPr lang="en-US" dirty="0" smtClean="0"/>
              <a:t>text/</a:t>
            </a:r>
            <a:r>
              <a:rPr lang="en-US" dirty="0" err="1" smtClean="0"/>
              <a:t>css</a:t>
            </a:r>
            <a:r>
              <a:rPr lang="en-US" sz="1200" b="0" i="0" kern="1200" dirty="0" smtClean="0">
                <a:solidFill>
                  <a:schemeClr val="tx1"/>
                </a:solidFill>
                <a:effectLst/>
                <a:latin typeface="+mn-lt"/>
                <a:ea typeface="+mn-ea"/>
                <a:cs typeface="+mn-cs"/>
              </a:rPr>
              <a:t> must be used.</a:t>
            </a:r>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15</a:t>
            </a:fld>
            <a:endParaRPr lang="en-NZ"/>
          </a:p>
        </p:txBody>
      </p:sp>
    </p:spTree>
    <p:extLst>
      <p:ext uri="{BB962C8B-B14F-4D97-AF65-F5344CB8AC3E}">
        <p14:creationId xmlns:p14="http://schemas.microsoft.com/office/powerpoint/2010/main" val="1457191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is discussion to add </a:t>
            </a:r>
            <a:r>
              <a:rPr lang="en-US" sz="1200" b="0" i="0" kern="1200" dirty="0" err="1" smtClean="0">
                <a:solidFill>
                  <a:schemeClr val="tx1"/>
                </a:solidFill>
                <a:effectLst/>
                <a:latin typeface="+mn-lt"/>
                <a:ea typeface="+mn-ea"/>
                <a:cs typeface="+mn-cs"/>
              </a:rPr>
              <a:t>WebP</a:t>
            </a:r>
            <a:r>
              <a:rPr lang="en-US" sz="1200" b="0" i="0" kern="1200" dirty="0" smtClean="0">
                <a:solidFill>
                  <a:schemeClr val="tx1"/>
                </a:solidFill>
                <a:effectLst/>
                <a:latin typeface="+mn-lt"/>
                <a:ea typeface="+mn-ea"/>
                <a:cs typeface="+mn-cs"/>
              </a:rPr>
              <a:t> (image/</a:t>
            </a:r>
            <a:r>
              <a:rPr lang="en-US" sz="1200" b="0" i="0" kern="1200" dirty="0" err="1" smtClean="0">
                <a:solidFill>
                  <a:schemeClr val="tx1"/>
                </a:solidFill>
                <a:effectLst/>
                <a:latin typeface="+mn-lt"/>
                <a:ea typeface="+mn-ea"/>
                <a:cs typeface="+mn-cs"/>
              </a:rPr>
              <a:t>webp</a:t>
            </a:r>
            <a:r>
              <a:rPr lang="en-US" sz="1200" b="0" i="0" kern="1200" dirty="0" smtClean="0">
                <a:solidFill>
                  <a:schemeClr val="tx1"/>
                </a:solidFill>
                <a:effectLst/>
                <a:latin typeface="+mn-lt"/>
                <a:ea typeface="+mn-ea"/>
                <a:cs typeface="+mn-cs"/>
              </a:rPr>
              <a:t>) to this list, but as each new image type will increase the size of a codebase, this may introduce new security problems, so browser vendors are cautious in accepting 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Other kinds of images can be found in Web documents. For example, many browsers support icon image types for favicons or similar. In particular, ICO images are supported in this context with the image/x-icon MIME type.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140335-6261-4D17-B74F-AB4A9A01B6E2}" type="slidenum">
              <a:rPr lang="en-NZ" smtClean="0"/>
              <a:t>16</a:t>
            </a:fld>
            <a:endParaRPr lang="en-NZ"/>
          </a:p>
        </p:txBody>
      </p:sp>
    </p:spTree>
    <p:extLst>
      <p:ext uri="{BB962C8B-B14F-4D97-AF65-F5344CB8AC3E}">
        <p14:creationId xmlns:p14="http://schemas.microsoft.com/office/powerpoint/2010/main" val="2407860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140335-6261-4D17-B74F-AB4A9A01B6E2}" type="slidenum">
              <a:rPr lang="en-NZ" smtClean="0"/>
              <a:t>17</a:t>
            </a:fld>
            <a:endParaRPr lang="en-NZ"/>
          </a:p>
        </p:txBody>
      </p:sp>
    </p:spTree>
    <p:extLst>
      <p:ext uri="{BB962C8B-B14F-4D97-AF65-F5344CB8AC3E}">
        <p14:creationId xmlns:p14="http://schemas.microsoft.com/office/powerpoint/2010/main" val="3294318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18</a:t>
            </a:fld>
            <a:endParaRPr lang="en-NZ"/>
          </a:p>
        </p:txBody>
      </p:sp>
    </p:spTree>
    <p:extLst>
      <p:ext uri="{BB962C8B-B14F-4D97-AF65-F5344CB8AC3E}">
        <p14:creationId xmlns:p14="http://schemas.microsoft.com/office/powerpoint/2010/main" val="345262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140335-6261-4D17-B74F-AB4A9A01B6E2}" type="slidenum">
              <a:rPr lang="en-NZ" smtClean="0"/>
              <a:t>19</a:t>
            </a:fld>
            <a:endParaRPr lang="en-NZ"/>
          </a:p>
        </p:txBody>
      </p:sp>
    </p:spTree>
    <p:extLst>
      <p:ext uri="{BB962C8B-B14F-4D97-AF65-F5344CB8AC3E}">
        <p14:creationId xmlns:p14="http://schemas.microsoft.com/office/powerpoint/2010/main" val="3156714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29-Mar-17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19200"/>
            <a:ext cx="8229600" cy="5257800"/>
          </a:xfrm>
        </p:spPr>
        <p:txBody>
          <a:bodyPr/>
          <a:lstStyle>
            <a:lvl2pPr marL="457200" indent="-182880">
              <a:buFont typeface="Wingdings" panose="05000000000000000000" pitchFamily="2" charset="2"/>
              <a:buChar char="ü"/>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29-Mar-17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marL="457200" indent="-182880">
              <a:buFont typeface="Wingdings" panose="05000000000000000000" pitchFamily="2" charset="2"/>
              <a:buChar cha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29-Mar-17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29-Mar-17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29-Mar-17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mozilla.org/en-US/docs/Web/HTTP/Basics_of_HTTP/MIME_types/Complete_list_of_MIME_typ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Web/HTML/Supported_media_format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mozilla.org/en-US/docs/Web/HTTP/Basics_of_HTTP/Identifying_resources_on_the_We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458200" cy="1927225"/>
          </a:xfrm>
        </p:spPr>
        <p:txBody>
          <a:bodyPr/>
          <a:lstStyle/>
          <a:p>
            <a:r>
              <a:rPr lang="en-NZ" dirty="0" smtClean="0"/>
              <a:t>Identifying resources on the web</a:t>
            </a:r>
            <a:endParaRPr lang="en-NZ" dirty="0"/>
          </a:p>
        </p:txBody>
      </p:sp>
      <p:sp>
        <p:nvSpPr>
          <p:cNvPr id="3" name="Subtitle 2"/>
          <p:cNvSpPr>
            <a:spLocks noGrp="1"/>
          </p:cNvSpPr>
          <p:nvPr>
            <p:ph type="subTitle" idx="1"/>
          </p:nvPr>
        </p:nvSpPr>
        <p:spPr/>
        <p:txBody>
          <a:bodyPr/>
          <a:lstStyle/>
          <a:p>
            <a:r>
              <a:rPr lang="en-NZ" dirty="0" smtClean="0"/>
              <a:t>IN712 Web 3 </a:t>
            </a:r>
          </a:p>
        </p:txBody>
      </p:sp>
    </p:spTree>
    <p:extLst>
      <p:ext uri="{BB962C8B-B14F-4D97-AF65-F5344CB8AC3E}">
        <p14:creationId xmlns:p14="http://schemas.microsoft.com/office/powerpoint/2010/main" val="2403861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Syntax of Uniform Resource Identifiers (URIs</a:t>
            </a:r>
            <a:r>
              <a:rPr lang="en-US" sz="2800" b="1" dirty="0" smtClean="0"/>
              <a:t>)</a:t>
            </a:r>
            <a:br>
              <a:rPr lang="en-US" sz="2800" b="1" dirty="0" smtClean="0"/>
            </a:br>
            <a:r>
              <a:rPr lang="en-US" sz="2800" b="1" dirty="0" smtClean="0">
                <a:solidFill>
                  <a:srgbClr val="E457FF"/>
                </a:solidFill>
              </a:rPr>
              <a:t>Fragment</a:t>
            </a:r>
            <a:endParaRPr lang="en-US" sz="2800" b="1" dirty="0">
              <a:solidFill>
                <a:srgbClr val="E457FF"/>
              </a:solidFill>
            </a:endParaRPr>
          </a:p>
        </p:txBody>
      </p:sp>
      <p:sp>
        <p:nvSpPr>
          <p:cNvPr id="3" name="Content Placeholder 2"/>
          <p:cNvSpPr>
            <a:spLocks noGrp="1"/>
          </p:cNvSpPr>
          <p:nvPr>
            <p:ph idx="1"/>
          </p:nvPr>
        </p:nvSpPr>
        <p:spPr>
          <a:xfrm>
            <a:off x="101600" y="2667000"/>
            <a:ext cx="8966200" cy="2823544"/>
          </a:xfrm>
        </p:spPr>
        <p:txBody>
          <a:bodyPr>
            <a:normAutofit fontScale="92500" lnSpcReduction="20000"/>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SomewhereInTheDocument</a:t>
            </a:r>
            <a:r>
              <a:rPr lang="en-US" sz="2000" dirty="0">
                <a:latin typeface="Consolas" panose="020B0609020204030204" pitchFamily="49" charset="0"/>
                <a:cs typeface="Consolas" panose="020B0609020204030204" pitchFamily="49" charset="0"/>
              </a:rPr>
              <a:t> </a:t>
            </a:r>
            <a:r>
              <a:rPr lang="en-US" sz="2000" dirty="0">
                <a:latin typeface="+mj-lt"/>
                <a:cs typeface="Consolas" panose="020B0609020204030204" pitchFamily="49" charset="0"/>
              </a:rPr>
              <a:t>is an anchor to another part of the resource itself</a:t>
            </a:r>
            <a:r>
              <a:rPr lang="en-US" sz="2000" dirty="0" smtClean="0">
                <a:latin typeface="+mj-lt"/>
                <a:cs typeface="Consolas" panose="020B0609020204030204" pitchFamily="49" charset="0"/>
              </a:rPr>
              <a:t>.</a:t>
            </a:r>
          </a:p>
          <a:p>
            <a:r>
              <a:rPr lang="en-US" sz="2000" dirty="0" smtClean="0">
                <a:latin typeface="+mj-lt"/>
                <a:cs typeface="Consolas" panose="020B0609020204030204" pitchFamily="49" charset="0"/>
              </a:rPr>
              <a:t>An </a:t>
            </a:r>
            <a:r>
              <a:rPr lang="en-US" sz="2000" dirty="0">
                <a:latin typeface="+mj-lt"/>
                <a:cs typeface="Consolas" panose="020B0609020204030204" pitchFamily="49" charset="0"/>
              </a:rPr>
              <a:t>anchor represents a sort of "bookmark" inside the resource, giving the browser the directions to show the content located at that "bookmarked" </a:t>
            </a:r>
            <a:r>
              <a:rPr lang="en-US" sz="2000" dirty="0" smtClean="0">
                <a:latin typeface="+mj-lt"/>
                <a:cs typeface="Consolas" panose="020B0609020204030204" pitchFamily="49" charset="0"/>
              </a:rPr>
              <a:t>spot</a:t>
            </a:r>
          </a:p>
          <a:p>
            <a:r>
              <a:rPr lang="en-US" sz="2000" dirty="0" smtClean="0">
                <a:latin typeface="+mj-lt"/>
                <a:cs typeface="Consolas" panose="020B0609020204030204" pitchFamily="49" charset="0"/>
              </a:rPr>
              <a:t>On </a:t>
            </a:r>
            <a:r>
              <a:rPr lang="en-US" sz="2000" dirty="0">
                <a:latin typeface="+mj-lt"/>
                <a:cs typeface="Consolas" panose="020B0609020204030204" pitchFamily="49" charset="0"/>
              </a:rPr>
              <a:t>an HTML document, for example, the browser will scroll to the point where the anchor is defined; on a video or audio document, the browser will try to go to the time the anchor represents. It is worth noting that the part after the #, also known as fragment identifier, is never sent to the server with the request</a:t>
            </a:r>
            <a:r>
              <a:rPr lang="en-US" sz="2000" dirty="0" smtClean="0">
                <a:latin typeface="+mj-lt"/>
                <a:cs typeface="Consolas" panose="020B0609020204030204" pitchFamily="49" charset="0"/>
              </a:rPr>
              <a:t>.</a:t>
            </a:r>
          </a:p>
          <a:p>
            <a:r>
              <a:rPr lang="en-US" sz="2000" dirty="0"/>
              <a:t>If you want to create an anchor called </a:t>
            </a:r>
            <a:r>
              <a:rPr lang="en-US" sz="2000" b="1" dirty="0"/>
              <a:t>chapter4</a:t>
            </a:r>
            <a:r>
              <a:rPr lang="en-US" sz="2000" dirty="0"/>
              <a:t>, you simply add this line where you want the anchor to be:</a:t>
            </a:r>
            <a:br>
              <a:rPr lang="en-US" sz="2000" dirty="0"/>
            </a:br>
            <a:endParaRPr lang="en-US" sz="2000" dirty="0">
              <a:latin typeface="+mj-lt"/>
            </a:endParaRPr>
          </a:p>
        </p:txBody>
      </p:sp>
      <p:pic>
        <p:nvPicPr>
          <p:cNvPr id="5" name="Picture 4"/>
          <p:cNvPicPr>
            <a:picLocks noChangeAspect="1"/>
          </p:cNvPicPr>
          <p:nvPr/>
        </p:nvPicPr>
        <p:blipFill rotWithShape="1">
          <a:blip r:embed="rId2"/>
          <a:srcRect t="12164"/>
          <a:stretch/>
        </p:blipFill>
        <p:spPr>
          <a:xfrm>
            <a:off x="2133600" y="1828800"/>
            <a:ext cx="3895725" cy="702778"/>
          </a:xfrm>
          <a:prstGeom prst="rect">
            <a:avLst/>
          </a:prstGeom>
        </p:spPr>
      </p:pic>
      <p:sp>
        <p:nvSpPr>
          <p:cNvPr id="6" name="Rectangle 5"/>
          <p:cNvSpPr/>
          <p:nvPr/>
        </p:nvSpPr>
        <p:spPr>
          <a:xfrm>
            <a:off x="2334830" y="5105400"/>
            <a:ext cx="5423280" cy="369332"/>
          </a:xfrm>
          <a:prstGeom prst="rect">
            <a:avLst/>
          </a:prstGeom>
        </p:spPr>
        <p:txBody>
          <a:bodyPr wrap="none">
            <a:spAutoFit/>
          </a:bodyPr>
          <a:lstStyle/>
          <a:p>
            <a:r>
              <a:rPr lang="en-US" b="1" dirty="0">
                <a:solidFill>
                  <a:srgbClr val="000080"/>
                </a:solidFill>
                <a:highlight>
                  <a:srgbClr val="FFFFFF"/>
                </a:highlight>
                <a:latin typeface="Courier New"/>
              </a:rPr>
              <a:t>&lt;</a:t>
            </a:r>
            <a:r>
              <a:rPr lang="en-US" dirty="0">
                <a:solidFill>
                  <a:srgbClr val="000000"/>
                </a:solidFill>
                <a:highlight>
                  <a:srgbClr val="FFFFFF"/>
                </a:highlight>
                <a:latin typeface="Courier New"/>
              </a:rPr>
              <a:t>a name</a:t>
            </a:r>
            <a:r>
              <a:rPr lang="en-US" b="1" dirty="0" smtClean="0">
                <a:solidFill>
                  <a:srgbClr val="000080"/>
                </a:solidFill>
                <a:highlight>
                  <a:srgbClr val="FFFFFF"/>
                </a:highlight>
                <a:latin typeface="Courier New"/>
              </a:rPr>
              <a:t>=</a:t>
            </a:r>
            <a:r>
              <a:rPr lang="en-US" dirty="0" smtClean="0">
                <a:solidFill>
                  <a:srgbClr val="808080"/>
                </a:solidFill>
                <a:highlight>
                  <a:srgbClr val="FFFFFF"/>
                </a:highlight>
                <a:latin typeface="Courier New"/>
              </a:rPr>
              <a:t>“</a:t>
            </a:r>
            <a:r>
              <a:rPr lang="en-US" dirty="0" err="1" smtClean="0">
                <a:solidFill>
                  <a:srgbClr val="808080"/>
                </a:solidFill>
                <a:highlight>
                  <a:srgbClr val="FFFFFF"/>
                </a:highlight>
                <a:latin typeface="Courier New"/>
              </a:rPr>
              <a:t>SomewhereInTheDocument</a:t>
            </a:r>
            <a:r>
              <a:rPr lang="en-US" dirty="0" smtClean="0">
                <a:solidFill>
                  <a:srgbClr val="808080"/>
                </a:solidFill>
                <a:highlight>
                  <a:srgbClr val="FFFFFF"/>
                </a:highlight>
                <a:latin typeface="Courier New"/>
              </a:rPr>
              <a:t>"</a:t>
            </a:r>
            <a:r>
              <a:rPr lang="en-US" b="1" dirty="0" smtClean="0">
                <a:solidFill>
                  <a:srgbClr val="000080"/>
                </a:solidFill>
                <a:highlight>
                  <a:srgbClr val="FFFFFF"/>
                </a:highlight>
                <a:latin typeface="Courier New"/>
              </a:rPr>
              <a:t>&gt;&lt;/</a:t>
            </a:r>
            <a:r>
              <a:rPr lang="en-US" dirty="0">
                <a:solidFill>
                  <a:srgbClr val="000000"/>
                </a:solidFill>
                <a:highlight>
                  <a:srgbClr val="FFFFFF"/>
                </a:highlight>
                <a:latin typeface="Courier New"/>
              </a:rPr>
              <a:t>a</a:t>
            </a:r>
            <a:r>
              <a:rPr lang="en-US" b="1" dirty="0">
                <a:solidFill>
                  <a:srgbClr val="000080"/>
                </a:solidFill>
                <a:highlight>
                  <a:srgbClr val="FFFFFF"/>
                </a:highlight>
                <a:latin typeface="Courier New"/>
              </a:rPr>
              <a:t>&gt;</a:t>
            </a:r>
            <a:r>
              <a:rPr lang="en-US" dirty="0">
                <a:solidFill>
                  <a:srgbClr val="000000"/>
                </a:solidFill>
                <a:highlight>
                  <a:srgbClr val="FFFFFF"/>
                </a:highlight>
                <a:latin typeface="Courier New"/>
              </a:rPr>
              <a:t> </a:t>
            </a:r>
            <a:endParaRPr lang="en-US" dirty="0"/>
          </a:p>
        </p:txBody>
      </p:sp>
      <p:sp>
        <p:nvSpPr>
          <p:cNvPr id="7" name="Content Placeholder 2"/>
          <p:cNvSpPr txBox="1">
            <a:spLocks/>
          </p:cNvSpPr>
          <p:nvPr/>
        </p:nvSpPr>
        <p:spPr>
          <a:xfrm>
            <a:off x="101600" y="5410200"/>
            <a:ext cx="8966200" cy="914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ü"/>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000" dirty="0"/>
              <a:t>After doing this, you can make a link pointing to the anchor using the normal &lt;a </a:t>
            </a:r>
            <a:r>
              <a:rPr lang="en-US" sz="2000" dirty="0" err="1"/>
              <a:t>href</a:t>
            </a:r>
            <a:r>
              <a:rPr lang="en-US" sz="2000" dirty="0"/>
              <a:t>&gt; tag, like </a:t>
            </a:r>
            <a:r>
              <a:rPr lang="en-US" sz="2000" dirty="0" smtClean="0"/>
              <a:t>this (the # symbol is critical):</a:t>
            </a:r>
            <a:endParaRPr lang="en-US" sz="2000" dirty="0">
              <a:latin typeface="+mj-lt"/>
            </a:endParaRPr>
          </a:p>
        </p:txBody>
      </p:sp>
      <p:sp>
        <p:nvSpPr>
          <p:cNvPr id="8" name="Rectangle 7"/>
          <p:cNvSpPr/>
          <p:nvPr/>
        </p:nvSpPr>
        <p:spPr>
          <a:xfrm>
            <a:off x="101600" y="6324600"/>
            <a:ext cx="8890000" cy="338554"/>
          </a:xfrm>
          <a:prstGeom prst="rect">
            <a:avLst/>
          </a:prstGeom>
        </p:spPr>
        <p:txBody>
          <a:bodyPr wrap="square">
            <a:spAutoFit/>
          </a:bodyPr>
          <a:lstStyle/>
          <a:p>
            <a:r>
              <a:rPr lang="en-US" sz="1600" dirty="0">
                <a:solidFill>
                  <a:srgbClr val="000000"/>
                </a:solidFill>
                <a:highlight>
                  <a:srgbClr val="FFFFFF"/>
                </a:highlight>
                <a:latin typeface="Courier New"/>
              </a:rPr>
              <a:t>Click </a:t>
            </a:r>
            <a:r>
              <a:rPr lang="en-US" sz="1600" b="1" dirty="0">
                <a:solidFill>
                  <a:srgbClr val="000080"/>
                </a:solidFill>
                <a:highlight>
                  <a:srgbClr val="FFFFFF"/>
                </a:highlight>
                <a:latin typeface="Courier New"/>
              </a:rPr>
              <a:t>&lt;</a:t>
            </a:r>
            <a:r>
              <a:rPr lang="en-US" sz="1600" dirty="0">
                <a:solidFill>
                  <a:srgbClr val="000000"/>
                </a:solidFill>
                <a:highlight>
                  <a:srgbClr val="FFFFFF"/>
                </a:highlight>
                <a:latin typeface="Courier New"/>
              </a:rPr>
              <a:t>a </a:t>
            </a:r>
            <a:r>
              <a:rPr lang="en-US" sz="1600" dirty="0" err="1">
                <a:solidFill>
                  <a:srgbClr val="000000"/>
                </a:solidFill>
                <a:highlight>
                  <a:srgbClr val="FFFFFF"/>
                </a:highlight>
                <a:latin typeface="Courier New"/>
              </a:rPr>
              <a:t>href</a:t>
            </a:r>
            <a:r>
              <a:rPr lang="en-US" sz="1600" b="1" dirty="0" smtClean="0">
                <a:solidFill>
                  <a:srgbClr val="000080"/>
                </a:solidFill>
                <a:highlight>
                  <a:srgbClr val="FFFFFF"/>
                </a:highlight>
                <a:latin typeface="Courier New"/>
              </a:rPr>
              <a:t>=</a:t>
            </a:r>
            <a:r>
              <a:rPr lang="en-US" sz="1600" dirty="0" smtClean="0">
                <a:solidFill>
                  <a:srgbClr val="808080"/>
                </a:solidFill>
                <a:highlight>
                  <a:srgbClr val="FFFFFF"/>
                </a:highlight>
                <a:latin typeface="Courier New"/>
              </a:rPr>
              <a:t>"#</a:t>
            </a:r>
            <a:r>
              <a:rPr lang="en-US" sz="1600" dirty="0" err="1" smtClean="0">
                <a:solidFill>
                  <a:srgbClr val="808080"/>
                </a:solidFill>
                <a:highlight>
                  <a:srgbClr val="FFFFFF"/>
                </a:highlight>
                <a:latin typeface="Courier New"/>
              </a:rPr>
              <a:t>SomewhereInTheDocument</a:t>
            </a:r>
            <a:r>
              <a:rPr lang="en-US" sz="1600" dirty="0" smtClean="0">
                <a:solidFill>
                  <a:srgbClr val="808080"/>
                </a:solidFill>
                <a:highlight>
                  <a:srgbClr val="FFFFFF"/>
                </a:highlight>
                <a:latin typeface="Courier New"/>
              </a:rPr>
              <a:t> "</a:t>
            </a:r>
            <a:r>
              <a:rPr lang="en-US" sz="1600" b="1" dirty="0" smtClean="0">
                <a:solidFill>
                  <a:srgbClr val="000080"/>
                </a:solidFill>
                <a:highlight>
                  <a:srgbClr val="FFFFFF"/>
                </a:highlight>
                <a:latin typeface="Courier New"/>
              </a:rPr>
              <a:t>&gt;</a:t>
            </a:r>
            <a:r>
              <a:rPr lang="en-US" sz="1600" dirty="0">
                <a:solidFill>
                  <a:srgbClr val="000000"/>
                </a:solidFill>
                <a:highlight>
                  <a:srgbClr val="FFFFFF"/>
                </a:highlight>
                <a:latin typeface="Courier New"/>
              </a:rPr>
              <a:t>here</a:t>
            </a:r>
            <a:r>
              <a:rPr lang="en-US" sz="1600" b="1" dirty="0">
                <a:solidFill>
                  <a:srgbClr val="000080"/>
                </a:solidFill>
                <a:highlight>
                  <a:srgbClr val="FFFFFF"/>
                </a:highlight>
                <a:latin typeface="Courier New"/>
              </a:rPr>
              <a:t>&lt;/</a:t>
            </a:r>
            <a:r>
              <a:rPr lang="en-US" sz="1600" dirty="0">
                <a:solidFill>
                  <a:srgbClr val="000000"/>
                </a:solidFill>
                <a:highlight>
                  <a:srgbClr val="FFFFFF"/>
                </a:highlight>
                <a:latin typeface="Courier New"/>
              </a:rPr>
              <a:t>a</a:t>
            </a:r>
            <a:r>
              <a:rPr lang="en-US" sz="1600" b="1" dirty="0">
                <a:solidFill>
                  <a:srgbClr val="000080"/>
                </a:solidFill>
                <a:highlight>
                  <a:srgbClr val="FFFFFF"/>
                </a:highlight>
                <a:latin typeface="Courier New"/>
              </a:rPr>
              <a:t>&gt;</a:t>
            </a:r>
            <a:r>
              <a:rPr lang="en-US" sz="1600" dirty="0">
                <a:solidFill>
                  <a:srgbClr val="000000"/>
                </a:solidFill>
                <a:highlight>
                  <a:srgbClr val="FFFFFF"/>
                </a:highlight>
                <a:latin typeface="Courier New"/>
              </a:rPr>
              <a:t> to read chapter </a:t>
            </a:r>
            <a:r>
              <a:rPr lang="en-US" sz="1600" dirty="0">
                <a:solidFill>
                  <a:srgbClr val="FF8000"/>
                </a:solidFill>
                <a:highlight>
                  <a:srgbClr val="FFFFFF"/>
                </a:highlight>
                <a:latin typeface="Courier New"/>
              </a:rPr>
              <a:t>4.</a:t>
            </a:r>
            <a:r>
              <a:rPr lang="en-US" sz="1600" dirty="0">
                <a:solidFill>
                  <a:srgbClr val="000000"/>
                </a:solidFill>
                <a:highlight>
                  <a:srgbClr val="FFFFFF"/>
                </a:highlight>
                <a:latin typeface="Courier New"/>
              </a:rPr>
              <a:t> </a:t>
            </a:r>
            <a:endParaRPr lang="en-US" sz="1600" dirty="0"/>
          </a:p>
        </p:txBody>
      </p:sp>
      <p:sp>
        <p:nvSpPr>
          <p:cNvPr id="9" name="Rectangle 8"/>
          <p:cNvSpPr/>
          <p:nvPr/>
        </p:nvSpPr>
        <p:spPr>
          <a:xfrm>
            <a:off x="0" y="1295400"/>
            <a:ext cx="9296400" cy="292388"/>
          </a:xfrm>
          <a:prstGeom prst="rect">
            <a:avLst/>
          </a:prstGeom>
        </p:spPr>
        <p:txBody>
          <a:bodyPr wrap="square">
            <a:spAutoFit/>
          </a:bodyPr>
          <a:lstStyle/>
          <a:p>
            <a:r>
              <a:rPr lang="en-US" sz="1300" u="sng" dirty="0">
                <a:solidFill>
                  <a:srgbClr val="000000"/>
                </a:solidFill>
                <a:highlight>
                  <a:srgbClr val="FFFFFF"/>
                </a:highlight>
                <a:latin typeface="Courier New" panose="02070309020205020404" pitchFamily="49" charset="0"/>
              </a:rPr>
              <a:t>http://www.example.com:80/path/to/myfile.html?key1=value1&amp;key2=value2#SomewhereInTheDocument</a:t>
            </a:r>
            <a:endParaRPr lang="en-US" sz="1300" dirty="0"/>
          </a:p>
        </p:txBody>
      </p:sp>
    </p:spTree>
    <p:extLst>
      <p:ext uri="{BB962C8B-B14F-4D97-AF65-F5344CB8AC3E}">
        <p14:creationId xmlns:p14="http://schemas.microsoft.com/office/powerpoint/2010/main" val="2411258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MIME types</a:t>
            </a:r>
            <a:endParaRPr lang="en-US" dirty="0"/>
          </a:p>
        </p:txBody>
      </p:sp>
      <p:sp>
        <p:nvSpPr>
          <p:cNvPr id="3" name="Content Placeholder 2"/>
          <p:cNvSpPr>
            <a:spLocks noGrp="1"/>
          </p:cNvSpPr>
          <p:nvPr>
            <p:ph idx="1"/>
          </p:nvPr>
        </p:nvSpPr>
        <p:spPr>
          <a:xfrm>
            <a:off x="457200" y="1447800"/>
            <a:ext cx="8229600" cy="5257800"/>
          </a:xfrm>
        </p:spPr>
        <p:txBody>
          <a:bodyPr>
            <a:normAutofit/>
          </a:bodyPr>
          <a:lstStyle/>
          <a:p>
            <a:r>
              <a:rPr lang="en-US" dirty="0"/>
              <a:t>The extension of a file name has no meaning on the web. </a:t>
            </a:r>
          </a:p>
          <a:p>
            <a:r>
              <a:rPr lang="en-US" dirty="0" smtClean="0"/>
              <a:t>The</a:t>
            </a:r>
            <a:r>
              <a:rPr lang="en-US" dirty="0"/>
              <a:t> </a:t>
            </a:r>
            <a:r>
              <a:rPr lang="en-US" b="1" dirty="0"/>
              <a:t>MIME type</a:t>
            </a:r>
            <a:r>
              <a:rPr lang="en-US" dirty="0"/>
              <a:t> is the mechanism to tell the client the variety of document </a:t>
            </a:r>
            <a:r>
              <a:rPr lang="en-US" dirty="0" smtClean="0"/>
              <a:t>transmitted over HTTP</a:t>
            </a:r>
          </a:p>
          <a:p>
            <a:r>
              <a:rPr lang="en-US" dirty="0" smtClean="0"/>
              <a:t>It </a:t>
            </a:r>
            <a:r>
              <a:rPr lang="en-US" dirty="0"/>
              <a:t>is, therefore, important that the server is correctly set up, so that the correct MIME type is transmitted with each document. </a:t>
            </a:r>
            <a:endParaRPr lang="en-US" dirty="0" smtClean="0"/>
          </a:p>
          <a:p>
            <a:r>
              <a:rPr lang="en-US" dirty="0" smtClean="0"/>
              <a:t>Browsers </a:t>
            </a:r>
            <a:r>
              <a:rPr lang="en-US" dirty="0"/>
              <a:t>often use the MIME-type to determine what default action to do when a resource is fetched</a:t>
            </a:r>
            <a:r>
              <a:rPr lang="en-US" dirty="0" smtClean="0"/>
              <a:t>.</a:t>
            </a:r>
          </a:p>
          <a:p>
            <a:r>
              <a:rPr lang="en-US" dirty="0"/>
              <a:t>There are many kinds of documents, so there are many MIME types. In this </a:t>
            </a:r>
            <a:r>
              <a:rPr lang="en-US" dirty="0" smtClean="0"/>
              <a:t>lecturer, </a:t>
            </a:r>
            <a:r>
              <a:rPr lang="en-US" dirty="0"/>
              <a:t>we will list the most important for Web development, but </a:t>
            </a:r>
            <a:r>
              <a:rPr lang="en-US" dirty="0" smtClean="0"/>
              <a:t>you </a:t>
            </a:r>
            <a:r>
              <a:rPr lang="en-US" dirty="0"/>
              <a:t>can find ones for </a:t>
            </a:r>
            <a:r>
              <a:rPr lang="en-US" dirty="0" smtClean="0"/>
              <a:t>all applicable </a:t>
            </a:r>
            <a:r>
              <a:rPr lang="en-US" dirty="0"/>
              <a:t>document types in this dedicated article: </a:t>
            </a:r>
            <a:r>
              <a:rPr lang="en-US" u="sng" dirty="0">
                <a:hlinkClick r:id="rId2"/>
              </a:rPr>
              <a:t>Complete list of MIME types</a:t>
            </a:r>
            <a:r>
              <a:rPr lang="en-US" dirty="0"/>
              <a:t>.</a:t>
            </a: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756" t="59568" r="51039"/>
          <a:stretch/>
        </p:blipFill>
        <p:spPr bwMode="auto">
          <a:xfrm>
            <a:off x="6934200" y="-4011"/>
            <a:ext cx="2053390" cy="1616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7611" t="12335" b="56076"/>
          <a:stretch/>
        </p:blipFill>
        <p:spPr bwMode="auto">
          <a:xfrm>
            <a:off x="4038600" y="76200"/>
            <a:ext cx="2489878" cy="1263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ight Arrow 6"/>
          <p:cNvSpPr/>
          <p:nvPr/>
        </p:nvSpPr>
        <p:spPr>
          <a:xfrm>
            <a:off x="3848100" y="627997"/>
            <a:ext cx="190500" cy="1524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743700" y="914400"/>
            <a:ext cx="190500" cy="1524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2159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MIME types and </a:t>
            </a:r>
            <a:r>
              <a:rPr lang="en-US" dirty="0"/>
              <a:t>MIME sniffing</a:t>
            </a:r>
          </a:p>
        </p:txBody>
      </p:sp>
      <p:sp>
        <p:nvSpPr>
          <p:cNvPr id="3" name="Content Placeholder 2"/>
          <p:cNvSpPr>
            <a:spLocks noGrp="1"/>
          </p:cNvSpPr>
          <p:nvPr>
            <p:ph idx="1"/>
          </p:nvPr>
        </p:nvSpPr>
        <p:spPr>
          <a:xfrm>
            <a:off x="457200" y="1219200"/>
            <a:ext cx="8229600" cy="5638800"/>
          </a:xfrm>
        </p:spPr>
        <p:txBody>
          <a:bodyPr>
            <a:normAutofit fontScale="77500" lnSpcReduction="20000"/>
          </a:bodyPr>
          <a:lstStyle/>
          <a:p>
            <a:r>
              <a:rPr lang="en-US" dirty="0"/>
              <a:t>MIME types are not the only way to convey the document type information:</a:t>
            </a:r>
          </a:p>
          <a:p>
            <a:r>
              <a:rPr lang="en-US" dirty="0"/>
              <a:t>Name suffixes are sometimes used, especially on Microsoft Windows </a:t>
            </a:r>
            <a:r>
              <a:rPr lang="en-US" dirty="0" smtClean="0"/>
              <a:t>systems. </a:t>
            </a:r>
          </a:p>
          <a:p>
            <a:pPr lvl="1"/>
            <a:r>
              <a:rPr lang="en-US" dirty="0" smtClean="0"/>
              <a:t>Not </a:t>
            </a:r>
            <a:r>
              <a:rPr lang="en-US" dirty="0"/>
              <a:t>all operating systems consider these suffixes meaningful (especially Linux and Mac OS), and like an external MIME type, there is no guarantee they are correct</a:t>
            </a:r>
            <a:r>
              <a:rPr lang="en-US" dirty="0" smtClean="0"/>
              <a:t>.</a:t>
            </a:r>
          </a:p>
          <a:p>
            <a:r>
              <a:rPr lang="en-US" dirty="0"/>
              <a:t>In the absence of a MIME type, or in some other cases where a client believes they are incorrectly set, browsers may conduct MIME sniffing, which is guessing the correct MIME type by looking at the resource. </a:t>
            </a:r>
          </a:p>
          <a:p>
            <a:pPr lvl="1"/>
            <a:r>
              <a:rPr lang="en-US" dirty="0"/>
              <a:t>Each browser performs this differently under different circumstances </a:t>
            </a:r>
            <a:r>
              <a:rPr lang="en-US" dirty="0" smtClean="0"/>
              <a:t> often using </a:t>
            </a:r>
            <a:r>
              <a:rPr lang="en-US" dirty="0"/>
              <a:t>heuristics based on suffixes or magic </a:t>
            </a:r>
            <a:r>
              <a:rPr lang="en-US" dirty="0" smtClean="0"/>
              <a:t>numbers. </a:t>
            </a:r>
            <a:endParaRPr lang="en-US" dirty="0"/>
          </a:p>
          <a:p>
            <a:pPr lvl="1"/>
            <a:r>
              <a:rPr lang="en-US" dirty="0" smtClean="0"/>
              <a:t>Magic </a:t>
            </a:r>
            <a:r>
              <a:rPr lang="en-US" dirty="0"/>
              <a:t>numbers. The syntax of the different kind of files often allow to determine the type by looking at the structure. E.g. each GIF files starts with the 47 49 46 38 hexadecimal value [GIF89] or PNG files with 89 50 4E 47 [.PNG]. Not all types of files have magic numbers, so this is not a 100% reliable system either</a:t>
            </a:r>
            <a:r>
              <a:rPr lang="en-US" dirty="0" smtClean="0"/>
              <a:t>.</a:t>
            </a:r>
          </a:p>
          <a:p>
            <a:pPr lvl="1"/>
            <a:r>
              <a:rPr lang="en-US" dirty="0"/>
              <a:t>There are some security concerns with this practice, as some MIME types represent executable content and others not.</a:t>
            </a:r>
          </a:p>
          <a:p>
            <a:pPr lvl="1"/>
            <a:r>
              <a:rPr lang="en-US" dirty="0"/>
              <a:t>Servers can block MIME sniffing by sending the </a:t>
            </a:r>
            <a:r>
              <a:rPr lang="en-US" dirty="0">
                <a:latin typeface="Consolas" panose="020B0609020204030204" pitchFamily="49" charset="0"/>
                <a:cs typeface="Consolas" panose="020B0609020204030204" pitchFamily="49" charset="0"/>
              </a:rPr>
              <a:t>X-Content-Type-Options </a:t>
            </a:r>
            <a:r>
              <a:rPr lang="en-US" dirty="0"/>
              <a:t>along the </a:t>
            </a:r>
            <a:r>
              <a:rPr lang="en-US" dirty="0">
                <a:latin typeface="Consolas" panose="020B0609020204030204" pitchFamily="49" charset="0"/>
                <a:cs typeface="Consolas" panose="020B0609020204030204" pitchFamily="49" charset="0"/>
              </a:rPr>
              <a:t>Content-Type</a:t>
            </a:r>
            <a:r>
              <a:rPr lang="en-US" dirty="0"/>
              <a:t>.</a:t>
            </a:r>
          </a:p>
          <a:p>
            <a:r>
              <a:rPr lang="en-US" dirty="0" smtClean="0"/>
              <a:t>On the Web, only the MIME type is relevant and has therefore to be set carefully. Browsers and servers need to define the MIME type, to check for coherence, or to find the correct MIME type when only a generic type has been provided.</a:t>
            </a:r>
            <a:endParaRPr lang="en-US" dirty="0"/>
          </a:p>
        </p:txBody>
      </p:sp>
    </p:spTree>
    <p:extLst>
      <p:ext uri="{BB962C8B-B14F-4D97-AF65-F5344CB8AC3E}">
        <p14:creationId xmlns:p14="http://schemas.microsoft.com/office/powerpoint/2010/main" val="1825555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MIME types Syntax</a:t>
            </a:r>
            <a:endParaRPr lang="en-US" dirty="0"/>
          </a:p>
        </p:txBody>
      </p:sp>
      <p:sp>
        <p:nvSpPr>
          <p:cNvPr id="3" name="Content Placeholder 2"/>
          <p:cNvSpPr>
            <a:spLocks noGrp="1"/>
          </p:cNvSpPr>
          <p:nvPr>
            <p:ph idx="1"/>
          </p:nvPr>
        </p:nvSpPr>
        <p:spPr>
          <a:xfrm>
            <a:off x="457200" y="1219200"/>
            <a:ext cx="4191000" cy="5257800"/>
          </a:xfrm>
        </p:spPr>
        <p:txBody>
          <a:bodyPr>
            <a:normAutofit/>
          </a:bodyPr>
          <a:lstStyle/>
          <a:p>
            <a:r>
              <a:rPr lang="en-US" dirty="0"/>
              <a:t>The structure of a MIME type is very simple; it consists of a type and a subtype, two strings, separated by a '/'. No space is allowed. The type represents the category and can be a discrete or a multipart type. The subtype is specific to each type</a:t>
            </a:r>
            <a:r>
              <a:rPr lang="en-US" dirty="0" smtClean="0"/>
              <a:t>.</a:t>
            </a:r>
          </a:p>
          <a:p>
            <a:r>
              <a:rPr lang="en-US" dirty="0"/>
              <a:t>A MIME type is insensitive to the case, but traditionally is written all in lower case.</a:t>
            </a:r>
          </a:p>
        </p:txBody>
      </p:sp>
      <p:sp>
        <p:nvSpPr>
          <p:cNvPr id="5" name="Rectangle 4"/>
          <p:cNvSpPr/>
          <p:nvPr/>
        </p:nvSpPr>
        <p:spPr>
          <a:xfrm>
            <a:off x="5791200" y="424173"/>
            <a:ext cx="2260600" cy="400110"/>
          </a:xfrm>
          <a:prstGeom prst="rect">
            <a:avLst/>
          </a:prstGeom>
        </p:spPr>
        <p:txBody>
          <a:bodyPr wrap="square">
            <a:spAutoFit/>
          </a:bodyPr>
          <a:lstStyle/>
          <a:p>
            <a:r>
              <a:rPr lang="en-US" sz="2000" dirty="0">
                <a:solidFill>
                  <a:srgbClr val="000000"/>
                </a:solidFill>
                <a:highlight>
                  <a:srgbClr val="FFFFFF"/>
                </a:highlight>
                <a:latin typeface="Courier New" panose="02070309020205020404" pitchFamily="49" charset="0"/>
              </a:rPr>
              <a:t>type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subtype</a:t>
            </a:r>
            <a:endParaRPr lang="en-US" sz="4400" dirty="0"/>
          </a:p>
        </p:txBody>
      </p:sp>
      <p:sp>
        <p:nvSpPr>
          <p:cNvPr id="6" name="Rectangle 5"/>
          <p:cNvSpPr/>
          <p:nvPr/>
        </p:nvSpPr>
        <p:spPr>
          <a:xfrm>
            <a:off x="5334000" y="2895600"/>
            <a:ext cx="3505200" cy="3139321"/>
          </a:xfrm>
          <a:prstGeom prst="rect">
            <a:avLst/>
          </a:prstGeom>
        </p:spPr>
        <p:txBody>
          <a:bodyPr wrap="square">
            <a:spAutoFit/>
          </a:bodyPr>
          <a:lstStyle/>
          <a:p>
            <a:r>
              <a:rPr lang="en-US" b="1" dirty="0">
                <a:solidFill>
                  <a:srgbClr val="804000"/>
                </a:solidFill>
                <a:highlight>
                  <a:srgbClr val="FFFFFF"/>
                </a:highlight>
                <a:latin typeface="Courier New" panose="02070309020205020404" pitchFamily="49" charset="0"/>
              </a:rPr>
              <a:t>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plain</a:t>
            </a:r>
          </a:p>
          <a:p>
            <a:r>
              <a:rPr lang="en-US" b="1" dirty="0">
                <a:solidFill>
                  <a:srgbClr val="804000"/>
                </a:solidFill>
                <a:highlight>
                  <a:srgbClr val="FFFFFF"/>
                </a:highlight>
                <a:latin typeface="Courier New" panose="02070309020205020404" pitchFamily="49" charset="0"/>
              </a:rPr>
              <a:t>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html</a:t>
            </a:r>
          </a:p>
          <a:p>
            <a:r>
              <a:rPr lang="en-US" b="1" dirty="0">
                <a:solidFill>
                  <a:srgbClr val="804000"/>
                </a:solidFill>
                <a:highlight>
                  <a:srgbClr val="FFFFFF"/>
                </a:highlight>
                <a:latin typeface="Courier New" panose="02070309020205020404" pitchFamily="49" charset="0"/>
              </a:rPr>
              <a:t>image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jpeg</a:t>
            </a:r>
          </a:p>
          <a:p>
            <a:r>
              <a:rPr lang="en-US" b="1" dirty="0">
                <a:solidFill>
                  <a:srgbClr val="804000"/>
                </a:solidFill>
                <a:highlight>
                  <a:srgbClr val="FFFFFF"/>
                </a:highlight>
                <a:latin typeface="Courier New" panose="02070309020205020404" pitchFamily="49" charset="0"/>
              </a:rPr>
              <a:t>image</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png</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audio</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mpeg</a:t>
            </a:r>
          </a:p>
          <a:p>
            <a:r>
              <a:rPr lang="en-US" dirty="0">
                <a:solidFill>
                  <a:srgbClr val="000000"/>
                </a:solidFill>
                <a:highlight>
                  <a:srgbClr val="FFFFFF"/>
                </a:highlight>
                <a:latin typeface="Courier New" panose="02070309020205020404" pitchFamily="49" charset="0"/>
              </a:rPr>
              <a:t>audio</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ogg</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audio</a:t>
            </a:r>
            <a:r>
              <a:rPr lang="en-US" b="1" dirty="0" smtClean="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video</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mp4</a:t>
            </a:r>
          </a:p>
          <a:p>
            <a:r>
              <a:rPr lang="en-US" dirty="0" smtClean="0">
                <a:solidFill>
                  <a:srgbClr val="000000"/>
                </a:solidFill>
                <a:highlight>
                  <a:srgbClr val="FFFFFF"/>
                </a:highlight>
                <a:latin typeface="Courier New" panose="02070309020205020404" pitchFamily="49" charset="0"/>
              </a:rPr>
              <a:t>application</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octet</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stream</a:t>
            </a:r>
          </a:p>
          <a:p>
            <a:r>
              <a:rPr lang="en-US" dirty="0" smtClean="0">
                <a:solidFill>
                  <a:srgbClr val="000000"/>
                </a:solidFill>
                <a:highlight>
                  <a:srgbClr val="FFFFFF"/>
                </a:highlight>
                <a:latin typeface="Courier New" panose="02070309020205020404" pitchFamily="49" charset="0"/>
              </a:rPr>
              <a:t>multipart</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form-data</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multipart</a:t>
            </a:r>
            <a:r>
              <a:rPr lang="en-US" b="1" dirty="0" smtClean="0">
                <a:solidFill>
                  <a:srgbClr val="00008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byteranges</a:t>
            </a:r>
            <a:endParaRPr lang="en-US"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165865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Discrete MIME types</a:t>
            </a:r>
            <a:endParaRPr lang="en-US" dirty="0"/>
          </a:p>
        </p:txBody>
      </p:sp>
      <p:sp>
        <p:nvSpPr>
          <p:cNvPr id="3" name="Content Placeholder 2"/>
          <p:cNvSpPr>
            <a:spLocks noGrp="1"/>
          </p:cNvSpPr>
          <p:nvPr>
            <p:ph idx="1"/>
          </p:nvPr>
        </p:nvSpPr>
        <p:spPr>
          <a:xfrm>
            <a:off x="457200" y="1219200"/>
            <a:ext cx="8229600" cy="1600200"/>
          </a:xfrm>
        </p:spPr>
        <p:txBody>
          <a:bodyPr>
            <a:normAutofit fontScale="92500" lnSpcReduction="20000"/>
          </a:bodyPr>
          <a:lstStyle/>
          <a:p>
            <a:r>
              <a:rPr lang="en-US" i="1" dirty="0"/>
              <a:t>Discrete</a:t>
            </a:r>
            <a:r>
              <a:rPr lang="en-US" dirty="0"/>
              <a:t> types indicates the category of the </a:t>
            </a:r>
            <a:r>
              <a:rPr lang="en-US" dirty="0" smtClean="0"/>
              <a:t>document</a:t>
            </a:r>
          </a:p>
          <a:p>
            <a:r>
              <a:rPr lang="en-US" dirty="0"/>
              <a:t>For text documents without specific subtype, </a:t>
            </a:r>
            <a:r>
              <a:rPr lang="en-US" dirty="0">
                <a:latin typeface="Consolas" panose="020B0609020204030204" pitchFamily="49" charset="0"/>
                <a:cs typeface="Consolas" panose="020B0609020204030204" pitchFamily="49" charset="0"/>
              </a:rPr>
              <a:t>text/plain</a:t>
            </a:r>
            <a:r>
              <a:rPr lang="en-US" dirty="0"/>
              <a:t> should be used. Similarly for binary documents without specific or known subtype, </a:t>
            </a:r>
            <a:r>
              <a:rPr lang="en-US" dirty="0">
                <a:latin typeface="Consolas" panose="020B0609020204030204" pitchFamily="49" charset="0"/>
                <a:cs typeface="Consolas" panose="020B0609020204030204" pitchFamily="49" charset="0"/>
              </a:rPr>
              <a:t>application/octet-stream</a:t>
            </a:r>
            <a:r>
              <a:rPr lang="en-US" dirty="0"/>
              <a:t> should be used.</a:t>
            </a:r>
          </a:p>
        </p:txBody>
      </p:sp>
      <p:pic>
        <p:nvPicPr>
          <p:cNvPr id="5" name="Picture 4"/>
          <p:cNvPicPr>
            <a:picLocks noChangeAspect="1"/>
          </p:cNvPicPr>
          <p:nvPr/>
        </p:nvPicPr>
        <p:blipFill>
          <a:blip r:embed="rId3"/>
          <a:stretch>
            <a:fillRect/>
          </a:stretch>
        </p:blipFill>
        <p:spPr>
          <a:xfrm>
            <a:off x="192548" y="2819400"/>
            <a:ext cx="8926052" cy="3962400"/>
          </a:xfrm>
          <a:prstGeom prst="rect">
            <a:avLst/>
          </a:prstGeom>
        </p:spPr>
      </p:pic>
    </p:spTree>
    <p:extLst>
      <p:ext uri="{BB962C8B-B14F-4D97-AF65-F5344CB8AC3E}">
        <p14:creationId xmlns:p14="http://schemas.microsoft.com/office/powerpoint/2010/main" val="240342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Important MIME types for Web </a:t>
            </a:r>
            <a:r>
              <a:rPr lang="en-US" sz="3200" b="1" dirty="0" smtClean="0"/>
              <a:t>developers</a:t>
            </a:r>
            <a:endParaRPr lang="en-US" sz="3200" dirty="0"/>
          </a:p>
        </p:txBody>
      </p:sp>
      <p:sp>
        <p:nvSpPr>
          <p:cNvPr id="3" name="Content Placeholder 2"/>
          <p:cNvSpPr>
            <a:spLocks noGrp="1"/>
          </p:cNvSpPr>
          <p:nvPr>
            <p:ph idx="1"/>
          </p:nvPr>
        </p:nvSpPr>
        <p:spPr/>
        <p:txBody>
          <a:bodyPr>
            <a:normAutofit fontScale="85000" lnSpcReduction="10000"/>
          </a:bodyPr>
          <a:lstStyle/>
          <a:p>
            <a:r>
              <a:rPr lang="en-US" dirty="0" smtClean="0">
                <a:latin typeface="Consolas" panose="020B0609020204030204" pitchFamily="49" charset="0"/>
                <a:cs typeface="Consolas" panose="020B0609020204030204" pitchFamily="49" charset="0"/>
              </a:rPr>
              <a:t>application/octet-stream</a:t>
            </a:r>
          </a:p>
          <a:p>
            <a:pPr lvl="1"/>
            <a:r>
              <a:rPr lang="en-US" dirty="0"/>
              <a:t>This is the default value for a binary files. As it really means unknown binary file, browsers usually don't automatically execute it, or even ask if it should be </a:t>
            </a:r>
            <a:r>
              <a:rPr lang="en-US" dirty="0" smtClean="0"/>
              <a:t>executed. </a:t>
            </a:r>
            <a:r>
              <a:rPr lang="en-US" dirty="0"/>
              <a:t>They treat it as if the Content-Disposition header was set with the value attachment and propose a 'Save As' file</a:t>
            </a:r>
            <a:r>
              <a:rPr lang="en-US" dirty="0" smtClean="0"/>
              <a:t>.</a:t>
            </a:r>
          </a:p>
          <a:p>
            <a:r>
              <a:rPr lang="en-US" dirty="0" smtClean="0">
                <a:latin typeface="Consolas" panose="020B0609020204030204" pitchFamily="49" charset="0"/>
                <a:cs typeface="Consolas" panose="020B0609020204030204" pitchFamily="49" charset="0"/>
              </a:rPr>
              <a:t>text/plain</a:t>
            </a:r>
          </a:p>
          <a:p>
            <a:pPr lvl="1"/>
            <a:r>
              <a:rPr lang="en-US" dirty="0"/>
              <a:t>This is the default value for textual files. Even if it really means unknown textual file, browsers assume they can display it</a:t>
            </a:r>
            <a:r>
              <a:rPr lang="en-US" dirty="0" smtClean="0"/>
              <a:t>.</a:t>
            </a:r>
          </a:p>
          <a:p>
            <a:r>
              <a:rPr lang="en-US" dirty="0" smtClean="0">
                <a:latin typeface="Consolas" panose="020B0609020204030204" pitchFamily="49" charset="0"/>
                <a:cs typeface="Consolas" panose="020B0609020204030204" pitchFamily="49" charset="0"/>
              </a:rPr>
              <a:t>text/</a:t>
            </a:r>
            <a:r>
              <a:rPr lang="en-US" dirty="0" err="1" smtClean="0">
                <a:latin typeface="Consolas" panose="020B0609020204030204" pitchFamily="49" charset="0"/>
                <a:cs typeface="Consolas" panose="020B0609020204030204" pitchFamily="49" charset="0"/>
              </a:rPr>
              <a:t>css</a:t>
            </a:r>
            <a:endParaRPr lang="en-US" dirty="0" smtClean="0">
              <a:latin typeface="Consolas" panose="020B0609020204030204" pitchFamily="49" charset="0"/>
              <a:cs typeface="Consolas" panose="020B0609020204030204" pitchFamily="49" charset="0"/>
            </a:endParaRPr>
          </a:p>
          <a:p>
            <a:pPr lvl="1"/>
            <a:r>
              <a:rPr lang="en-US" dirty="0"/>
              <a:t>Any CSS </a:t>
            </a:r>
            <a:r>
              <a:rPr lang="en-US" dirty="0" smtClean="0"/>
              <a:t>style files </a:t>
            </a:r>
            <a:r>
              <a:rPr lang="en-US" dirty="0"/>
              <a:t>that have to be interpreted as such in a Web page must be of the text/</a:t>
            </a:r>
            <a:r>
              <a:rPr lang="en-US" dirty="0" err="1"/>
              <a:t>css</a:t>
            </a:r>
            <a:r>
              <a:rPr lang="en-US" dirty="0"/>
              <a:t> files. Often servers </a:t>
            </a:r>
            <a:r>
              <a:rPr lang="en-US" dirty="0" smtClean="0"/>
              <a:t>don’t recognized </a:t>
            </a:r>
            <a:r>
              <a:rPr lang="en-US" dirty="0"/>
              <a:t>files with the .</a:t>
            </a:r>
            <a:r>
              <a:rPr lang="en-US" dirty="0" err="1"/>
              <a:t>css</a:t>
            </a:r>
            <a:r>
              <a:rPr lang="en-US" dirty="0"/>
              <a:t> suffix as CSS files and send them with text/plain or application/octet-stream MIME type: in these cases, they won't be recognized as CSS files by most browsers and will be silently ignored. Special attention has to be paid to serve CSS files with the correct type</a:t>
            </a:r>
            <a:r>
              <a:rPr lang="en-US" dirty="0" smtClean="0"/>
              <a:t>.</a:t>
            </a:r>
          </a:p>
          <a:p>
            <a:r>
              <a:rPr lang="en-US" dirty="0" smtClean="0">
                <a:latin typeface="Consolas" panose="020B0609020204030204" pitchFamily="49" charset="0"/>
                <a:cs typeface="Consolas" panose="020B0609020204030204" pitchFamily="49" charset="0"/>
              </a:rPr>
              <a:t>text/html</a:t>
            </a:r>
          </a:p>
          <a:p>
            <a:pPr lvl="1"/>
            <a:r>
              <a:rPr lang="en-US" dirty="0"/>
              <a:t>All HTML content should be served with this type. Alternative MIME types for XHTML, like application/</a:t>
            </a:r>
            <a:r>
              <a:rPr lang="en-US" dirty="0" err="1"/>
              <a:t>xml+html</a:t>
            </a:r>
            <a:r>
              <a:rPr lang="en-US" dirty="0"/>
              <a:t>, are mostly useless nowadays (HTML5 unified these formats).</a:t>
            </a:r>
          </a:p>
        </p:txBody>
      </p:sp>
    </p:spTree>
    <p:extLst>
      <p:ext uri="{BB962C8B-B14F-4D97-AF65-F5344CB8AC3E}">
        <p14:creationId xmlns:p14="http://schemas.microsoft.com/office/powerpoint/2010/main" val="1761817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Important MIME types for Web </a:t>
            </a:r>
            <a:r>
              <a:rPr lang="en-US" sz="3200" b="1" dirty="0" smtClean="0"/>
              <a:t>developers</a:t>
            </a:r>
            <a:endParaRPr lang="en-US" sz="3200" dirty="0"/>
          </a:p>
        </p:txBody>
      </p:sp>
      <p:sp>
        <p:nvSpPr>
          <p:cNvPr id="3" name="Content Placeholder 2"/>
          <p:cNvSpPr>
            <a:spLocks noGrp="1"/>
          </p:cNvSpPr>
          <p:nvPr>
            <p:ph idx="1"/>
          </p:nvPr>
        </p:nvSpPr>
        <p:spPr/>
        <p:txBody>
          <a:bodyPr>
            <a:normAutofit/>
          </a:bodyPr>
          <a:lstStyle/>
          <a:p>
            <a:r>
              <a:rPr lang="en-US" dirty="0">
                <a:latin typeface="Consolas" panose="020B0609020204030204" pitchFamily="49" charset="0"/>
                <a:cs typeface="Consolas" panose="020B0609020204030204" pitchFamily="49" charset="0"/>
              </a:rPr>
              <a:t>Images types</a:t>
            </a:r>
          </a:p>
          <a:p>
            <a:pPr lvl="1"/>
            <a:r>
              <a:rPr lang="en-US" dirty="0"/>
              <a:t>Only a handful of image types are widely recognized and are considered Web safe, ready for use in a Web page:</a:t>
            </a:r>
            <a:endParaRPr lang="en-US" dirty="0" smtClean="0"/>
          </a:p>
        </p:txBody>
      </p:sp>
      <p:pic>
        <p:nvPicPr>
          <p:cNvPr id="4" name="Picture 3"/>
          <p:cNvPicPr>
            <a:picLocks noChangeAspect="1"/>
          </p:cNvPicPr>
          <p:nvPr/>
        </p:nvPicPr>
        <p:blipFill>
          <a:blip r:embed="rId3"/>
          <a:stretch>
            <a:fillRect/>
          </a:stretch>
        </p:blipFill>
        <p:spPr>
          <a:xfrm>
            <a:off x="457200" y="2743200"/>
            <a:ext cx="7918808" cy="2905125"/>
          </a:xfrm>
          <a:prstGeom prst="rect">
            <a:avLst/>
          </a:prstGeom>
        </p:spPr>
      </p:pic>
    </p:spTree>
    <p:extLst>
      <p:ext uri="{BB962C8B-B14F-4D97-AF65-F5344CB8AC3E}">
        <p14:creationId xmlns:p14="http://schemas.microsoft.com/office/powerpoint/2010/main" val="27160042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Important MIME types for Web </a:t>
            </a:r>
            <a:r>
              <a:rPr lang="en-US" sz="3200" b="1" dirty="0" smtClean="0"/>
              <a:t>developers</a:t>
            </a:r>
            <a:endParaRPr lang="en-US" sz="3200" dirty="0"/>
          </a:p>
        </p:txBody>
      </p:sp>
      <p:sp>
        <p:nvSpPr>
          <p:cNvPr id="3" name="Content Placeholder 2"/>
          <p:cNvSpPr>
            <a:spLocks noGrp="1"/>
          </p:cNvSpPr>
          <p:nvPr>
            <p:ph idx="1"/>
          </p:nvPr>
        </p:nvSpPr>
        <p:spPr>
          <a:xfrm>
            <a:off x="457200" y="1219200"/>
            <a:ext cx="8229600" cy="1752600"/>
          </a:xfrm>
        </p:spPr>
        <p:txBody>
          <a:bodyPr>
            <a:normAutofit fontScale="85000" lnSpcReduction="20000"/>
          </a:bodyPr>
          <a:lstStyle/>
          <a:p>
            <a:r>
              <a:rPr lang="en-US" dirty="0">
                <a:latin typeface="Consolas" panose="020B0609020204030204" pitchFamily="49" charset="0"/>
                <a:cs typeface="Consolas" panose="020B0609020204030204" pitchFamily="49" charset="0"/>
              </a:rPr>
              <a:t>Audio and video types</a:t>
            </a:r>
          </a:p>
          <a:p>
            <a:pPr lvl="1"/>
            <a:r>
              <a:rPr lang="en-US" dirty="0"/>
              <a:t>Like images, HTML doesn't define a set of supported types to use with the &lt;audio&gt; and&lt;video&gt; elements, so only a relatively small group of them can be used on the Web. The </a:t>
            </a:r>
            <a:r>
              <a:rPr lang="en-US" dirty="0">
                <a:hlinkClick r:id="rId3"/>
              </a:rPr>
              <a:t>Media formats supported by the HTML audio and video elements</a:t>
            </a:r>
            <a:r>
              <a:rPr lang="en-US" dirty="0"/>
              <a:t> explains both the codecs and container formats which can be used</a:t>
            </a:r>
            <a:r>
              <a:rPr lang="en-US" dirty="0" smtClean="0"/>
              <a:t>. The </a:t>
            </a:r>
            <a:r>
              <a:rPr lang="en-US" dirty="0"/>
              <a:t>MIME type of such files mostly represent the container formats and the most common ones in a Web context are</a:t>
            </a:r>
            <a:r>
              <a:rPr lang="en-US" dirty="0" smtClean="0"/>
              <a:t>:</a:t>
            </a:r>
          </a:p>
        </p:txBody>
      </p:sp>
      <p:pic>
        <p:nvPicPr>
          <p:cNvPr id="5" name="Picture 4"/>
          <p:cNvPicPr>
            <a:picLocks noChangeAspect="1"/>
          </p:cNvPicPr>
          <p:nvPr/>
        </p:nvPicPr>
        <p:blipFill>
          <a:blip r:embed="rId4"/>
          <a:stretch>
            <a:fillRect/>
          </a:stretch>
        </p:blipFill>
        <p:spPr>
          <a:xfrm>
            <a:off x="356249" y="2819400"/>
            <a:ext cx="8431501" cy="3962400"/>
          </a:xfrm>
          <a:prstGeom prst="rect">
            <a:avLst/>
          </a:prstGeom>
        </p:spPr>
      </p:pic>
    </p:spTree>
    <p:extLst>
      <p:ext uri="{BB962C8B-B14F-4D97-AF65-F5344CB8AC3E}">
        <p14:creationId xmlns:p14="http://schemas.microsoft.com/office/powerpoint/2010/main" val="4123901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Multipart </a:t>
            </a:r>
            <a:r>
              <a:rPr lang="en-NZ" dirty="0" smtClean="0"/>
              <a:t>MIME types</a:t>
            </a:r>
            <a:endParaRPr lang="en-US" dirty="0"/>
          </a:p>
        </p:txBody>
      </p:sp>
      <p:sp>
        <p:nvSpPr>
          <p:cNvPr id="3" name="Content Placeholder 2"/>
          <p:cNvSpPr>
            <a:spLocks noGrp="1"/>
          </p:cNvSpPr>
          <p:nvPr>
            <p:ph idx="1"/>
          </p:nvPr>
        </p:nvSpPr>
        <p:spPr>
          <a:xfrm>
            <a:off x="457200" y="1219200"/>
            <a:ext cx="5410200" cy="5334000"/>
          </a:xfrm>
        </p:spPr>
        <p:txBody>
          <a:bodyPr>
            <a:normAutofit fontScale="92500" lnSpcReduction="10000"/>
          </a:bodyPr>
          <a:lstStyle/>
          <a:p>
            <a:r>
              <a:rPr lang="en-US" dirty="0"/>
              <a:t>Multipart types indicates a category of document that are broken in distinct parts, often with different MIME types. It is a way to represent </a:t>
            </a:r>
            <a:r>
              <a:rPr lang="en-US" dirty="0" smtClean="0"/>
              <a:t>a composite </a:t>
            </a:r>
            <a:r>
              <a:rPr lang="en-US" dirty="0"/>
              <a:t>document. </a:t>
            </a:r>
            <a:endParaRPr lang="en-US" dirty="0" smtClean="0"/>
          </a:p>
          <a:p>
            <a:r>
              <a:rPr lang="en-US" dirty="0" smtClean="0"/>
              <a:t>With </a:t>
            </a:r>
            <a:r>
              <a:rPr lang="en-US" dirty="0"/>
              <a:t>the exception of </a:t>
            </a:r>
            <a:r>
              <a:rPr lang="en-US" dirty="0">
                <a:latin typeface="Consolas" panose="020B0609020204030204" pitchFamily="49" charset="0"/>
                <a:cs typeface="Consolas" panose="020B0609020204030204" pitchFamily="49" charset="0"/>
              </a:rPr>
              <a:t>multipart/form-data</a:t>
            </a:r>
            <a:r>
              <a:rPr lang="en-US" dirty="0"/>
              <a:t>, that are used in relation of HTML Forms and POST method, and </a:t>
            </a:r>
            <a:r>
              <a:rPr lang="en-US" dirty="0">
                <a:latin typeface="Consolas" panose="020B0609020204030204" pitchFamily="49" charset="0"/>
                <a:cs typeface="Consolas" panose="020B0609020204030204" pitchFamily="49" charset="0"/>
              </a:rPr>
              <a:t>multipart/</a:t>
            </a:r>
            <a:r>
              <a:rPr lang="en-US" dirty="0" err="1">
                <a:latin typeface="Consolas" panose="020B0609020204030204" pitchFamily="49" charset="0"/>
                <a:cs typeface="Consolas" panose="020B0609020204030204" pitchFamily="49" charset="0"/>
              </a:rPr>
              <a:t>byteranges</a:t>
            </a:r>
            <a:r>
              <a:rPr lang="en-US" dirty="0"/>
              <a:t> that are used in conjunction with 206 Partial Content status message to send only a subset of a whole document, HTTP doesn't handle multipart documents in a specific way: the message is simply transmitted to the browser (which will likely propose a Save As window, not knowing how display the document inline.)</a:t>
            </a:r>
          </a:p>
        </p:txBody>
      </p:sp>
      <p:sp>
        <p:nvSpPr>
          <p:cNvPr id="6" name="Rectangle 5"/>
          <p:cNvSpPr/>
          <p:nvPr/>
        </p:nvSpPr>
        <p:spPr>
          <a:xfrm>
            <a:off x="5791200" y="2971800"/>
            <a:ext cx="3124200" cy="646331"/>
          </a:xfrm>
          <a:prstGeom prst="rect">
            <a:avLst/>
          </a:prstGeom>
        </p:spPr>
        <p:txBody>
          <a:bodyPr wrap="square">
            <a:spAutoFit/>
          </a:bodyPr>
          <a:lstStyle/>
          <a:p>
            <a:r>
              <a:rPr lang="en-US" dirty="0">
                <a:solidFill>
                  <a:srgbClr val="000000"/>
                </a:solidFill>
                <a:highlight>
                  <a:srgbClr val="FFFFFF"/>
                </a:highlight>
                <a:latin typeface="Courier New" panose="02070309020205020404" pitchFamily="49" charset="0"/>
              </a:rPr>
              <a:t>multipart</a:t>
            </a:r>
            <a:r>
              <a:rPr lang="en-US" b="1" dirty="0">
                <a:solidFill>
                  <a:srgbClr val="000080"/>
                </a:solidFill>
                <a:highlight>
                  <a:srgbClr val="FFFFFF"/>
                </a:highlight>
                <a:latin typeface="Courier New" panose="02070309020205020404" pitchFamily="49" charset="0"/>
              </a:rPr>
              <a:t>/</a:t>
            </a:r>
            <a:r>
              <a:rPr lang="en-US" b="1" dirty="0">
                <a:solidFill>
                  <a:srgbClr val="804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data</a:t>
            </a:r>
          </a:p>
          <a:p>
            <a:r>
              <a:rPr lang="en-US" dirty="0">
                <a:solidFill>
                  <a:srgbClr val="000000"/>
                </a:solidFill>
                <a:highlight>
                  <a:srgbClr val="FFFFFF"/>
                </a:highlight>
                <a:latin typeface="Courier New" panose="02070309020205020404" pitchFamily="49" charset="0"/>
              </a:rPr>
              <a:t>multipart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byteranges</a:t>
            </a:r>
            <a:endParaRPr lang="en-US" dirty="0"/>
          </a:p>
        </p:txBody>
      </p:sp>
    </p:spTree>
    <p:extLst>
      <p:ext uri="{BB962C8B-B14F-4D97-AF65-F5344CB8AC3E}">
        <p14:creationId xmlns:p14="http://schemas.microsoft.com/office/powerpoint/2010/main" val="4130339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Important MIME types for Web </a:t>
            </a:r>
            <a:r>
              <a:rPr lang="en-US" sz="3200" b="1" dirty="0" smtClean="0"/>
              <a:t>developers</a:t>
            </a:r>
            <a:endParaRPr lang="en-US" sz="3200" dirty="0"/>
          </a:p>
        </p:txBody>
      </p:sp>
      <p:sp>
        <p:nvSpPr>
          <p:cNvPr id="3" name="Content Placeholder 2"/>
          <p:cNvSpPr>
            <a:spLocks noGrp="1"/>
          </p:cNvSpPr>
          <p:nvPr>
            <p:ph idx="1"/>
          </p:nvPr>
        </p:nvSpPr>
        <p:spPr>
          <a:xfrm>
            <a:off x="12700" y="1255572"/>
            <a:ext cx="2730500" cy="5373827"/>
          </a:xfrm>
        </p:spPr>
        <p:txBody>
          <a:bodyPr>
            <a:normAutofit fontScale="77500" lnSpcReduction="20000"/>
          </a:bodyPr>
          <a:lstStyle/>
          <a:p>
            <a:r>
              <a:rPr lang="en-US" dirty="0">
                <a:latin typeface="Consolas" panose="020B0609020204030204" pitchFamily="49" charset="0"/>
                <a:cs typeface="Consolas" panose="020B0609020204030204" pitchFamily="49" charset="0"/>
              </a:rPr>
              <a:t>multipart/form-data</a:t>
            </a:r>
          </a:p>
          <a:p>
            <a:pPr lvl="1"/>
            <a:r>
              <a:rPr lang="en-US" dirty="0"/>
              <a:t>The </a:t>
            </a:r>
            <a:r>
              <a:rPr lang="en-US" dirty="0">
                <a:latin typeface="Consolas" panose="020B0609020204030204" pitchFamily="49" charset="0"/>
                <a:cs typeface="Consolas" panose="020B0609020204030204" pitchFamily="49" charset="0"/>
              </a:rPr>
              <a:t>multipart/form-data</a:t>
            </a:r>
            <a:r>
              <a:rPr lang="en-US" dirty="0"/>
              <a:t> type can be used when sending the content of a completed HTML Form from the browser to the server. As a multipart document formal, it consists of different parts, delimited by a boundary (a string starting with a double dash '--'). Each part is an entity by itself, with its own HTTP headers, Content-Disposition, and Content-Type for file uploading fields, and the most common (Content-Length is ignored as the boundary line is used as the delimiter).</a:t>
            </a:r>
            <a:endParaRPr lang="en-US" dirty="0" smtClean="0"/>
          </a:p>
        </p:txBody>
      </p:sp>
      <p:sp>
        <p:nvSpPr>
          <p:cNvPr id="6" name="Rectangle 5"/>
          <p:cNvSpPr/>
          <p:nvPr/>
        </p:nvSpPr>
        <p:spPr>
          <a:xfrm>
            <a:off x="3810000" y="1041400"/>
            <a:ext cx="4572000" cy="1169551"/>
          </a:xfrm>
          <a:prstGeom prst="rect">
            <a:avLst/>
          </a:prstGeom>
        </p:spPr>
        <p:txBody>
          <a:bodyPr>
            <a:spAutoFit/>
          </a:bodyPr>
          <a:lstStyle/>
          <a:p>
            <a:r>
              <a:rPr lang="en-US" sz="1000" b="1" dirty="0">
                <a:solidFill>
                  <a:srgbClr val="000080"/>
                </a:solidFill>
                <a:highlight>
                  <a:srgbClr val="FFFFFF"/>
                </a:highlight>
                <a:latin typeface="Courier New" panose="02070309020205020404" pitchFamily="49" charset="0"/>
              </a:rPr>
              <a:t>&lt;</a:t>
            </a:r>
            <a:r>
              <a:rPr lang="en-US" sz="1000" b="1" dirty="0">
                <a:solidFill>
                  <a:srgbClr val="804000"/>
                </a:solidFill>
                <a:highlight>
                  <a:srgbClr val="FFFFFF"/>
                </a:highlight>
                <a:latin typeface="Courier New" panose="02070309020205020404" pitchFamily="49" charset="0"/>
              </a:rPr>
              <a:t>form</a:t>
            </a:r>
            <a:r>
              <a:rPr lang="en-US" sz="1000" dirty="0">
                <a:solidFill>
                  <a:srgbClr val="000000"/>
                </a:solidFill>
                <a:highlight>
                  <a:srgbClr val="FFFFFF"/>
                </a:highlight>
                <a:latin typeface="Courier New" panose="02070309020205020404" pitchFamily="49" charset="0"/>
              </a:rPr>
              <a:t> action</a:t>
            </a:r>
            <a:r>
              <a:rPr lang="en-US" sz="1000" b="1" dirty="0">
                <a:solidFill>
                  <a:srgbClr val="000080"/>
                </a:solidFill>
                <a:highlight>
                  <a:srgbClr val="FFFFFF"/>
                </a:highlight>
                <a:latin typeface="Courier New" panose="02070309020205020404" pitchFamily="49" charset="0"/>
              </a:rPr>
              <a:t>=</a:t>
            </a:r>
            <a:r>
              <a:rPr lang="en-US" sz="1000" dirty="0">
                <a:solidFill>
                  <a:srgbClr val="808080"/>
                </a:solidFill>
                <a:highlight>
                  <a:srgbClr val="FFFFFF"/>
                </a:highlight>
                <a:latin typeface="Courier New" panose="02070309020205020404" pitchFamily="49" charset="0"/>
              </a:rPr>
              <a:t>"</a:t>
            </a:r>
            <a:r>
              <a:rPr lang="en-US" sz="1000" u="sng" dirty="0">
                <a:solidFill>
                  <a:srgbClr val="808080"/>
                </a:solidFill>
                <a:highlight>
                  <a:srgbClr val="FFFFFF"/>
                </a:highlight>
                <a:latin typeface="Courier New" panose="02070309020205020404" pitchFamily="49" charset="0"/>
              </a:rPr>
              <a:t>http://localhost:8000/</a:t>
            </a:r>
            <a:r>
              <a:rPr lang="en-US" sz="1000" dirty="0">
                <a:solidFill>
                  <a:srgbClr val="808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method</a:t>
            </a:r>
            <a:r>
              <a:rPr lang="en-US" sz="1000" b="1" dirty="0">
                <a:solidFill>
                  <a:srgbClr val="000080"/>
                </a:solidFill>
                <a:highlight>
                  <a:srgbClr val="FFFFFF"/>
                </a:highlight>
                <a:latin typeface="Courier New" panose="02070309020205020404" pitchFamily="49" charset="0"/>
              </a:rPr>
              <a:t>=</a:t>
            </a:r>
            <a:r>
              <a:rPr lang="en-US" sz="1000" dirty="0">
                <a:solidFill>
                  <a:srgbClr val="808080"/>
                </a:solidFill>
                <a:highlight>
                  <a:srgbClr val="FFFFFF"/>
                </a:highlight>
                <a:latin typeface="Courier New" panose="02070309020205020404" pitchFamily="49" charset="0"/>
              </a:rPr>
              <a:t>"post"</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enctype</a:t>
            </a:r>
            <a:r>
              <a:rPr lang="en-US" sz="1000" b="1" dirty="0">
                <a:solidFill>
                  <a:srgbClr val="000080"/>
                </a:solidFill>
                <a:highlight>
                  <a:srgbClr val="FFFFFF"/>
                </a:highlight>
                <a:latin typeface="Courier New" panose="02070309020205020404" pitchFamily="49" charset="0"/>
              </a:rPr>
              <a:t>=</a:t>
            </a:r>
            <a:r>
              <a:rPr lang="en-US" sz="1000" dirty="0">
                <a:solidFill>
                  <a:srgbClr val="808080"/>
                </a:solidFill>
                <a:highlight>
                  <a:srgbClr val="FFFFFF"/>
                </a:highlight>
                <a:latin typeface="Courier New" panose="02070309020205020404" pitchFamily="49" charset="0"/>
              </a:rPr>
              <a:t>"multipart/form-data"</a:t>
            </a:r>
            <a:r>
              <a:rPr lang="en-US" sz="1000" b="1" dirty="0">
                <a:solidFill>
                  <a:srgbClr val="000080"/>
                </a:solidFill>
                <a:highlight>
                  <a:srgbClr val="FFFFFF"/>
                </a:highlight>
                <a:latin typeface="Courier New" panose="02070309020205020404" pitchFamily="49" charset="0"/>
              </a:rPr>
              <a:t>&gt;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&lt;</a:t>
            </a:r>
            <a:r>
              <a:rPr lang="en-US" sz="1000" dirty="0">
                <a:solidFill>
                  <a:srgbClr val="000000"/>
                </a:solidFill>
                <a:highlight>
                  <a:srgbClr val="FFFFFF"/>
                </a:highlight>
                <a:latin typeface="Courier New" panose="02070309020205020404" pitchFamily="49" charset="0"/>
              </a:rPr>
              <a:t>input type</a:t>
            </a:r>
            <a:r>
              <a:rPr lang="en-US" sz="1000" b="1" dirty="0">
                <a:solidFill>
                  <a:srgbClr val="000080"/>
                </a:solidFill>
                <a:highlight>
                  <a:srgbClr val="FFFFFF"/>
                </a:highlight>
                <a:latin typeface="Courier New" panose="02070309020205020404" pitchFamily="49" charset="0"/>
              </a:rPr>
              <a:t>=</a:t>
            </a:r>
            <a:r>
              <a:rPr lang="en-US" sz="1000" dirty="0">
                <a:solidFill>
                  <a:srgbClr val="808080"/>
                </a:solidFill>
                <a:highlight>
                  <a:srgbClr val="FFFFFF"/>
                </a:highlight>
                <a:latin typeface="Courier New" panose="02070309020205020404" pitchFamily="49" charset="0"/>
              </a:rPr>
              <a:t>"text"</a:t>
            </a:r>
            <a:r>
              <a:rPr lang="en-US" sz="1000" dirty="0">
                <a:solidFill>
                  <a:srgbClr val="000000"/>
                </a:solidFill>
                <a:highlight>
                  <a:srgbClr val="FFFFFF"/>
                </a:highlight>
                <a:latin typeface="Courier New" panose="02070309020205020404" pitchFamily="49" charset="0"/>
              </a:rPr>
              <a:t> name</a:t>
            </a:r>
            <a:r>
              <a:rPr lang="en-US" sz="1000" b="1" dirty="0">
                <a:solidFill>
                  <a:srgbClr val="000080"/>
                </a:solidFill>
                <a:highlight>
                  <a:srgbClr val="FFFFFF"/>
                </a:highlight>
                <a:latin typeface="Courier New" panose="02070309020205020404" pitchFamily="49" charset="0"/>
              </a:rPr>
              <a:t>=</a:t>
            </a:r>
            <a:r>
              <a:rPr lang="en-US" sz="1000" dirty="0">
                <a:solidFill>
                  <a:srgbClr val="808080"/>
                </a:solidFill>
                <a:highlight>
                  <a:srgbClr val="FFFFFF"/>
                </a:highlight>
                <a:latin typeface="Courier New" panose="02070309020205020404" pitchFamily="49" charset="0"/>
              </a:rPr>
              <a:t>"</a:t>
            </a:r>
            <a:r>
              <a:rPr lang="en-US" sz="1000" dirty="0" err="1">
                <a:solidFill>
                  <a:srgbClr val="808080"/>
                </a:solidFill>
                <a:highlight>
                  <a:srgbClr val="FFFFFF"/>
                </a:highlight>
                <a:latin typeface="Courier New" panose="02070309020205020404" pitchFamily="49" charset="0"/>
              </a:rPr>
              <a:t>myTextField</a:t>
            </a:r>
            <a:r>
              <a:rPr lang="en-US" sz="1000" dirty="0">
                <a:solidFill>
                  <a:srgbClr val="808080"/>
                </a:solidFill>
                <a:highlight>
                  <a:srgbClr val="FFFFFF"/>
                </a:highlight>
                <a:latin typeface="Courier New" panose="02070309020205020404" pitchFamily="49" charset="0"/>
              </a:rPr>
              <a:t>"</a:t>
            </a:r>
            <a:r>
              <a:rPr lang="en-US" sz="1000" b="1" dirty="0">
                <a:solidFill>
                  <a:srgbClr val="000080"/>
                </a:solidFill>
                <a:highlight>
                  <a:srgbClr val="FFFFFF"/>
                </a:highlight>
                <a:latin typeface="Courier New" panose="02070309020205020404" pitchFamily="49" charset="0"/>
              </a:rPr>
              <a:t>&gt;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&lt;</a:t>
            </a:r>
            <a:r>
              <a:rPr lang="en-US" sz="1000" dirty="0">
                <a:solidFill>
                  <a:srgbClr val="000000"/>
                </a:solidFill>
                <a:highlight>
                  <a:srgbClr val="FFFFFF"/>
                </a:highlight>
                <a:latin typeface="Courier New" panose="02070309020205020404" pitchFamily="49" charset="0"/>
              </a:rPr>
              <a:t>input type</a:t>
            </a:r>
            <a:r>
              <a:rPr lang="en-US" sz="1000" b="1" dirty="0">
                <a:solidFill>
                  <a:srgbClr val="000080"/>
                </a:solidFill>
                <a:highlight>
                  <a:srgbClr val="FFFFFF"/>
                </a:highlight>
                <a:latin typeface="Courier New" panose="02070309020205020404" pitchFamily="49" charset="0"/>
              </a:rPr>
              <a:t>=</a:t>
            </a:r>
            <a:r>
              <a:rPr lang="en-US" sz="1000" dirty="0">
                <a:solidFill>
                  <a:srgbClr val="808080"/>
                </a:solidFill>
                <a:highlight>
                  <a:srgbClr val="FFFFFF"/>
                </a:highlight>
                <a:latin typeface="Courier New" panose="02070309020205020404" pitchFamily="49" charset="0"/>
              </a:rPr>
              <a:t>"checkbox"</a:t>
            </a:r>
            <a:r>
              <a:rPr lang="en-US" sz="1000" dirty="0">
                <a:solidFill>
                  <a:srgbClr val="000000"/>
                </a:solidFill>
                <a:highlight>
                  <a:srgbClr val="FFFFFF"/>
                </a:highlight>
                <a:latin typeface="Courier New" panose="02070309020205020404" pitchFamily="49" charset="0"/>
              </a:rPr>
              <a:t> name</a:t>
            </a:r>
            <a:r>
              <a:rPr lang="en-US" sz="1000" b="1" dirty="0">
                <a:solidFill>
                  <a:srgbClr val="000080"/>
                </a:solidFill>
                <a:highlight>
                  <a:srgbClr val="FFFFFF"/>
                </a:highlight>
                <a:latin typeface="Courier New" panose="02070309020205020404" pitchFamily="49" charset="0"/>
              </a:rPr>
              <a:t>=</a:t>
            </a:r>
            <a:r>
              <a:rPr lang="en-US" sz="1000" dirty="0">
                <a:solidFill>
                  <a:srgbClr val="808080"/>
                </a:solidFill>
                <a:highlight>
                  <a:srgbClr val="FFFFFF"/>
                </a:highlight>
                <a:latin typeface="Courier New" panose="02070309020205020404" pitchFamily="49" charset="0"/>
              </a:rPr>
              <a:t>"</a:t>
            </a:r>
            <a:r>
              <a:rPr lang="en-US" sz="1000" dirty="0" err="1">
                <a:solidFill>
                  <a:srgbClr val="808080"/>
                </a:solidFill>
                <a:highlight>
                  <a:srgbClr val="FFFFFF"/>
                </a:highlight>
                <a:latin typeface="Courier New" panose="02070309020205020404" pitchFamily="49" charset="0"/>
              </a:rPr>
              <a:t>myCheckBox</a:t>
            </a:r>
            <a:r>
              <a:rPr lang="en-US" sz="1000" dirty="0">
                <a:solidFill>
                  <a:srgbClr val="808080"/>
                </a:solidFill>
                <a:highlight>
                  <a:srgbClr val="FFFFFF"/>
                </a:highlight>
                <a:latin typeface="Courier New" panose="02070309020205020404" pitchFamily="49" charset="0"/>
              </a:rPr>
              <a:t>"</a:t>
            </a:r>
            <a:r>
              <a:rPr lang="en-US" sz="1000" b="1" dirty="0">
                <a:solidFill>
                  <a:srgbClr val="000080"/>
                </a:solidFill>
                <a:highlight>
                  <a:srgbClr val="FFFFFF"/>
                </a:highlight>
                <a:latin typeface="Courier New" panose="02070309020205020404" pitchFamily="49" charset="0"/>
              </a:rPr>
              <a:t>&gt;</a:t>
            </a:r>
            <a:r>
              <a:rPr lang="en-US" sz="1000" dirty="0">
                <a:solidFill>
                  <a:srgbClr val="000000"/>
                </a:solidFill>
                <a:highlight>
                  <a:srgbClr val="FFFFFF"/>
                </a:highlight>
                <a:latin typeface="Courier New" panose="02070309020205020404" pitchFamily="49" charset="0"/>
              </a:rPr>
              <a:t>Check</a:t>
            </a:r>
            <a:r>
              <a:rPr lang="en-US" sz="1000" b="1" dirty="0">
                <a:solidFill>
                  <a:srgbClr val="000080"/>
                </a:solidFill>
                <a:highlight>
                  <a:srgbClr val="FFFFFF"/>
                </a:highlight>
                <a:latin typeface="Courier New" panose="02070309020205020404" pitchFamily="49" charset="0"/>
              </a:rPr>
              <a:t>&lt;/</a:t>
            </a:r>
            <a:r>
              <a:rPr lang="en-US" sz="1000" dirty="0">
                <a:solidFill>
                  <a:srgbClr val="000000"/>
                </a:solidFill>
                <a:highlight>
                  <a:srgbClr val="FFFFFF"/>
                </a:highlight>
                <a:latin typeface="Courier New" panose="02070309020205020404" pitchFamily="49" charset="0"/>
              </a:rPr>
              <a:t>input</a:t>
            </a:r>
            <a:r>
              <a:rPr lang="en-US" sz="1000" b="1" dirty="0">
                <a:solidFill>
                  <a:srgbClr val="000080"/>
                </a:solidFill>
                <a:highlight>
                  <a:srgbClr val="FFFFFF"/>
                </a:highlight>
                <a:latin typeface="Courier New" panose="02070309020205020404" pitchFamily="49" charset="0"/>
              </a:rPr>
              <a:t>&gt;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&lt;</a:t>
            </a:r>
            <a:r>
              <a:rPr lang="en-US" sz="1000" dirty="0">
                <a:solidFill>
                  <a:srgbClr val="000000"/>
                </a:solidFill>
                <a:highlight>
                  <a:srgbClr val="FFFFFF"/>
                </a:highlight>
                <a:latin typeface="Courier New" panose="02070309020205020404" pitchFamily="49" charset="0"/>
              </a:rPr>
              <a:t>input type</a:t>
            </a:r>
            <a:r>
              <a:rPr lang="en-US" sz="1000" b="1" dirty="0">
                <a:solidFill>
                  <a:srgbClr val="000080"/>
                </a:solidFill>
                <a:highlight>
                  <a:srgbClr val="FFFFFF"/>
                </a:highlight>
                <a:latin typeface="Courier New" panose="02070309020205020404" pitchFamily="49" charset="0"/>
              </a:rPr>
              <a:t>=</a:t>
            </a:r>
            <a:r>
              <a:rPr lang="en-US" sz="1000" dirty="0">
                <a:solidFill>
                  <a:srgbClr val="808080"/>
                </a:solidFill>
                <a:highlight>
                  <a:srgbClr val="FFFFFF"/>
                </a:highlight>
                <a:latin typeface="Courier New" panose="02070309020205020404" pitchFamily="49" charset="0"/>
              </a:rPr>
              <a:t>"file"</a:t>
            </a:r>
            <a:r>
              <a:rPr lang="en-US" sz="1000" dirty="0">
                <a:solidFill>
                  <a:srgbClr val="000000"/>
                </a:solidFill>
                <a:highlight>
                  <a:srgbClr val="FFFFFF"/>
                </a:highlight>
                <a:latin typeface="Courier New" panose="02070309020205020404" pitchFamily="49" charset="0"/>
              </a:rPr>
              <a:t> name</a:t>
            </a:r>
            <a:r>
              <a:rPr lang="en-US" sz="1000" b="1" dirty="0">
                <a:solidFill>
                  <a:srgbClr val="000080"/>
                </a:solidFill>
                <a:highlight>
                  <a:srgbClr val="FFFFFF"/>
                </a:highlight>
                <a:latin typeface="Courier New" panose="02070309020205020404" pitchFamily="49" charset="0"/>
              </a:rPr>
              <a:t>=</a:t>
            </a:r>
            <a:r>
              <a:rPr lang="en-US" sz="1000" dirty="0">
                <a:solidFill>
                  <a:srgbClr val="808080"/>
                </a:solidFill>
                <a:highlight>
                  <a:srgbClr val="FFFFFF"/>
                </a:highlight>
                <a:latin typeface="Courier New" panose="02070309020205020404" pitchFamily="49" charset="0"/>
              </a:rPr>
              <a:t>"</a:t>
            </a:r>
            <a:r>
              <a:rPr lang="en-US" sz="1000" dirty="0" err="1">
                <a:solidFill>
                  <a:srgbClr val="808080"/>
                </a:solidFill>
                <a:highlight>
                  <a:srgbClr val="FFFFFF"/>
                </a:highlight>
                <a:latin typeface="Courier New" panose="02070309020205020404" pitchFamily="49" charset="0"/>
              </a:rPr>
              <a:t>myFile</a:t>
            </a:r>
            <a:r>
              <a:rPr lang="en-US" sz="1000" dirty="0">
                <a:solidFill>
                  <a:srgbClr val="808080"/>
                </a:solidFill>
                <a:highlight>
                  <a:srgbClr val="FFFFFF"/>
                </a:highlight>
                <a:latin typeface="Courier New" panose="02070309020205020404" pitchFamily="49" charset="0"/>
              </a:rPr>
              <a:t>"</a:t>
            </a:r>
            <a:r>
              <a:rPr lang="en-US" sz="1000" b="1" dirty="0">
                <a:solidFill>
                  <a:srgbClr val="000080"/>
                </a:solidFill>
                <a:highlight>
                  <a:srgbClr val="FFFFFF"/>
                </a:highlight>
                <a:latin typeface="Courier New" panose="02070309020205020404" pitchFamily="49" charset="0"/>
              </a:rPr>
              <a:t>&gt;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&lt;</a:t>
            </a:r>
            <a:r>
              <a:rPr lang="en-US" sz="1000" b="1" dirty="0">
                <a:solidFill>
                  <a:srgbClr val="804000"/>
                </a:solidFill>
                <a:highlight>
                  <a:srgbClr val="FFFFFF"/>
                </a:highlight>
                <a:latin typeface="Courier New" panose="02070309020205020404" pitchFamily="49" charset="0"/>
              </a:rPr>
              <a:t>button</a:t>
            </a:r>
            <a:r>
              <a:rPr lang="en-US" sz="1000" b="1" dirty="0">
                <a:solidFill>
                  <a:srgbClr val="000080"/>
                </a:solidFill>
                <a:highlight>
                  <a:srgbClr val="FFFFFF"/>
                </a:highlight>
                <a:latin typeface="Courier New" panose="02070309020205020404" pitchFamily="49" charset="0"/>
              </a:rPr>
              <a:t>&gt;</a:t>
            </a:r>
            <a:r>
              <a:rPr lang="en-US" sz="1000" dirty="0">
                <a:solidFill>
                  <a:srgbClr val="000000"/>
                </a:solidFill>
                <a:highlight>
                  <a:srgbClr val="FFFFFF"/>
                </a:highlight>
                <a:latin typeface="Courier New" panose="02070309020205020404" pitchFamily="49" charset="0"/>
              </a:rPr>
              <a:t>Send the file</a:t>
            </a:r>
            <a:r>
              <a:rPr lang="en-US" sz="1000" b="1" dirty="0">
                <a:solidFill>
                  <a:srgbClr val="000080"/>
                </a:solidFill>
                <a:highlight>
                  <a:srgbClr val="FFFFFF"/>
                </a:highlight>
                <a:latin typeface="Courier New" panose="02070309020205020404" pitchFamily="49" charset="0"/>
              </a:rPr>
              <a:t>&lt;/</a:t>
            </a:r>
            <a:r>
              <a:rPr lang="en-US" sz="1000" b="1" dirty="0">
                <a:solidFill>
                  <a:srgbClr val="804000"/>
                </a:solidFill>
                <a:highlight>
                  <a:srgbClr val="FFFFFF"/>
                </a:highlight>
                <a:latin typeface="Courier New" panose="02070309020205020404" pitchFamily="49" charset="0"/>
              </a:rPr>
              <a:t>button</a:t>
            </a:r>
            <a:r>
              <a:rPr lang="en-US" sz="1000" b="1" dirty="0">
                <a:solidFill>
                  <a:srgbClr val="000080"/>
                </a:solidFill>
                <a:highlight>
                  <a:srgbClr val="FFFFFF"/>
                </a:highlight>
                <a:latin typeface="Courier New" panose="02070309020205020404" pitchFamily="49" charset="0"/>
              </a:rPr>
              <a:t>&gt;</a:t>
            </a:r>
            <a:endParaRPr lang="en-US" sz="1000" dirty="0">
              <a:solidFill>
                <a:srgbClr val="000000"/>
              </a:solidFill>
              <a:highlight>
                <a:srgbClr val="FFFFFF"/>
              </a:highlight>
              <a:latin typeface="Courier New" panose="02070309020205020404" pitchFamily="49" charset="0"/>
            </a:endParaRPr>
          </a:p>
          <a:p>
            <a:r>
              <a:rPr lang="en-US" sz="1000" b="1" dirty="0">
                <a:solidFill>
                  <a:srgbClr val="000080"/>
                </a:solidFill>
                <a:highlight>
                  <a:srgbClr val="FFFFFF"/>
                </a:highlight>
                <a:latin typeface="Courier New" panose="02070309020205020404" pitchFamily="49" charset="0"/>
              </a:rPr>
              <a:t>&lt;/</a:t>
            </a:r>
            <a:r>
              <a:rPr lang="en-US" sz="1000" b="1" dirty="0">
                <a:solidFill>
                  <a:srgbClr val="804000"/>
                </a:solidFill>
                <a:highlight>
                  <a:srgbClr val="FFFFFF"/>
                </a:highlight>
                <a:latin typeface="Courier New" panose="02070309020205020404" pitchFamily="49" charset="0"/>
              </a:rPr>
              <a:t>form</a:t>
            </a:r>
            <a:r>
              <a:rPr lang="en-US" sz="1000" b="1" dirty="0">
                <a:solidFill>
                  <a:srgbClr val="000080"/>
                </a:solidFill>
                <a:highlight>
                  <a:srgbClr val="FFFFFF"/>
                </a:highlight>
                <a:latin typeface="Courier New" panose="02070309020205020404" pitchFamily="49" charset="0"/>
              </a:rPr>
              <a:t>&gt;</a:t>
            </a:r>
            <a:endParaRPr lang="en-US" dirty="0"/>
          </a:p>
        </p:txBody>
      </p:sp>
      <p:sp>
        <p:nvSpPr>
          <p:cNvPr id="7" name="Rectangle 6"/>
          <p:cNvSpPr/>
          <p:nvPr/>
        </p:nvSpPr>
        <p:spPr>
          <a:xfrm>
            <a:off x="2895600" y="2535971"/>
            <a:ext cx="6400800" cy="4093428"/>
          </a:xfrm>
          <a:prstGeom prst="rect">
            <a:avLst/>
          </a:prstGeom>
        </p:spPr>
        <p:txBody>
          <a:bodyPr wrap="square">
            <a:spAutoFit/>
          </a:bodyPr>
          <a:lstStyle/>
          <a:p>
            <a:r>
              <a:rPr lang="en-US" sz="1000" dirty="0">
                <a:solidFill>
                  <a:srgbClr val="000000"/>
                </a:solidFill>
                <a:highlight>
                  <a:srgbClr val="FFFFFF"/>
                </a:highlight>
                <a:latin typeface="Courier New" panose="02070309020205020404" pitchFamily="49" charset="0"/>
              </a:rPr>
              <a:t>POST </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HTTP</a:t>
            </a:r>
            <a:r>
              <a:rPr lang="en-US" sz="1000" b="1" dirty="0">
                <a:solidFill>
                  <a:srgbClr val="000080"/>
                </a:solidFill>
                <a:highlight>
                  <a:srgbClr val="FFFFFF"/>
                </a:highlight>
                <a:latin typeface="Courier New" panose="02070309020205020404" pitchFamily="49" charset="0"/>
              </a:rPr>
              <a:t>/</a:t>
            </a:r>
            <a:r>
              <a:rPr lang="en-US" sz="1000" dirty="0">
                <a:solidFill>
                  <a:srgbClr val="FF8000"/>
                </a:solidFill>
                <a:highlight>
                  <a:srgbClr val="FFFFFF"/>
                </a:highlight>
                <a:latin typeface="Courier New" panose="02070309020205020404" pitchFamily="49" charset="0"/>
              </a:rPr>
              <a:t>1.1</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Host</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localhost</a:t>
            </a:r>
            <a:r>
              <a:rPr lang="en-US" sz="1000" b="1" dirty="0">
                <a:solidFill>
                  <a:srgbClr val="000080"/>
                </a:solidFill>
                <a:highlight>
                  <a:srgbClr val="FFFFFF"/>
                </a:highlight>
                <a:latin typeface="Courier New" panose="02070309020205020404" pitchFamily="49" charset="0"/>
              </a:rPr>
              <a:t>:</a:t>
            </a:r>
            <a:r>
              <a:rPr lang="en-US" sz="1000" dirty="0">
                <a:solidFill>
                  <a:srgbClr val="FF8000"/>
                </a:solidFill>
                <a:highlight>
                  <a:srgbClr val="FFFFFF"/>
                </a:highlight>
                <a:latin typeface="Courier New" panose="02070309020205020404" pitchFamily="49" charset="0"/>
              </a:rPr>
              <a:t>8000</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User</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Agent</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Mozilla</a:t>
            </a:r>
            <a:r>
              <a:rPr lang="en-US" sz="1000" b="1" dirty="0">
                <a:solidFill>
                  <a:srgbClr val="000080"/>
                </a:solidFill>
                <a:highlight>
                  <a:srgbClr val="FFFFFF"/>
                </a:highlight>
                <a:latin typeface="Courier New" panose="02070309020205020404" pitchFamily="49" charset="0"/>
              </a:rPr>
              <a:t>/</a:t>
            </a:r>
            <a:r>
              <a:rPr lang="en-US" sz="1000" dirty="0">
                <a:solidFill>
                  <a:srgbClr val="FF8000"/>
                </a:solidFill>
                <a:highlight>
                  <a:srgbClr val="FFFFFF"/>
                </a:highlight>
                <a:latin typeface="Courier New" panose="02070309020205020404" pitchFamily="49" charset="0"/>
              </a:rPr>
              <a:t>5.0</a:t>
            </a:r>
            <a:r>
              <a:rPr lang="en-US" sz="1000" dirty="0">
                <a:solidFill>
                  <a:srgbClr val="000000"/>
                </a:solidFill>
                <a:highlight>
                  <a:srgbClr val="FFFFFF"/>
                </a:highlight>
                <a:latin typeface="Courier New" panose="02070309020205020404" pitchFamily="49" charset="0"/>
              </a:rPr>
              <a:t> </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Macintosh</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Intel Mac OS X </a:t>
            </a:r>
            <a:r>
              <a:rPr lang="en-US" sz="1000" dirty="0">
                <a:solidFill>
                  <a:srgbClr val="FF8000"/>
                </a:solidFill>
                <a:highlight>
                  <a:srgbClr val="FFFFFF"/>
                </a:highlight>
                <a:latin typeface="Courier New" panose="02070309020205020404" pitchFamily="49" charset="0"/>
              </a:rPr>
              <a:t>10.9</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rv</a:t>
            </a:r>
            <a:r>
              <a:rPr lang="en-US" sz="1000" b="1" dirty="0">
                <a:solidFill>
                  <a:srgbClr val="000080"/>
                </a:solidFill>
                <a:highlight>
                  <a:srgbClr val="FFFFFF"/>
                </a:highlight>
                <a:latin typeface="Courier New" panose="02070309020205020404" pitchFamily="49" charset="0"/>
              </a:rPr>
              <a:t>:</a:t>
            </a:r>
            <a:r>
              <a:rPr lang="en-US" sz="1000" dirty="0">
                <a:solidFill>
                  <a:srgbClr val="FF8000"/>
                </a:solidFill>
                <a:highlight>
                  <a:srgbClr val="FFFFFF"/>
                </a:highlight>
                <a:latin typeface="Courier New" panose="02070309020205020404" pitchFamily="49" charset="0"/>
              </a:rPr>
              <a:t>50.0</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Gecko</a:t>
            </a:r>
            <a:r>
              <a:rPr lang="en-US" sz="1000" b="1" dirty="0">
                <a:solidFill>
                  <a:srgbClr val="000080"/>
                </a:solidFill>
                <a:highlight>
                  <a:srgbClr val="FFFFFF"/>
                </a:highlight>
                <a:latin typeface="Courier New" panose="02070309020205020404" pitchFamily="49" charset="0"/>
              </a:rPr>
              <a:t>/</a:t>
            </a:r>
            <a:r>
              <a:rPr lang="en-US" sz="1000" dirty="0">
                <a:solidFill>
                  <a:srgbClr val="FF8000"/>
                </a:solidFill>
                <a:highlight>
                  <a:srgbClr val="FFFFFF"/>
                </a:highlight>
                <a:latin typeface="Courier New" panose="02070309020205020404" pitchFamily="49" charset="0"/>
              </a:rPr>
              <a:t>20100101</a:t>
            </a:r>
            <a:r>
              <a:rPr lang="en-US" sz="1000" dirty="0">
                <a:solidFill>
                  <a:srgbClr val="000000"/>
                </a:solidFill>
                <a:highlight>
                  <a:srgbClr val="FFFFFF"/>
                </a:highlight>
                <a:latin typeface="Courier New" panose="02070309020205020404" pitchFamily="49" charset="0"/>
              </a:rPr>
              <a:t> Firefox</a:t>
            </a:r>
            <a:r>
              <a:rPr lang="en-US" sz="1000" b="1" dirty="0">
                <a:solidFill>
                  <a:srgbClr val="000080"/>
                </a:solidFill>
                <a:highlight>
                  <a:srgbClr val="FFFFFF"/>
                </a:highlight>
                <a:latin typeface="Courier New" panose="02070309020205020404" pitchFamily="49" charset="0"/>
              </a:rPr>
              <a:t>/</a:t>
            </a:r>
            <a:r>
              <a:rPr lang="en-US" sz="1000" dirty="0">
                <a:solidFill>
                  <a:srgbClr val="FF8000"/>
                </a:solidFill>
                <a:highlight>
                  <a:srgbClr val="FFFFFF"/>
                </a:highlight>
                <a:latin typeface="Courier New" panose="02070309020205020404" pitchFamily="49" charset="0"/>
              </a:rPr>
              <a:t>50.0</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Accept</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b="1" dirty="0">
                <a:solidFill>
                  <a:srgbClr val="804000"/>
                </a:solidFill>
                <a:highlight>
                  <a:srgbClr val="FFFFFF"/>
                </a:highlight>
                <a:latin typeface="Courier New" panose="02070309020205020404" pitchFamily="49" charset="0"/>
              </a:rPr>
              <a:t>text</a:t>
            </a:r>
            <a:r>
              <a:rPr lang="en-US" sz="1000" b="1" dirty="0">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html</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application</a:t>
            </a:r>
            <a:r>
              <a:rPr lang="en-US" sz="1000" b="1" dirty="0">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xhtml</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xml</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application</a:t>
            </a:r>
            <a:r>
              <a:rPr lang="en-US" sz="1000" b="1" dirty="0">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xml</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q</a:t>
            </a:r>
            <a:r>
              <a:rPr lang="en-US" sz="1000" b="1" dirty="0">
                <a:solidFill>
                  <a:srgbClr val="000080"/>
                </a:solidFill>
                <a:highlight>
                  <a:srgbClr val="FFFFFF"/>
                </a:highlight>
                <a:latin typeface="Courier New" panose="02070309020205020404" pitchFamily="49" charset="0"/>
              </a:rPr>
              <a:t>=</a:t>
            </a:r>
            <a:r>
              <a:rPr lang="en-US" sz="1000" dirty="0">
                <a:solidFill>
                  <a:srgbClr val="FF8000"/>
                </a:solidFill>
                <a:highlight>
                  <a:srgbClr val="FFFFFF"/>
                </a:highlight>
                <a:latin typeface="Courier New" panose="02070309020205020404" pitchFamily="49" charset="0"/>
              </a:rPr>
              <a:t>0.9</a:t>
            </a:r>
            <a:r>
              <a:rPr lang="en-US" sz="1000" b="1" dirty="0">
                <a:solidFill>
                  <a:srgbClr val="000080"/>
                </a:solidFill>
                <a:highlight>
                  <a:srgbClr val="FFFFFF"/>
                </a:highlight>
                <a:latin typeface="Courier New" panose="02070309020205020404" pitchFamily="49" charset="0"/>
              </a:rPr>
              <a:t>,*</a:t>
            </a:r>
            <a:r>
              <a:rPr lang="en-US" sz="1000" b="1" dirty="0">
                <a:solidFill>
                  <a:srgbClr val="000000"/>
                </a:solidFill>
                <a:highlight>
                  <a:srgbClr val="FFFFFF"/>
                </a:highlight>
                <a:latin typeface="Courier New" panose="02070309020205020404" pitchFamily="49" charset="0"/>
              </a:rPr>
              <a:t>/ *;q=0.8</a:t>
            </a:r>
          </a:p>
          <a:p>
            <a:r>
              <a:rPr lang="en-US" sz="1000" dirty="0">
                <a:solidFill>
                  <a:srgbClr val="000000"/>
                </a:solidFill>
                <a:highlight>
                  <a:srgbClr val="FFFFFF"/>
                </a:highlight>
                <a:latin typeface="Courier New" panose="02070309020205020404" pitchFamily="49" charset="0"/>
              </a:rPr>
              <a:t>Accept</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Language</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en</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US</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en</a:t>
            </a:r>
            <a:r>
              <a:rPr lang="en-US" sz="1000" b="1" dirty="0" err="1">
                <a:solidFill>
                  <a:srgbClr val="000080"/>
                </a:solidFill>
                <a:highlight>
                  <a:srgbClr val="FFFFFF"/>
                </a:highlight>
                <a:latin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rPr>
              <a:t>q</a:t>
            </a:r>
            <a:r>
              <a:rPr lang="en-US" sz="1000" b="1" dirty="0">
                <a:solidFill>
                  <a:srgbClr val="000080"/>
                </a:solidFill>
                <a:highlight>
                  <a:srgbClr val="FFFFFF"/>
                </a:highlight>
                <a:latin typeface="Courier New" panose="02070309020205020404" pitchFamily="49" charset="0"/>
              </a:rPr>
              <a:t>=</a:t>
            </a:r>
            <a:r>
              <a:rPr lang="en-US" sz="1000" dirty="0">
                <a:solidFill>
                  <a:srgbClr val="FF8000"/>
                </a:solidFill>
                <a:highlight>
                  <a:srgbClr val="FFFFFF"/>
                </a:highlight>
                <a:latin typeface="Courier New" panose="02070309020205020404" pitchFamily="49" charset="0"/>
              </a:rPr>
              <a:t>0.5</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Accept</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Encoding</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gzip</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deflate</a:t>
            </a:r>
          </a:p>
          <a:p>
            <a:r>
              <a:rPr lang="en-US" sz="1000" dirty="0">
                <a:solidFill>
                  <a:srgbClr val="000000"/>
                </a:solidFill>
                <a:highlight>
                  <a:srgbClr val="FFFFFF"/>
                </a:highlight>
                <a:latin typeface="Courier New" panose="02070309020205020404" pitchFamily="49" charset="0"/>
              </a:rPr>
              <a:t>Connection</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keep</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alive</a:t>
            </a:r>
          </a:p>
          <a:p>
            <a:r>
              <a:rPr lang="en-US" sz="1000" dirty="0">
                <a:solidFill>
                  <a:srgbClr val="000000"/>
                </a:solidFill>
                <a:highlight>
                  <a:srgbClr val="FFFFFF"/>
                </a:highlight>
                <a:latin typeface="Courier New" panose="02070309020205020404" pitchFamily="49" charset="0"/>
              </a:rPr>
              <a:t>Upgrade</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Insecure</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Requests</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a:solidFill>
                  <a:srgbClr val="FF8000"/>
                </a:solidFill>
                <a:highlight>
                  <a:srgbClr val="FFFFFF"/>
                </a:highlight>
                <a:latin typeface="Courier New" panose="02070309020205020404" pitchFamily="49" charset="0"/>
              </a:rPr>
              <a:t>1</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Content</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Type</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multipart</a:t>
            </a:r>
            <a:r>
              <a:rPr lang="en-US" sz="1000" b="1" dirty="0">
                <a:solidFill>
                  <a:srgbClr val="000080"/>
                </a:solidFill>
                <a:highlight>
                  <a:srgbClr val="FFFFFF"/>
                </a:highlight>
                <a:latin typeface="Courier New" panose="02070309020205020404" pitchFamily="49" charset="0"/>
              </a:rPr>
              <a:t>/</a:t>
            </a:r>
            <a:r>
              <a:rPr lang="en-US" sz="1000" b="1" dirty="0">
                <a:solidFill>
                  <a:srgbClr val="804000"/>
                </a:solidFill>
                <a:highlight>
                  <a:srgbClr val="FFFFFF"/>
                </a:highlight>
                <a:latin typeface="Courier New" panose="02070309020205020404" pitchFamily="49" charset="0"/>
              </a:rPr>
              <a:t>form</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data</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boundary</a:t>
            </a:r>
            <a:r>
              <a:rPr lang="en-US" sz="1000" b="1" dirty="0" smtClean="0">
                <a:solidFill>
                  <a:srgbClr val="000080"/>
                </a:solidFill>
                <a:highlight>
                  <a:srgbClr val="FFFFFF"/>
                </a:highlight>
                <a:latin typeface="Courier New" panose="02070309020205020404" pitchFamily="49" charset="0"/>
              </a:rPr>
              <a:t>=-</a:t>
            </a:r>
            <a:r>
              <a:rPr lang="en-US" sz="1000" dirty="0" smtClean="0">
                <a:solidFill>
                  <a:srgbClr val="FF8000"/>
                </a:solidFill>
                <a:highlight>
                  <a:srgbClr val="FFFFFF"/>
                </a:highlight>
                <a:latin typeface="Courier New" panose="02070309020205020404" pitchFamily="49" charset="0"/>
              </a:rPr>
              <a:t>8721656041911415653955004498</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Content</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Length</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dirty="0">
                <a:solidFill>
                  <a:srgbClr val="FF8000"/>
                </a:solidFill>
                <a:highlight>
                  <a:srgbClr val="FFFFFF"/>
                </a:highlight>
                <a:latin typeface="Courier New" panose="02070309020205020404" pitchFamily="49" charset="0"/>
              </a:rPr>
              <a:t>465</a:t>
            </a:r>
            <a:endParaRPr lang="en-US" sz="1000" dirty="0">
              <a:solidFill>
                <a:srgbClr val="000000"/>
              </a:solidFill>
              <a:highlight>
                <a:srgbClr val="FFFFFF"/>
              </a:highlight>
              <a:latin typeface="Courier New" panose="02070309020205020404" pitchFamily="49" charset="0"/>
            </a:endParaRPr>
          </a:p>
          <a:p>
            <a:endParaRPr lang="en-US" sz="1000" dirty="0">
              <a:solidFill>
                <a:srgbClr val="000000"/>
              </a:solidFill>
              <a:highlight>
                <a:srgbClr val="FFFFFF"/>
              </a:highlight>
              <a:latin typeface="Courier New" panose="02070309020205020404" pitchFamily="49" charset="0"/>
            </a:endParaRPr>
          </a:p>
          <a:p>
            <a:r>
              <a:rPr lang="en-US" sz="1000" b="1" dirty="0" smtClean="0">
                <a:solidFill>
                  <a:srgbClr val="000080"/>
                </a:solidFill>
                <a:highlight>
                  <a:srgbClr val="FFFFFF"/>
                </a:highlight>
                <a:latin typeface="Courier New" panose="02070309020205020404" pitchFamily="49" charset="0"/>
              </a:rPr>
              <a:t>-</a:t>
            </a:r>
            <a:r>
              <a:rPr lang="en-US" sz="1000" dirty="0">
                <a:solidFill>
                  <a:srgbClr val="FF8000"/>
                </a:solidFill>
                <a:highlight>
                  <a:srgbClr val="FFFFFF"/>
                </a:highlight>
                <a:latin typeface="Courier New" panose="02070309020205020404" pitchFamily="49" charset="0"/>
              </a:rPr>
              <a:t>8721656041911415653955004498</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Content</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Disposition</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b="1" dirty="0">
                <a:solidFill>
                  <a:srgbClr val="804000"/>
                </a:solidFill>
                <a:highlight>
                  <a:srgbClr val="FFFFFF"/>
                </a:highlight>
                <a:latin typeface="Courier New" panose="02070309020205020404" pitchFamily="49" charset="0"/>
              </a:rPr>
              <a:t>form</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data</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name</a:t>
            </a:r>
            <a:r>
              <a:rPr lang="en-US" sz="1000" b="1" dirty="0">
                <a:solidFill>
                  <a:srgbClr val="000080"/>
                </a:solidFill>
                <a:highlight>
                  <a:srgbClr val="FFFFFF"/>
                </a:highlight>
                <a:latin typeface="Courier New" panose="02070309020205020404" pitchFamily="49" charset="0"/>
              </a:rPr>
              <a:t>=</a:t>
            </a:r>
            <a:r>
              <a:rPr lang="en-US" sz="1000" dirty="0">
                <a:solidFill>
                  <a:srgbClr val="808080"/>
                </a:solidFill>
                <a:highlight>
                  <a:srgbClr val="FFFFFF"/>
                </a:highlight>
                <a:latin typeface="Courier New" panose="02070309020205020404" pitchFamily="49" charset="0"/>
              </a:rPr>
              <a:t>"</a:t>
            </a:r>
            <a:r>
              <a:rPr lang="en-US" sz="1000" dirty="0" err="1">
                <a:solidFill>
                  <a:srgbClr val="808080"/>
                </a:solidFill>
                <a:highlight>
                  <a:srgbClr val="FFFFFF"/>
                </a:highlight>
                <a:latin typeface="Courier New" panose="02070309020205020404" pitchFamily="49" charset="0"/>
              </a:rPr>
              <a:t>myTextField</a:t>
            </a:r>
            <a:r>
              <a:rPr lang="en-US" sz="1000" dirty="0">
                <a:solidFill>
                  <a:srgbClr val="808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Test</a:t>
            </a:r>
          </a:p>
          <a:p>
            <a:r>
              <a:rPr lang="en-US" sz="1000" b="1" dirty="0" smtClean="0">
                <a:solidFill>
                  <a:srgbClr val="000080"/>
                </a:solidFill>
                <a:highlight>
                  <a:srgbClr val="FFFFFF"/>
                </a:highlight>
                <a:latin typeface="Courier New" panose="02070309020205020404" pitchFamily="49" charset="0"/>
              </a:rPr>
              <a:t>-</a:t>
            </a:r>
            <a:r>
              <a:rPr lang="en-US" sz="1000" dirty="0">
                <a:solidFill>
                  <a:srgbClr val="FF8000"/>
                </a:solidFill>
                <a:highlight>
                  <a:srgbClr val="FFFFFF"/>
                </a:highlight>
                <a:latin typeface="Courier New" panose="02070309020205020404" pitchFamily="49" charset="0"/>
              </a:rPr>
              <a:t>8721656041911415653955004498</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Content</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Disposition</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b="1" dirty="0">
                <a:solidFill>
                  <a:srgbClr val="804000"/>
                </a:solidFill>
                <a:highlight>
                  <a:srgbClr val="FFFFFF"/>
                </a:highlight>
                <a:latin typeface="Courier New" panose="02070309020205020404" pitchFamily="49" charset="0"/>
              </a:rPr>
              <a:t>form</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data</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name</a:t>
            </a:r>
            <a:r>
              <a:rPr lang="en-US" sz="1000" b="1" dirty="0">
                <a:solidFill>
                  <a:srgbClr val="000080"/>
                </a:solidFill>
                <a:highlight>
                  <a:srgbClr val="FFFFFF"/>
                </a:highlight>
                <a:latin typeface="Courier New" panose="02070309020205020404" pitchFamily="49" charset="0"/>
              </a:rPr>
              <a:t>=</a:t>
            </a:r>
            <a:r>
              <a:rPr lang="en-US" sz="1000" dirty="0">
                <a:solidFill>
                  <a:srgbClr val="808080"/>
                </a:solidFill>
                <a:highlight>
                  <a:srgbClr val="FFFFFF"/>
                </a:highlight>
                <a:latin typeface="Courier New" panose="02070309020205020404" pitchFamily="49" charset="0"/>
              </a:rPr>
              <a:t>"</a:t>
            </a:r>
            <a:r>
              <a:rPr lang="en-US" sz="1000" dirty="0" err="1">
                <a:solidFill>
                  <a:srgbClr val="808080"/>
                </a:solidFill>
                <a:highlight>
                  <a:srgbClr val="FFFFFF"/>
                </a:highlight>
                <a:latin typeface="Courier New" panose="02070309020205020404" pitchFamily="49" charset="0"/>
              </a:rPr>
              <a:t>myCheckBox</a:t>
            </a:r>
            <a:r>
              <a:rPr lang="en-US" sz="1000" dirty="0">
                <a:solidFill>
                  <a:srgbClr val="808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on</a:t>
            </a:r>
          </a:p>
          <a:p>
            <a:r>
              <a:rPr lang="en-US" sz="1000" b="1" dirty="0" smtClean="0">
                <a:solidFill>
                  <a:srgbClr val="000080"/>
                </a:solidFill>
                <a:highlight>
                  <a:srgbClr val="FFFFFF"/>
                </a:highlight>
                <a:latin typeface="Courier New" panose="02070309020205020404" pitchFamily="49" charset="0"/>
              </a:rPr>
              <a:t>-</a:t>
            </a:r>
            <a:r>
              <a:rPr lang="en-US" sz="1000" dirty="0">
                <a:solidFill>
                  <a:srgbClr val="FF8000"/>
                </a:solidFill>
                <a:highlight>
                  <a:srgbClr val="FFFFFF"/>
                </a:highlight>
                <a:latin typeface="Courier New" panose="02070309020205020404" pitchFamily="49" charset="0"/>
              </a:rPr>
              <a:t>8721656041911415653955004498</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Content</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Disposition</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b="1" dirty="0">
                <a:solidFill>
                  <a:srgbClr val="804000"/>
                </a:solidFill>
                <a:highlight>
                  <a:srgbClr val="FFFFFF"/>
                </a:highlight>
                <a:latin typeface="Courier New" panose="02070309020205020404" pitchFamily="49" charset="0"/>
              </a:rPr>
              <a:t>form</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data</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name</a:t>
            </a:r>
            <a:r>
              <a:rPr lang="en-US" sz="1000" b="1" dirty="0">
                <a:solidFill>
                  <a:srgbClr val="000080"/>
                </a:solidFill>
                <a:highlight>
                  <a:srgbClr val="FFFFFF"/>
                </a:highlight>
                <a:latin typeface="Courier New" panose="02070309020205020404" pitchFamily="49" charset="0"/>
              </a:rPr>
              <a:t>=</a:t>
            </a:r>
            <a:r>
              <a:rPr lang="en-US" sz="1000" dirty="0">
                <a:solidFill>
                  <a:srgbClr val="808080"/>
                </a:solidFill>
                <a:highlight>
                  <a:srgbClr val="FFFFFF"/>
                </a:highlight>
                <a:latin typeface="Courier New" panose="02070309020205020404" pitchFamily="49" charset="0"/>
              </a:rPr>
              <a:t>"</a:t>
            </a:r>
            <a:r>
              <a:rPr lang="en-US" sz="1000" dirty="0" err="1">
                <a:solidFill>
                  <a:srgbClr val="808080"/>
                </a:solidFill>
                <a:highlight>
                  <a:srgbClr val="FFFFFF"/>
                </a:highlight>
                <a:latin typeface="Courier New" panose="02070309020205020404" pitchFamily="49" charset="0"/>
              </a:rPr>
              <a:t>myFile</a:t>
            </a:r>
            <a:r>
              <a:rPr lang="en-US" sz="1000" dirty="0">
                <a:solidFill>
                  <a:srgbClr val="808080"/>
                </a:solidFill>
                <a:highlight>
                  <a:srgbClr val="FFFFFF"/>
                </a:highlight>
                <a:latin typeface="Courier New" panose="02070309020205020404" pitchFamily="49" charset="0"/>
              </a:rPr>
              <a:t>"</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filename</a:t>
            </a:r>
            <a:r>
              <a:rPr lang="en-US" sz="1000" b="1" dirty="0">
                <a:solidFill>
                  <a:srgbClr val="000080"/>
                </a:solidFill>
                <a:highlight>
                  <a:srgbClr val="FFFFFF"/>
                </a:highlight>
                <a:latin typeface="Courier New" panose="02070309020205020404" pitchFamily="49" charset="0"/>
              </a:rPr>
              <a:t>=</a:t>
            </a:r>
            <a:r>
              <a:rPr lang="en-US" sz="1000" dirty="0">
                <a:solidFill>
                  <a:srgbClr val="808080"/>
                </a:solidFill>
                <a:highlight>
                  <a:srgbClr val="FFFFFF"/>
                </a:highlight>
                <a:latin typeface="Courier New" panose="02070309020205020404" pitchFamily="49" charset="0"/>
              </a:rPr>
              <a:t>"test.txt"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Content</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Type</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 </a:t>
            </a:r>
            <a:r>
              <a:rPr lang="en-US" sz="1000" b="1" dirty="0">
                <a:solidFill>
                  <a:srgbClr val="804000"/>
                </a:solidFill>
                <a:highlight>
                  <a:srgbClr val="FFFFFF"/>
                </a:highlight>
                <a:latin typeface="Courier New" panose="02070309020205020404" pitchFamily="49" charset="0"/>
              </a:rPr>
              <a:t>text</a:t>
            </a:r>
            <a:r>
              <a:rPr lang="en-US" sz="1000" b="1" dirty="0">
                <a:solidFill>
                  <a:srgbClr val="000080"/>
                </a:solidFill>
                <a:highlight>
                  <a:srgbClr val="FFFFFF"/>
                </a:highlight>
                <a:latin typeface="Courier New" panose="02070309020205020404" pitchFamily="49" charset="0"/>
              </a:rPr>
              <a:t>/</a:t>
            </a:r>
            <a:r>
              <a:rPr lang="en-US" sz="1000" dirty="0">
                <a:solidFill>
                  <a:srgbClr val="000000"/>
                </a:solidFill>
                <a:highlight>
                  <a:srgbClr val="FFFFFF"/>
                </a:highlight>
                <a:latin typeface="Courier New" panose="02070309020205020404" pitchFamily="49" charset="0"/>
              </a:rPr>
              <a:t>plain</a:t>
            </a:r>
          </a:p>
          <a:p>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FFFFF"/>
                </a:highlight>
                <a:latin typeface="Courier New" panose="02070309020205020404" pitchFamily="49" charset="0"/>
              </a:rPr>
              <a:t>Simple file</a:t>
            </a:r>
            <a:r>
              <a:rPr lang="en-US" sz="1000" b="1" dirty="0">
                <a:solidFill>
                  <a:srgbClr val="000080"/>
                </a:solidFill>
                <a:highlight>
                  <a:srgbClr val="FFFFFF"/>
                </a:highlight>
                <a:latin typeface="Courier New" panose="02070309020205020404" pitchFamily="49" charset="0"/>
              </a:rPr>
              <a:t>.</a:t>
            </a:r>
            <a:endParaRPr lang="en-US" sz="1000" dirty="0">
              <a:solidFill>
                <a:srgbClr val="000000"/>
              </a:solidFill>
              <a:highlight>
                <a:srgbClr val="FFFFFF"/>
              </a:highlight>
              <a:latin typeface="Courier New" panose="02070309020205020404" pitchFamily="49" charset="0"/>
            </a:endParaRPr>
          </a:p>
          <a:p>
            <a:r>
              <a:rPr lang="en-US" sz="1000" b="1" dirty="0" smtClean="0">
                <a:solidFill>
                  <a:srgbClr val="000080"/>
                </a:solidFill>
                <a:highlight>
                  <a:srgbClr val="FFFFFF"/>
                </a:highlight>
                <a:latin typeface="Courier New" panose="02070309020205020404" pitchFamily="49" charset="0"/>
              </a:rPr>
              <a:t>-</a:t>
            </a:r>
            <a:r>
              <a:rPr lang="en-US" sz="1000" dirty="0">
                <a:solidFill>
                  <a:srgbClr val="FF8000"/>
                </a:solidFill>
                <a:highlight>
                  <a:srgbClr val="FFFFFF"/>
                </a:highlight>
                <a:latin typeface="Courier New" panose="02070309020205020404" pitchFamily="49" charset="0"/>
              </a:rPr>
              <a:t>8721656041911415653955004498</a:t>
            </a:r>
            <a:r>
              <a:rPr lang="en-US" sz="1000" b="1" dirty="0">
                <a:solidFill>
                  <a:srgbClr val="000080"/>
                </a:solidFill>
                <a:highlight>
                  <a:srgbClr val="FFFFFF"/>
                </a:highlight>
                <a:latin typeface="Courier New" panose="02070309020205020404" pitchFamily="49" charset="0"/>
              </a:rPr>
              <a:t>--</a:t>
            </a:r>
            <a:endParaRPr lang="en-US" sz="1000" dirty="0"/>
          </a:p>
        </p:txBody>
      </p:sp>
    </p:spTree>
    <p:extLst>
      <p:ext uri="{BB962C8B-B14F-4D97-AF65-F5344CB8AC3E}">
        <p14:creationId xmlns:p14="http://schemas.microsoft.com/office/powerpoint/2010/main" val="1487904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Introduction</a:t>
            </a:r>
            <a:endParaRPr lang="en-US" dirty="0"/>
          </a:p>
        </p:txBody>
      </p:sp>
      <p:sp>
        <p:nvSpPr>
          <p:cNvPr id="3" name="Content Placeholder 2"/>
          <p:cNvSpPr>
            <a:spLocks noGrp="1"/>
          </p:cNvSpPr>
          <p:nvPr>
            <p:ph idx="1"/>
          </p:nvPr>
        </p:nvSpPr>
        <p:spPr>
          <a:xfrm>
            <a:off x="152400" y="1447800"/>
            <a:ext cx="4343400" cy="5257800"/>
          </a:xfrm>
        </p:spPr>
        <p:txBody>
          <a:bodyPr>
            <a:normAutofit lnSpcReduction="10000"/>
          </a:bodyPr>
          <a:lstStyle/>
          <a:p>
            <a:r>
              <a:rPr lang="en-US" dirty="0"/>
              <a:t>The target of an HTTP request is called a "resource", which nature isn't defined further; it can be a document, a photo, or anything else. Each resource is identified by a Uniform Resource Identifier (URI) used throughout HTTP for identifying resources</a:t>
            </a:r>
            <a:r>
              <a:rPr lang="en-US" dirty="0" smtClean="0"/>
              <a:t>.</a:t>
            </a:r>
          </a:p>
          <a:p>
            <a:r>
              <a:rPr lang="en-US" dirty="0"/>
              <a:t>The identity and the location of resources on the Web are mostly given by a single URL (Uniform Resource Locator, a kind of URI</a:t>
            </a:r>
            <a:r>
              <a:rPr lang="en-US" dirty="0" smtClean="0"/>
              <a:t>).</a:t>
            </a:r>
          </a:p>
          <a:p>
            <a:pPr marL="0" indent="0">
              <a:buNone/>
            </a:pPr>
            <a:endParaRPr lang="en-US"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756"/>
          <a:stretch/>
        </p:blipFill>
        <p:spPr bwMode="auto">
          <a:xfrm>
            <a:off x="4648199" y="228600"/>
            <a:ext cx="4479099" cy="3999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038600" y="6321623"/>
            <a:ext cx="5105400" cy="307777"/>
          </a:xfrm>
          <a:prstGeom prst="rect">
            <a:avLst/>
          </a:prstGeom>
        </p:spPr>
        <p:txBody>
          <a:bodyPr wrap="square">
            <a:spAutoFit/>
          </a:bodyPr>
          <a:lstStyle/>
          <a:p>
            <a:r>
              <a:rPr lang="en-US" sz="1400" u="sng" dirty="0">
                <a:solidFill>
                  <a:srgbClr val="000000"/>
                </a:solidFill>
                <a:highlight>
                  <a:srgbClr val="FFFFFF"/>
                </a:highlight>
                <a:latin typeface="Courier New" panose="02070309020205020404" pitchFamily="49" charset="0"/>
              </a:rPr>
              <a:t>http://</a:t>
            </a:r>
            <a:r>
              <a:rPr lang="en-US" sz="1400" u="sng" dirty="0" smtClean="0">
                <a:solidFill>
                  <a:srgbClr val="000000"/>
                </a:solidFill>
                <a:highlight>
                  <a:srgbClr val="FFFFFF"/>
                </a:highlight>
                <a:latin typeface="Courier New" panose="02070309020205020404" pitchFamily="49" charset="0"/>
              </a:rPr>
              <a:t>www.example.com:80/path/to/myfile.html</a:t>
            </a:r>
            <a:endParaRPr lang="en-US" sz="1400" dirty="0"/>
          </a:p>
        </p:txBody>
      </p:sp>
    </p:spTree>
    <p:extLst>
      <p:ext uri="{BB962C8B-B14F-4D97-AF65-F5344CB8AC3E}">
        <p14:creationId xmlns:p14="http://schemas.microsoft.com/office/powerpoint/2010/main" val="2676417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Important MIME types for Web </a:t>
            </a:r>
            <a:r>
              <a:rPr lang="en-US" sz="3200" b="1" dirty="0" smtClean="0"/>
              <a:t>developers</a:t>
            </a:r>
            <a:endParaRPr lang="en-US" sz="3200" dirty="0"/>
          </a:p>
        </p:txBody>
      </p:sp>
      <p:sp>
        <p:nvSpPr>
          <p:cNvPr id="3" name="Content Placeholder 2"/>
          <p:cNvSpPr>
            <a:spLocks noGrp="1"/>
          </p:cNvSpPr>
          <p:nvPr>
            <p:ph idx="1"/>
          </p:nvPr>
        </p:nvSpPr>
        <p:spPr>
          <a:xfrm>
            <a:off x="457200" y="1219200"/>
            <a:ext cx="8229600" cy="1752600"/>
          </a:xfrm>
        </p:spPr>
        <p:txBody>
          <a:bodyPr>
            <a:normAutofit fontScale="77500" lnSpcReduction="20000"/>
          </a:bodyPr>
          <a:lstStyle/>
          <a:p>
            <a:r>
              <a:rPr lang="en-US" dirty="0">
                <a:latin typeface="Consolas" panose="020B0609020204030204" pitchFamily="49" charset="0"/>
                <a:cs typeface="Consolas" panose="020B0609020204030204" pitchFamily="49" charset="0"/>
              </a:rPr>
              <a:t>multipart/</a:t>
            </a:r>
            <a:r>
              <a:rPr lang="en-US" dirty="0" err="1">
                <a:latin typeface="Consolas" panose="020B0609020204030204" pitchFamily="49" charset="0"/>
                <a:cs typeface="Consolas" panose="020B0609020204030204" pitchFamily="49" charset="0"/>
              </a:rPr>
              <a:t>byteranges</a:t>
            </a:r>
            <a:endParaRPr lang="en-US" dirty="0" smtClean="0">
              <a:latin typeface="Consolas" panose="020B0609020204030204" pitchFamily="49" charset="0"/>
              <a:cs typeface="Consolas" panose="020B0609020204030204" pitchFamily="49" charset="0"/>
            </a:endParaRPr>
          </a:p>
          <a:p>
            <a:pPr lvl="1"/>
            <a:r>
              <a:rPr lang="en-US" dirty="0"/>
              <a:t>The </a:t>
            </a:r>
            <a:r>
              <a:rPr lang="en-US" dirty="0">
                <a:latin typeface="Consolas" panose="020B0609020204030204" pitchFamily="49" charset="0"/>
                <a:cs typeface="Consolas" panose="020B0609020204030204" pitchFamily="49" charset="0"/>
              </a:rPr>
              <a:t>multipart/</a:t>
            </a:r>
            <a:r>
              <a:rPr lang="en-US" dirty="0" err="1">
                <a:latin typeface="Consolas" panose="020B0609020204030204" pitchFamily="49" charset="0"/>
                <a:cs typeface="Consolas" panose="020B0609020204030204" pitchFamily="49" charset="0"/>
              </a:rPr>
              <a:t>byteranges</a:t>
            </a:r>
            <a:r>
              <a:rPr lang="en-US" dirty="0"/>
              <a:t> MIME type is used in the context of sending partial responses back to the browser. When the 206 Partial Content status code is sent, this MIME type is used to indicate that the document is composed of several parts, one for each of the requested range. Like other multipart types, the Content-Type uses the boundary directive to define the boundary string. Each of the different parts have a </a:t>
            </a:r>
            <a:r>
              <a:rPr lang="en-US" dirty="0">
                <a:latin typeface="Consolas" panose="020B0609020204030204" pitchFamily="49" charset="0"/>
                <a:cs typeface="Consolas" panose="020B0609020204030204" pitchFamily="49" charset="0"/>
              </a:rPr>
              <a:t>Content-Type</a:t>
            </a:r>
            <a:r>
              <a:rPr lang="en-US" dirty="0"/>
              <a:t> header with the actual type of the document and a </a:t>
            </a:r>
            <a:r>
              <a:rPr lang="en-US" dirty="0">
                <a:latin typeface="Consolas" panose="020B0609020204030204" pitchFamily="49" charset="0"/>
                <a:cs typeface="Consolas" panose="020B0609020204030204" pitchFamily="49" charset="0"/>
              </a:rPr>
              <a:t>Content-Range</a:t>
            </a:r>
            <a:r>
              <a:rPr lang="en-US" dirty="0"/>
              <a:t> with the range they represent.</a:t>
            </a:r>
            <a:endParaRPr lang="en-US" dirty="0" smtClean="0"/>
          </a:p>
        </p:txBody>
      </p:sp>
      <p:pic>
        <p:nvPicPr>
          <p:cNvPr id="6" name="Picture 5"/>
          <p:cNvPicPr>
            <a:picLocks noChangeAspect="1"/>
          </p:cNvPicPr>
          <p:nvPr/>
        </p:nvPicPr>
        <p:blipFill>
          <a:blip r:embed="rId3"/>
          <a:stretch>
            <a:fillRect/>
          </a:stretch>
        </p:blipFill>
        <p:spPr>
          <a:xfrm>
            <a:off x="1752600" y="2971800"/>
            <a:ext cx="5029200" cy="3752850"/>
          </a:xfrm>
          <a:prstGeom prst="rect">
            <a:avLst/>
          </a:prstGeom>
        </p:spPr>
      </p:pic>
    </p:spTree>
    <p:extLst>
      <p:ext uri="{BB962C8B-B14F-4D97-AF65-F5344CB8AC3E}">
        <p14:creationId xmlns:p14="http://schemas.microsoft.com/office/powerpoint/2010/main" val="3414962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Importance of setting the correct MIME type</a:t>
            </a:r>
          </a:p>
        </p:txBody>
      </p:sp>
      <p:sp>
        <p:nvSpPr>
          <p:cNvPr id="3" name="Content Placeholder 2"/>
          <p:cNvSpPr>
            <a:spLocks noGrp="1"/>
          </p:cNvSpPr>
          <p:nvPr>
            <p:ph idx="1"/>
          </p:nvPr>
        </p:nvSpPr>
        <p:spPr/>
        <p:txBody>
          <a:bodyPr>
            <a:normAutofit fontScale="92500" lnSpcReduction="20000"/>
          </a:bodyPr>
          <a:lstStyle/>
          <a:p>
            <a:r>
              <a:rPr lang="en-US" dirty="0"/>
              <a:t>Most web servers send unknown-type resources using the default application/octet-stream MIME type. </a:t>
            </a:r>
            <a:endParaRPr lang="en-US" dirty="0" smtClean="0"/>
          </a:p>
          <a:p>
            <a:r>
              <a:rPr lang="en-US" dirty="0" smtClean="0"/>
              <a:t>For </a:t>
            </a:r>
            <a:r>
              <a:rPr lang="en-US" dirty="0"/>
              <a:t>security reasons, most browsers do not allow setting a custom default action for such resources, forcing the user to store it to disk to use it. </a:t>
            </a:r>
            <a:endParaRPr lang="en-US" dirty="0" smtClean="0"/>
          </a:p>
          <a:p>
            <a:r>
              <a:rPr lang="en-US" dirty="0"/>
              <a:t>Some commonly seen incorrect server configurations happen with the following file </a:t>
            </a:r>
            <a:r>
              <a:rPr lang="en-US" dirty="0" smtClean="0"/>
              <a:t>types:</a:t>
            </a:r>
          </a:p>
          <a:p>
            <a:pPr lvl="1"/>
            <a:r>
              <a:rPr lang="en-US" dirty="0" smtClean="0"/>
              <a:t>RAR-encoded </a:t>
            </a:r>
            <a:r>
              <a:rPr lang="en-US" dirty="0"/>
              <a:t>files. In this case, the ideal would be to set the true type of the encoded files; this is often not possible (as it may not be known to the server and these files may contain several resources of different types). In this case, configuring the server to send the </a:t>
            </a:r>
            <a:r>
              <a:rPr lang="en-US" dirty="0">
                <a:latin typeface="Consolas" panose="020B0609020204030204" pitchFamily="49" charset="0"/>
                <a:cs typeface="Consolas" panose="020B0609020204030204" pitchFamily="49" charset="0"/>
              </a:rPr>
              <a:t>application/x-</a:t>
            </a:r>
            <a:r>
              <a:rPr lang="en-US" dirty="0" err="1">
                <a:latin typeface="Consolas" panose="020B0609020204030204" pitchFamily="49" charset="0"/>
                <a:cs typeface="Consolas" panose="020B0609020204030204" pitchFamily="49" charset="0"/>
              </a:rPr>
              <a:t>rar</a:t>
            </a:r>
            <a:r>
              <a:rPr lang="en-US" dirty="0">
                <a:latin typeface="Consolas" panose="020B0609020204030204" pitchFamily="49" charset="0"/>
                <a:cs typeface="Consolas" panose="020B0609020204030204" pitchFamily="49" charset="0"/>
              </a:rPr>
              <a:t>-compressed</a:t>
            </a:r>
            <a:r>
              <a:rPr lang="en-US" dirty="0"/>
              <a:t> MIME type, users will not have defined a useful default action for </a:t>
            </a:r>
            <a:r>
              <a:rPr lang="en-US" dirty="0" smtClean="0"/>
              <a:t>them.</a:t>
            </a:r>
          </a:p>
          <a:p>
            <a:pPr lvl="1"/>
            <a:r>
              <a:rPr lang="en-US" dirty="0" smtClean="0"/>
              <a:t>Audio </a:t>
            </a:r>
            <a:r>
              <a:rPr lang="en-US" dirty="0"/>
              <a:t>and video files. Only resources with the correct MIME Type will be recognized and played in </a:t>
            </a:r>
            <a:r>
              <a:rPr lang="en-US" dirty="0">
                <a:latin typeface="Consolas" panose="020B0609020204030204" pitchFamily="49" charset="0"/>
                <a:cs typeface="Consolas" panose="020B0609020204030204" pitchFamily="49" charset="0"/>
              </a:rPr>
              <a:t>&lt;video&gt; </a:t>
            </a:r>
            <a:r>
              <a:rPr lang="en-US" dirty="0"/>
              <a:t>or </a:t>
            </a:r>
            <a:r>
              <a:rPr lang="en-US" dirty="0">
                <a:latin typeface="Consolas" panose="020B0609020204030204" pitchFamily="49" charset="0"/>
                <a:cs typeface="Consolas" panose="020B0609020204030204" pitchFamily="49" charset="0"/>
              </a:rPr>
              <a:t>&lt;audio&gt;</a:t>
            </a:r>
            <a:r>
              <a:rPr lang="en-US" dirty="0"/>
              <a:t> elements. </a:t>
            </a:r>
            <a:endParaRPr lang="en-US" dirty="0" smtClean="0"/>
          </a:p>
          <a:p>
            <a:pPr lvl="1"/>
            <a:r>
              <a:rPr lang="en-US" dirty="0" smtClean="0"/>
              <a:t>Proprietary </a:t>
            </a:r>
            <a:r>
              <a:rPr lang="en-US" dirty="0"/>
              <a:t>file types. Pay particular attention when serving a proprietary file type. Avoid using application/octet-stream as special handling will not be possible: most browsers do not allow defining a default behavior (like "Opening in Word") for this generic MIME type.</a:t>
            </a:r>
          </a:p>
        </p:txBody>
      </p:sp>
    </p:spTree>
    <p:extLst>
      <p:ext uri="{BB962C8B-B14F-4D97-AF65-F5344CB8AC3E}">
        <p14:creationId xmlns:p14="http://schemas.microsoft.com/office/powerpoint/2010/main" val="671227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References</a:t>
            </a:r>
            <a:endParaRPr lang="en-US" dirty="0"/>
          </a:p>
        </p:txBody>
      </p:sp>
      <p:sp>
        <p:nvSpPr>
          <p:cNvPr id="3" name="Content Placeholder 2"/>
          <p:cNvSpPr>
            <a:spLocks noGrp="1"/>
          </p:cNvSpPr>
          <p:nvPr>
            <p:ph idx="1"/>
          </p:nvPr>
        </p:nvSpPr>
        <p:spPr/>
        <p:txBody>
          <a:bodyPr>
            <a:normAutofit/>
          </a:bodyPr>
          <a:lstStyle/>
          <a:p>
            <a:r>
              <a:rPr lang="en-US" sz="1200" dirty="0">
                <a:hlinkClick r:id="rId2"/>
              </a:rPr>
              <a:t>https://</a:t>
            </a:r>
            <a:r>
              <a:rPr lang="en-US" sz="1200" dirty="0" smtClean="0">
                <a:hlinkClick r:id="rId2"/>
              </a:rPr>
              <a:t>developer.mozilla.org/en-US/docs/Web/HTTP/Basics_of_HTTP/Identifying_resources_on_the_Web</a:t>
            </a:r>
            <a:endParaRPr lang="en-US" sz="1200" dirty="0" smtClean="0"/>
          </a:p>
          <a:p>
            <a:endParaRPr lang="en-US" sz="1200" dirty="0"/>
          </a:p>
        </p:txBody>
      </p:sp>
    </p:spTree>
    <p:extLst>
      <p:ext uri="{BB962C8B-B14F-4D97-AF65-F5344CB8AC3E}">
        <p14:creationId xmlns:p14="http://schemas.microsoft.com/office/powerpoint/2010/main" val="3656397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URNs (Uniform </a:t>
            </a:r>
            <a:r>
              <a:rPr lang="en-US" dirty="0"/>
              <a:t>Resource </a:t>
            </a:r>
            <a:r>
              <a:rPr lang="en-US" dirty="0" smtClean="0"/>
              <a:t>Names)</a:t>
            </a:r>
            <a:endParaRPr lang="en-US" dirty="0"/>
          </a:p>
        </p:txBody>
      </p:sp>
      <p:sp>
        <p:nvSpPr>
          <p:cNvPr id="3" name="Content Placeholder 2"/>
          <p:cNvSpPr>
            <a:spLocks noGrp="1"/>
          </p:cNvSpPr>
          <p:nvPr>
            <p:ph idx="1"/>
          </p:nvPr>
        </p:nvSpPr>
        <p:spPr>
          <a:xfrm>
            <a:off x="457200" y="1600200"/>
            <a:ext cx="8229600" cy="1066800"/>
          </a:xfrm>
        </p:spPr>
        <p:txBody>
          <a:bodyPr/>
          <a:lstStyle/>
          <a:p>
            <a:r>
              <a:rPr lang="en-US" dirty="0"/>
              <a:t>A URN is a </a:t>
            </a:r>
            <a:r>
              <a:rPr lang="en-US" dirty="0" smtClean="0"/>
              <a:t>type of URI </a:t>
            </a:r>
            <a:r>
              <a:rPr lang="en-US" dirty="0"/>
              <a:t>that identifies a resource by name in a particular namespace.</a:t>
            </a:r>
          </a:p>
        </p:txBody>
      </p:sp>
      <p:sp>
        <p:nvSpPr>
          <p:cNvPr id="4" name="Rectangle 3"/>
          <p:cNvSpPr/>
          <p:nvPr/>
        </p:nvSpPr>
        <p:spPr>
          <a:xfrm>
            <a:off x="609600" y="2667000"/>
            <a:ext cx="5334000" cy="830997"/>
          </a:xfrm>
          <a:prstGeom prst="rect">
            <a:avLst/>
          </a:prstGeom>
        </p:spPr>
        <p:txBody>
          <a:bodyPr wrap="square">
            <a:spAutoFit/>
          </a:bodyPr>
          <a:lstStyle/>
          <a:p>
            <a:r>
              <a:rPr lang="en-US" sz="2400" dirty="0">
                <a:solidFill>
                  <a:srgbClr val="000000"/>
                </a:solidFill>
                <a:highlight>
                  <a:srgbClr val="FFFFFF"/>
                </a:highlight>
                <a:latin typeface="Courier New" panose="02070309020205020404" pitchFamily="49" charset="0"/>
              </a:rPr>
              <a:t>urn</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isbn</a:t>
            </a:r>
            <a:r>
              <a:rPr lang="en-US" sz="2400" b="1" dirty="0">
                <a:solidFill>
                  <a:srgbClr val="000080"/>
                </a:solidFill>
                <a:highlight>
                  <a:srgbClr val="FFFFFF"/>
                </a:highlight>
                <a:latin typeface="Courier New" panose="02070309020205020404" pitchFamily="49" charset="0"/>
              </a:rPr>
              <a:t>:</a:t>
            </a:r>
            <a:r>
              <a:rPr lang="en-US" sz="2400" dirty="0">
                <a:solidFill>
                  <a:srgbClr val="FF8000"/>
                </a:solidFill>
                <a:highlight>
                  <a:srgbClr val="FFFFFF"/>
                </a:highlight>
                <a:latin typeface="Courier New" panose="02070309020205020404" pitchFamily="49" charset="0"/>
              </a:rPr>
              <a:t>9780141036144</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urn</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ietf</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rfc</a:t>
            </a:r>
            <a:r>
              <a:rPr lang="en-US" sz="2400" b="1" dirty="0">
                <a:solidFill>
                  <a:srgbClr val="000080"/>
                </a:solidFill>
                <a:highlight>
                  <a:srgbClr val="FFFFFF"/>
                </a:highlight>
                <a:latin typeface="Courier New" panose="02070309020205020404" pitchFamily="49" charset="0"/>
              </a:rPr>
              <a:t>:</a:t>
            </a:r>
            <a:r>
              <a:rPr lang="en-US" sz="2400" dirty="0">
                <a:solidFill>
                  <a:srgbClr val="FF8000"/>
                </a:solidFill>
                <a:highlight>
                  <a:srgbClr val="FFFFFF"/>
                </a:highlight>
                <a:latin typeface="Courier New" panose="02070309020205020404" pitchFamily="49" charset="0"/>
              </a:rPr>
              <a:t>7230</a:t>
            </a:r>
            <a:endParaRPr lang="en-US" sz="4800" dirty="0"/>
          </a:p>
        </p:txBody>
      </p:sp>
      <p:sp>
        <p:nvSpPr>
          <p:cNvPr id="5" name="Content Placeholder 2"/>
          <p:cNvSpPr txBox="1">
            <a:spLocks/>
          </p:cNvSpPr>
          <p:nvPr/>
        </p:nvSpPr>
        <p:spPr>
          <a:xfrm>
            <a:off x="457200" y="3886200"/>
            <a:ext cx="8229600" cy="106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Those </a:t>
            </a:r>
            <a:r>
              <a:rPr lang="en-US" dirty="0"/>
              <a:t>two URNs correspond to</a:t>
            </a:r>
          </a:p>
          <a:p>
            <a:pPr lvl="1"/>
            <a:r>
              <a:rPr lang="en-US" dirty="0"/>
              <a:t>the book Nineteen Eighty-Four by George Orwell,</a:t>
            </a:r>
          </a:p>
          <a:p>
            <a:pPr lvl="1"/>
            <a:r>
              <a:rPr lang="en-US" dirty="0"/>
              <a:t>the IETF specification 7230, Hypertext Transfer Protocol (HTTP/1.1): Message Syntax and Routing.</a:t>
            </a:r>
          </a:p>
        </p:txBody>
      </p:sp>
    </p:spTree>
    <p:extLst>
      <p:ext uri="{BB962C8B-B14F-4D97-AF65-F5344CB8AC3E}">
        <p14:creationId xmlns:p14="http://schemas.microsoft.com/office/powerpoint/2010/main" val="1382679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URL (</a:t>
            </a:r>
            <a:r>
              <a:rPr lang="en-US" dirty="0"/>
              <a:t>Uniform Resource Locator </a:t>
            </a:r>
            <a:r>
              <a:rPr lang="en-US" b="1" dirty="0" smtClean="0"/>
              <a:t>)</a:t>
            </a:r>
            <a:endParaRPr lang="en-US" dirty="0"/>
          </a:p>
        </p:txBody>
      </p:sp>
      <p:sp>
        <p:nvSpPr>
          <p:cNvPr id="3" name="Content Placeholder 2"/>
          <p:cNvSpPr>
            <a:spLocks noGrp="1"/>
          </p:cNvSpPr>
          <p:nvPr>
            <p:ph idx="1"/>
          </p:nvPr>
        </p:nvSpPr>
        <p:spPr>
          <a:xfrm>
            <a:off x="457200" y="1600200"/>
            <a:ext cx="8229600" cy="990600"/>
          </a:xfrm>
        </p:spPr>
        <p:txBody>
          <a:bodyPr>
            <a:normAutofit/>
          </a:bodyPr>
          <a:lstStyle/>
          <a:p>
            <a:r>
              <a:rPr lang="en-US" dirty="0"/>
              <a:t>A </a:t>
            </a:r>
            <a:r>
              <a:rPr lang="en-US" dirty="0" smtClean="0"/>
              <a:t>URL </a:t>
            </a:r>
            <a:r>
              <a:rPr lang="en-US" dirty="0"/>
              <a:t>is </a:t>
            </a:r>
            <a:r>
              <a:rPr lang="en-US" dirty="0" smtClean="0"/>
              <a:t>the most common type </a:t>
            </a:r>
            <a:r>
              <a:rPr lang="en-US" dirty="0"/>
              <a:t>of </a:t>
            </a:r>
            <a:r>
              <a:rPr lang="en-US" dirty="0" smtClean="0"/>
              <a:t>URI</a:t>
            </a:r>
            <a:r>
              <a:rPr lang="en-US" dirty="0" smtClean="0"/>
              <a:t>, and is also known </a:t>
            </a:r>
            <a:r>
              <a:rPr lang="en-US" dirty="0"/>
              <a:t>as the </a:t>
            </a:r>
            <a:r>
              <a:rPr lang="en-US" i="1" dirty="0"/>
              <a:t>web </a:t>
            </a:r>
            <a:r>
              <a:rPr lang="en-US" i="1" dirty="0" smtClean="0"/>
              <a:t>address</a:t>
            </a:r>
            <a:endParaRPr lang="en-US" dirty="0" smtClean="0"/>
          </a:p>
          <a:p>
            <a:endParaRPr lang="en-NZ" dirty="0"/>
          </a:p>
          <a:p>
            <a:endParaRPr lang="en-NZ" dirty="0" smtClean="0"/>
          </a:p>
          <a:p>
            <a:endParaRPr lang="en-NZ" dirty="0" smtClean="0"/>
          </a:p>
          <a:p>
            <a:endParaRPr lang="en-NZ" dirty="0" smtClean="0"/>
          </a:p>
          <a:p>
            <a:endParaRPr lang="en-US" dirty="0"/>
          </a:p>
        </p:txBody>
      </p:sp>
      <p:sp>
        <p:nvSpPr>
          <p:cNvPr id="4" name="Rectangle 3"/>
          <p:cNvSpPr/>
          <p:nvPr/>
        </p:nvSpPr>
        <p:spPr>
          <a:xfrm>
            <a:off x="685800" y="2590800"/>
            <a:ext cx="7315200" cy="830997"/>
          </a:xfrm>
          <a:prstGeom prst="rect">
            <a:avLst/>
          </a:prstGeom>
        </p:spPr>
        <p:txBody>
          <a:bodyPr wrap="square">
            <a:spAutoFit/>
          </a:bodyPr>
          <a:lstStyle/>
          <a:p>
            <a:r>
              <a:rPr lang="en-US" sz="1600" u="sng" dirty="0">
                <a:solidFill>
                  <a:srgbClr val="000000"/>
                </a:solidFill>
                <a:highlight>
                  <a:srgbClr val="FFFFFF"/>
                </a:highlight>
                <a:latin typeface="Courier New" panose="02070309020205020404" pitchFamily="49" charset="0"/>
              </a:rPr>
              <a:t>https://developer.mozilla.org</a:t>
            </a:r>
            <a:endParaRPr lang="en-US" sz="1600" dirty="0">
              <a:solidFill>
                <a:srgbClr val="008000"/>
              </a:solidFill>
              <a:highlight>
                <a:srgbClr val="FFFFFF"/>
              </a:highlight>
              <a:latin typeface="Courier New" panose="02070309020205020404" pitchFamily="49" charset="0"/>
            </a:endParaRPr>
          </a:p>
          <a:p>
            <a:r>
              <a:rPr lang="en-US" sz="1600" u="sng" dirty="0">
                <a:solidFill>
                  <a:srgbClr val="000000"/>
                </a:solidFill>
                <a:highlight>
                  <a:srgbClr val="FFFFFF"/>
                </a:highlight>
                <a:latin typeface="Courier New" panose="02070309020205020404" pitchFamily="49" charset="0"/>
              </a:rPr>
              <a:t>https://developer.mozilla.org/en-US/docs/Learn/</a:t>
            </a:r>
            <a:endParaRPr lang="en-US" sz="1600" dirty="0">
              <a:solidFill>
                <a:srgbClr val="008000"/>
              </a:solidFill>
              <a:highlight>
                <a:srgbClr val="FFFFFF"/>
              </a:highlight>
              <a:latin typeface="Courier New" panose="02070309020205020404" pitchFamily="49" charset="0"/>
            </a:endParaRPr>
          </a:p>
          <a:p>
            <a:r>
              <a:rPr lang="en-US" sz="1600" u="sng" dirty="0">
                <a:solidFill>
                  <a:srgbClr val="000000"/>
                </a:solidFill>
                <a:highlight>
                  <a:srgbClr val="FFFFFF"/>
                </a:highlight>
                <a:latin typeface="Courier New" panose="02070309020205020404" pitchFamily="49" charset="0"/>
              </a:rPr>
              <a:t>https://developer.mozilla.org/en-US/search?q=URL</a:t>
            </a:r>
            <a:endParaRPr lang="en-US" sz="3600" dirty="0"/>
          </a:p>
        </p:txBody>
      </p:sp>
      <p:sp>
        <p:nvSpPr>
          <p:cNvPr id="5" name="Content Placeholder 2"/>
          <p:cNvSpPr txBox="1">
            <a:spLocks/>
          </p:cNvSpPr>
          <p:nvPr/>
        </p:nvSpPr>
        <p:spPr>
          <a:xfrm>
            <a:off x="457200" y="3581400"/>
            <a:ext cx="8229600" cy="1905000"/>
          </a:xfrm>
          <a:prstGeom prst="rect">
            <a:avLst/>
          </a:prstGeom>
        </p:spPr>
        <p:txBody>
          <a:bodyPr vert="horz" lIns="91440" tIns="45720" rIns="91440" bIns="45720" rtlCol="0">
            <a:normAutofit fontScale="925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Any of those URLs can be typed into your browser's address bar to tell it to load the associated page (resource</a:t>
            </a:r>
            <a:r>
              <a:rPr lang="en-US" dirty="0" smtClean="0"/>
              <a:t>)</a:t>
            </a:r>
          </a:p>
          <a:p>
            <a:r>
              <a:rPr lang="en-US" dirty="0"/>
              <a:t>A URL is composed of different parts, some mandatory and others are optional. A more complex example might look like this:</a:t>
            </a:r>
          </a:p>
        </p:txBody>
      </p:sp>
      <p:sp>
        <p:nvSpPr>
          <p:cNvPr id="7" name="Rectangle 6"/>
          <p:cNvSpPr/>
          <p:nvPr/>
        </p:nvSpPr>
        <p:spPr>
          <a:xfrm>
            <a:off x="0" y="5619690"/>
            <a:ext cx="9296400" cy="292388"/>
          </a:xfrm>
          <a:prstGeom prst="rect">
            <a:avLst/>
          </a:prstGeom>
        </p:spPr>
        <p:txBody>
          <a:bodyPr wrap="square">
            <a:spAutoFit/>
          </a:bodyPr>
          <a:lstStyle/>
          <a:p>
            <a:r>
              <a:rPr lang="en-US" sz="1300" u="sng" dirty="0">
                <a:solidFill>
                  <a:srgbClr val="000000"/>
                </a:solidFill>
                <a:highlight>
                  <a:srgbClr val="FFFFFF"/>
                </a:highlight>
                <a:latin typeface="Courier New" panose="02070309020205020404" pitchFamily="49" charset="0"/>
              </a:rPr>
              <a:t>http://www.example.com:80/path/to/myfile.html?key1=value1&amp;key2=value2#SomewhereInTheDocument</a:t>
            </a:r>
            <a:endParaRPr lang="en-US" sz="1300" dirty="0"/>
          </a:p>
        </p:txBody>
      </p:sp>
    </p:spTree>
    <p:extLst>
      <p:ext uri="{BB962C8B-B14F-4D97-AF65-F5344CB8AC3E}">
        <p14:creationId xmlns:p14="http://schemas.microsoft.com/office/powerpoint/2010/main" val="378777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Syntax of Uniform Resource Identifiers (URIs</a:t>
            </a:r>
            <a:r>
              <a:rPr lang="en-US" sz="2800" b="1" dirty="0" smtClean="0"/>
              <a:t>)</a:t>
            </a:r>
            <a:br>
              <a:rPr lang="en-US" sz="2800" b="1" dirty="0" smtClean="0"/>
            </a:br>
            <a:r>
              <a:rPr lang="en-US" sz="2800" b="1" dirty="0">
                <a:solidFill>
                  <a:srgbClr val="92D050"/>
                </a:solidFill>
              </a:rPr>
              <a:t>Scheme or </a:t>
            </a:r>
            <a:r>
              <a:rPr lang="en-US" sz="2800" b="1" dirty="0" smtClean="0">
                <a:solidFill>
                  <a:srgbClr val="92D050"/>
                </a:solidFill>
              </a:rPr>
              <a:t>protocol</a:t>
            </a:r>
            <a:endParaRPr lang="en-US" sz="2800" b="1" dirty="0">
              <a:solidFill>
                <a:srgbClr val="92D050"/>
              </a:solidFill>
            </a:endParaRPr>
          </a:p>
        </p:txBody>
      </p:sp>
      <p:sp>
        <p:nvSpPr>
          <p:cNvPr id="3" name="Content Placeholder 2"/>
          <p:cNvSpPr>
            <a:spLocks noGrp="1"/>
          </p:cNvSpPr>
          <p:nvPr>
            <p:ph idx="1"/>
          </p:nvPr>
        </p:nvSpPr>
        <p:spPr>
          <a:xfrm>
            <a:off x="101600" y="3272455"/>
            <a:ext cx="4241800" cy="3585545"/>
          </a:xfrm>
        </p:spPr>
        <p:txBody>
          <a:bodyPr>
            <a:normAutofit lnSpcReduction="10000"/>
          </a:bodyPr>
          <a:lstStyle/>
          <a:p>
            <a:r>
              <a:rPr lang="en-US" sz="2000" dirty="0" smtClean="0">
                <a:latin typeface="Consolas" panose="020B0609020204030204" pitchFamily="49" charset="0"/>
                <a:cs typeface="Consolas" panose="020B0609020204030204" pitchFamily="49" charset="0"/>
              </a:rPr>
              <a:t>http</a:t>
            </a:r>
            <a:r>
              <a:rPr lang="en-US" sz="2000" dirty="0">
                <a:latin typeface="Consolas" panose="020B0609020204030204" pitchFamily="49" charset="0"/>
                <a:cs typeface="Consolas" panose="020B0609020204030204" pitchFamily="49" charset="0"/>
              </a:rPr>
              <a:t>:// </a:t>
            </a:r>
            <a:r>
              <a:rPr lang="en-US" sz="2000" dirty="0"/>
              <a:t>is the protocol. It indicates which protocol the browser must use. Usually it is the HTTP protocol or its </a:t>
            </a:r>
            <a:r>
              <a:rPr lang="en-US" sz="2000" dirty="0" smtClean="0"/>
              <a:t>secure </a:t>
            </a:r>
            <a:r>
              <a:rPr lang="en-US" sz="2000" dirty="0"/>
              <a:t>version, HTTPS. </a:t>
            </a:r>
            <a:endParaRPr lang="en-US" sz="2000" dirty="0" smtClean="0"/>
          </a:p>
          <a:p>
            <a:r>
              <a:rPr lang="en-US" sz="2000" dirty="0" smtClean="0"/>
              <a:t>The </a:t>
            </a:r>
            <a:r>
              <a:rPr lang="en-US" sz="2000" dirty="0"/>
              <a:t>Web requires one of these two, but browsers also know how to handle other protocols such as mailto: (to open a mail client) or ftp: to handle file transfer, so don't be surprised if you see such protocols. </a:t>
            </a:r>
          </a:p>
        </p:txBody>
      </p:sp>
      <p:pic>
        <p:nvPicPr>
          <p:cNvPr id="2052" name="Picture 4" descr="Protocol"/>
          <p:cNvPicPr>
            <a:picLocks noChangeAspect="1" noChangeArrowheads="1"/>
          </p:cNvPicPr>
          <p:nvPr/>
        </p:nvPicPr>
        <p:blipFill rotWithShape="1">
          <a:blip r:embed="rId3">
            <a:extLst>
              <a:ext uri="{28A0092B-C50C-407E-A947-70E740481C1C}">
                <a14:useLocalDpi xmlns:a14="http://schemas.microsoft.com/office/drawing/2010/main" val="0"/>
              </a:ext>
            </a:extLst>
          </a:blip>
          <a:srcRect l="10151"/>
          <a:stretch/>
        </p:blipFill>
        <p:spPr bwMode="auto">
          <a:xfrm>
            <a:off x="1943100" y="1867167"/>
            <a:ext cx="5257800" cy="93097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4876800" y="2294555"/>
            <a:ext cx="4021836" cy="4419600"/>
          </a:xfrm>
          <a:prstGeom prst="rect">
            <a:avLst/>
          </a:prstGeom>
        </p:spPr>
      </p:pic>
      <p:sp>
        <p:nvSpPr>
          <p:cNvPr id="6" name="Rectangle 5"/>
          <p:cNvSpPr/>
          <p:nvPr/>
        </p:nvSpPr>
        <p:spPr>
          <a:xfrm>
            <a:off x="0" y="1371600"/>
            <a:ext cx="9296400" cy="292388"/>
          </a:xfrm>
          <a:prstGeom prst="rect">
            <a:avLst/>
          </a:prstGeom>
        </p:spPr>
        <p:txBody>
          <a:bodyPr wrap="square">
            <a:spAutoFit/>
          </a:bodyPr>
          <a:lstStyle/>
          <a:p>
            <a:r>
              <a:rPr lang="en-US" sz="1300" u="sng" dirty="0">
                <a:solidFill>
                  <a:srgbClr val="000000"/>
                </a:solidFill>
                <a:highlight>
                  <a:srgbClr val="FFFFFF"/>
                </a:highlight>
                <a:latin typeface="Courier New" panose="02070309020205020404" pitchFamily="49" charset="0"/>
              </a:rPr>
              <a:t>http://www.example.com:80/path/to/myfile.html?key1=value1&amp;key2=value2#SomewhereInTheDocument</a:t>
            </a:r>
            <a:endParaRPr lang="en-US" sz="1300" dirty="0"/>
          </a:p>
        </p:txBody>
      </p:sp>
    </p:spTree>
    <p:extLst>
      <p:ext uri="{BB962C8B-B14F-4D97-AF65-F5344CB8AC3E}">
        <p14:creationId xmlns:p14="http://schemas.microsoft.com/office/powerpoint/2010/main" val="32831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Syntax of Uniform Resource Identifiers (URIs</a:t>
            </a:r>
            <a:r>
              <a:rPr lang="en-US" sz="2800" b="1" dirty="0" smtClean="0"/>
              <a:t>)</a:t>
            </a:r>
            <a:br>
              <a:rPr lang="en-US" sz="2800" b="1" dirty="0" smtClean="0"/>
            </a:br>
            <a:r>
              <a:rPr lang="en-US" sz="2800" b="1" dirty="0" smtClean="0">
                <a:solidFill>
                  <a:srgbClr val="2DBFC3"/>
                </a:solidFill>
              </a:rPr>
              <a:t>Domain name</a:t>
            </a:r>
            <a:endParaRPr lang="en-US" sz="2800" b="1" dirty="0">
              <a:solidFill>
                <a:srgbClr val="2DBFC3"/>
              </a:solidFill>
            </a:endParaRPr>
          </a:p>
        </p:txBody>
      </p:sp>
      <p:sp>
        <p:nvSpPr>
          <p:cNvPr id="3" name="Content Placeholder 2"/>
          <p:cNvSpPr>
            <a:spLocks noGrp="1"/>
          </p:cNvSpPr>
          <p:nvPr>
            <p:ph idx="1"/>
          </p:nvPr>
        </p:nvSpPr>
        <p:spPr>
          <a:xfrm>
            <a:off x="101600" y="3272456"/>
            <a:ext cx="8966200" cy="2133600"/>
          </a:xfrm>
        </p:spPr>
        <p:txBody>
          <a:bodyPr>
            <a:normAutofit/>
          </a:bodyPr>
          <a:lstStyle/>
          <a:p>
            <a:r>
              <a:rPr lang="en-US" sz="2000" dirty="0">
                <a:latin typeface="Consolas" panose="020B0609020204030204" pitchFamily="49" charset="0"/>
                <a:cs typeface="Consolas" panose="020B0609020204030204" pitchFamily="49" charset="0"/>
              </a:rPr>
              <a:t>www.example.com</a:t>
            </a:r>
            <a:r>
              <a:rPr lang="en-US" sz="2000" dirty="0"/>
              <a:t> is the domain name or authority that governs the namespace. It indicates which Web server is being requested. </a:t>
            </a:r>
            <a:endParaRPr lang="en-US" sz="2000" dirty="0" smtClean="0"/>
          </a:p>
          <a:p>
            <a:r>
              <a:rPr lang="en-US" sz="2000" dirty="0" smtClean="0"/>
              <a:t>Alternatively</a:t>
            </a:r>
            <a:r>
              <a:rPr lang="en-US" sz="2000" dirty="0"/>
              <a:t>, it is possible to directly use an IP address, but because it is less convenient, it is not often used on the Web.</a:t>
            </a:r>
          </a:p>
        </p:txBody>
      </p:sp>
      <p:pic>
        <p:nvPicPr>
          <p:cNvPr id="8" name="Picture 7"/>
          <p:cNvPicPr>
            <a:picLocks noChangeAspect="1"/>
          </p:cNvPicPr>
          <p:nvPr/>
        </p:nvPicPr>
        <p:blipFill rotWithShape="1">
          <a:blip r:embed="rId2"/>
          <a:srcRect t="4762"/>
          <a:stretch/>
        </p:blipFill>
        <p:spPr>
          <a:xfrm>
            <a:off x="2057400" y="1828800"/>
            <a:ext cx="4371975" cy="762000"/>
          </a:xfrm>
          <a:prstGeom prst="rect">
            <a:avLst/>
          </a:prstGeom>
        </p:spPr>
      </p:pic>
      <p:sp>
        <p:nvSpPr>
          <p:cNvPr id="5" name="Rectangle 4"/>
          <p:cNvSpPr/>
          <p:nvPr/>
        </p:nvSpPr>
        <p:spPr>
          <a:xfrm>
            <a:off x="0" y="1307812"/>
            <a:ext cx="9296400" cy="292388"/>
          </a:xfrm>
          <a:prstGeom prst="rect">
            <a:avLst/>
          </a:prstGeom>
        </p:spPr>
        <p:txBody>
          <a:bodyPr wrap="square">
            <a:spAutoFit/>
          </a:bodyPr>
          <a:lstStyle/>
          <a:p>
            <a:r>
              <a:rPr lang="en-US" sz="1300" u="sng" dirty="0">
                <a:solidFill>
                  <a:srgbClr val="000000"/>
                </a:solidFill>
                <a:highlight>
                  <a:srgbClr val="FFFFFF"/>
                </a:highlight>
                <a:latin typeface="Courier New" panose="02070309020205020404" pitchFamily="49" charset="0"/>
              </a:rPr>
              <a:t>http://www.example.com:80/path/to/myfile.html?key1=value1&amp;key2=value2#SomewhereInTheDocument</a:t>
            </a:r>
            <a:endParaRPr lang="en-US" sz="1300" dirty="0"/>
          </a:p>
        </p:txBody>
      </p:sp>
    </p:spTree>
    <p:extLst>
      <p:ext uri="{BB962C8B-B14F-4D97-AF65-F5344CB8AC3E}">
        <p14:creationId xmlns:p14="http://schemas.microsoft.com/office/powerpoint/2010/main" val="3877251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Syntax of Uniform Resource Identifiers (URIs</a:t>
            </a:r>
            <a:r>
              <a:rPr lang="en-US" sz="2800" b="1" dirty="0" smtClean="0"/>
              <a:t>)</a:t>
            </a:r>
            <a:br>
              <a:rPr lang="en-US" sz="2800" b="1" dirty="0" smtClean="0"/>
            </a:br>
            <a:r>
              <a:rPr lang="en-US" sz="2800" b="1" dirty="0" smtClean="0">
                <a:solidFill>
                  <a:srgbClr val="E8DE18"/>
                </a:solidFill>
              </a:rPr>
              <a:t>Port</a:t>
            </a:r>
            <a:endParaRPr lang="en-US" sz="2800" b="1" dirty="0">
              <a:solidFill>
                <a:srgbClr val="E8DE18"/>
              </a:solidFill>
            </a:endParaRPr>
          </a:p>
        </p:txBody>
      </p:sp>
      <p:sp>
        <p:nvSpPr>
          <p:cNvPr id="3" name="Content Placeholder 2"/>
          <p:cNvSpPr>
            <a:spLocks noGrp="1"/>
          </p:cNvSpPr>
          <p:nvPr>
            <p:ph idx="1"/>
          </p:nvPr>
        </p:nvSpPr>
        <p:spPr>
          <a:xfrm>
            <a:off x="101600" y="2743200"/>
            <a:ext cx="8966200" cy="4038600"/>
          </a:xfrm>
        </p:spPr>
        <p:txBody>
          <a:bodyPr>
            <a:normAutofit fontScale="85000" lnSpcReduction="20000"/>
          </a:bodyPr>
          <a:lstStyle/>
          <a:p>
            <a:r>
              <a:rPr lang="en-US" sz="2000" dirty="0" smtClean="0">
                <a:cs typeface="Consolas" panose="020B0609020204030204" pitchFamily="49" charset="0"/>
              </a:rPr>
              <a:t>A </a:t>
            </a:r>
            <a:r>
              <a:rPr lang="en-US" sz="2000" dirty="0">
                <a:cs typeface="Consolas" panose="020B0609020204030204" pitchFamily="49" charset="0"/>
              </a:rPr>
              <a:t>port is an endpoint of communication in an operating system. </a:t>
            </a:r>
            <a:endParaRPr lang="en-US" sz="2000" dirty="0" smtClean="0">
              <a:cs typeface="Consolas" panose="020B0609020204030204" pitchFamily="49" charset="0"/>
            </a:endParaRPr>
          </a:p>
          <a:p>
            <a:r>
              <a:rPr lang="en-US" sz="2000" dirty="0" smtClean="0">
                <a:cs typeface="Consolas" panose="020B0609020204030204" pitchFamily="49" charset="0"/>
              </a:rPr>
              <a:t>The </a:t>
            </a:r>
            <a:r>
              <a:rPr lang="en-US" sz="2000" dirty="0">
                <a:cs typeface="Consolas" panose="020B0609020204030204" pitchFamily="49" charset="0"/>
              </a:rPr>
              <a:t>term is also used for female connectors on hardware devices (see computer </a:t>
            </a:r>
            <a:r>
              <a:rPr lang="en-US" sz="2000" dirty="0" smtClean="0">
                <a:cs typeface="Consolas" panose="020B0609020204030204" pitchFamily="49" charset="0"/>
              </a:rPr>
              <a:t>port)</a:t>
            </a:r>
          </a:p>
          <a:p>
            <a:r>
              <a:rPr lang="en-US" sz="2000" dirty="0" smtClean="0">
                <a:cs typeface="Consolas" panose="020B0609020204030204" pitchFamily="49" charset="0"/>
              </a:rPr>
              <a:t>In </a:t>
            </a:r>
            <a:r>
              <a:rPr lang="en-US" sz="2000" dirty="0">
                <a:cs typeface="Consolas" panose="020B0609020204030204" pitchFamily="49" charset="0"/>
              </a:rPr>
              <a:t>software it is a logical construct that identifies a specific process or a type of network service.</a:t>
            </a:r>
          </a:p>
          <a:p>
            <a:r>
              <a:rPr lang="en-US" sz="2000" dirty="0" smtClean="0">
                <a:cs typeface="Consolas" panose="020B0609020204030204" pitchFamily="49" charset="0"/>
              </a:rPr>
              <a:t>A </a:t>
            </a:r>
            <a:r>
              <a:rPr lang="en-US" sz="2000" dirty="0">
                <a:cs typeface="Consolas" panose="020B0609020204030204" pitchFamily="49" charset="0"/>
              </a:rPr>
              <a:t>port is always associated with an IP address of a host and the protocol type of the communication, and thus completes the destination or origination network address of a communication session</a:t>
            </a:r>
            <a:r>
              <a:rPr lang="en-US" sz="2000" dirty="0" smtClean="0">
                <a:cs typeface="Consolas" panose="020B0609020204030204" pitchFamily="49" charset="0"/>
              </a:rPr>
              <a:t>.</a:t>
            </a:r>
            <a:endParaRPr lang="en-US" sz="2000" dirty="0">
              <a:cs typeface="Consolas" panose="020B0609020204030204" pitchFamily="49" charset="0"/>
            </a:endParaRPr>
          </a:p>
          <a:p>
            <a:r>
              <a:rPr lang="en-US" sz="2000" dirty="0" smtClean="0">
                <a:cs typeface="Consolas" panose="020B0609020204030204" pitchFamily="49" charset="0"/>
              </a:rPr>
              <a:t>Specific </a:t>
            </a:r>
            <a:r>
              <a:rPr lang="en-US" sz="2000" dirty="0">
                <a:cs typeface="Consolas" panose="020B0609020204030204" pitchFamily="49" charset="0"/>
              </a:rPr>
              <a:t>port numbers are often used to identify specific services. </a:t>
            </a:r>
            <a:endParaRPr lang="en-US" sz="2000" dirty="0" smtClean="0">
              <a:cs typeface="Consolas" panose="020B0609020204030204" pitchFamily="49" charset="0"/>
            </a:endParaRPr>
          </a:p>
          <a:p>
            <a:r>
              <a:rPr lang="en-US" sz="2000" dirty="0" smtClean="0">
                <a:cs typeface="Consolas" panose="020B0609020204030204" pitchFamily="49" charset="0"/>
              </a:rPr>
              <a:t>1024 </a:t>
            </a:r>
            <a:r>
              <a:rPr lang="en-US" sz="2000" dirty="0">
                <a:cs typeface="Consolas" panose="020B0609020204030204" pitchFamily="49" charset="0"/>
              </a:rPr>
              <a:t>well-known port numbers are reserved by convention to identify specific service types on a host</a:t>
            </a:r>
            <a:r>
              <a:rPr lang="en-US" sz="2000" dirty="0" smtClean="0">
                <a:cs typeface="Consolas" panose="020B0609020204030204" pitchFamily="49" charset="0"/>
              </a:rPr>
              <a:t>.</a:t>
            </a:r>
          </a:p>
          <a:p>
            <a:r>
              <a:rPr lang="en-US" sz="2000" dirty="0" smtClean="0">
                <a:cs typeface="Consolas" panose="020B0609020204030204" pitchFamily="49" charset="0"/>
              </a:rPr>
              <a:t> After </a:t>
            </a:r>
            <a:r>
              <a:rPr lang="en-US" sz="2000" dirty="0">
                <a:cs typeface="Consolas" panose="020B0609020204030204" pitchFamily="49" charset="0"/>
              </a:rPr>
              <a:t>initial communication binds to the well-known port number, this port is freed by switching each instance </a:t>
            </a:r>
            <a:r>
              <a:rPr lang="en-US" sz="2000" dirty="0" smtClean="0">
                <a:cs typeface="Consolas" panose="020B0609020204030204" pitchFamily="49" charset="0"/>
              </a:rPr>
              <a:t>of </a:t>
            </a:r>
            <a:r>
              <a:rPr lang="en-US" sz="2000" dirty="0">
                <a:cs typeface="Consolas" panose="020B0609020204030204" pitchFamily="49" charset="0"/>
              </a:rPr>
              <a:t>service requests to a dedicated, connection-specific port number, so that additional clients can be serviced. </a:t>
            </a:r>
            <a:endParaRPr lang="en-US" sz="2000" dirty="0" smtClean="0">
              <a:cs typeface="Consolas" panose="020B0609020204030204" pitchFamily="49" charset="0"/>
            </a:endParaRPr>
          </a:p>
          <a:p>
            <a:r>
              <a:rPr lang="en-US" sz="2000" dirty="0" smtClean="0">
                <a:cs typeface="Consolas" panose="020B0609020204030204" pitchFamily="49" charset="0"/>
              </a:rPr>
              <a:t>The </a:t>
            </a:r>
            <a:r>
              <a:rPr lang="en-US" sz="2000" dirty="0">
                <a:cs typeface="Consolas" panose="020B0609020204030204" pitchFamily="49" charset="0"/>
              </a:rPr>
              <a:t>protocols that primarily use ports are the transport layer protocols, such as the Transmission Control Protocol (TCP) and the User Datagram Protocol (UDP).</a:t>
            </a:r>
            <a:endParaRPr lang="en-US" sz="2000" dirty="0" smtClean="0">
              <a:cs typeface="Consolas" panose="020B0609020204030204" pitchFamily="49" charset="0"/>
            </a:endParaRPr>
          </a:p>
          <a:p>
            <a:r>
              <a:rPr lang="en-US" sz="2000" dirty="0" smtClean="0"/>
              <a:t>It </a:t>
            </a:r>
            <a:r>
              <a:rPr lang="en-US" sz="2000" dirty="0"/>
              <a:t>is usually omitted if the web server uses the standard ports of the HTTP protocol (80 for HTTP and 443 for HTTPS) to grant access to its resources. </a:t>
            </a:r>
            <a:endParaRPr lang="en-US" sz="2000" dirty="0" smtClean="0"/>
          </a:p>
        </p:txBody>
      </p:sp>
      <p:pic>
        <p:nvPicPr>
          <p:cNvPr id="4" name="Picture 3"/>
          <p:cNvPicPr>
            <a:picLocks noChangeAspect="1"/>
          </p:cNvPicPr>
          <p:nvPr/>
        </p:nvPicPr>
        <p:blipFill>
          <a:blip r:embed="rId2"/>
          <a:stretch>
            <a:fillRect/>
          </a:stretch>
        </p:blipFill>
        <p:spPr>
          <a:xfrm>
            <a:off x="2133600" y="1788628"/>
            <a:ext cx="4219575" cy="762000"/>
          </a:xfrm>
          <a:prstGeom prst="rect">
            <a:avLst/>
          </a:prstGeom>
        </p:spPr>
      </p:pic>
      <p:sp>
        <p:nvSpPr>
          <p:cNvPr id="5" name="Rectangle 4"/>
          <p:cNvSpPr/>
          <p:nvPr/>
        </p:nvSpPr>
        <p:spPr>
          <a:xfrm>
            <a:off x="0" y="1231612"/>
            <a:ext cx="9296400" cy="292388"/>
          </a:xfrm>
          <a:prstGeom prst="rect">
            <a:avLst/>
          </a:prstGeom>
        </p:spPr>
        <p:txBody>
          <a:bodyPr wrap="square">
            <a:spAutoFit/>
          </a:bodyPr>
          <a:lstStyle/>
          <a:p>
            <a:r>
              <a:rPr lang="en-US" sz="1300" u="sng" dirty="0">
                <a:solidFill>
                  <a:srgbClr val="000000"/>
                </a:solidFill>
                <a:highlight>
                  <a:srgbClr val="FFFFFF"/>
                </a:highlight>
                <a:latin typeface="Courier New" panose="02070309020205020404" pitchFamily="49" charset="0"/>
              </a:rPr>
              <a:t>http://www.example.com:80/path/to/myfile.html?key1=value1&amp;key2=value2#SomewhereInTheDocument</a:t>
            </a:r>
            <a:endParaRPr lang="en-US" sz="1300" dirty="0"/>
          </a:p>
        </p:txBody>
      </p:sp>
    </p:spTree>
    <p:extLst>
      <p:ext uri="{BB962C8B-B14F-4D97-AF65-F5344CB8AC3E}">
        <p14:creationId xmlns:p14="http://schemas.microsoft.com/office/powerpoint/2010/main" val="3056692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Syntax of Uniform Resource Identifiers (URIs</a:t>
            </a:r>
            <a:r>
              <a:rPr lang="en-US" sz="2800" b="1" dirty="0" smtClean="0"/>
              <a:t>)</a:t>
            </a:r>
            <a:br>
              <a:rPr lang="en-US" sz="2800" b="1" dirty="0" smtClean="0"/>
            </a:br>
            <a:r>
              <a:rPr lang="en-US" sz="2800" b="1" dirty="0" smtClean="0">
                <a:solidFill>
                  <a:srgbClr val="FFC000"/>
                </a:solidFill>
              </a:rPr>
              <a:t>Path</a:t>
            </a:r>
            <a:endParaRPr lang="en-US" sz="2800" b="1" dirty="0">
              <a:solidFill>
                <a:srgbClr val="FFC000"/>
              </a:solidFill>
            </a:endParaRPr>
          </a:p>
        </p:txBody>
      </p:sp>
      <p:sp>
        <p:nvSpPr>
          <p:cNvPr id="3" name="Content Placeholder 2"/>
          <p:cNvSpPr>
            <a:spLocks noGrp="1"/>
          </p:cNvSpPr>
          <p:nvPr>
            <p:ph idx="1"/>
          </p:nvPr>
        </p:nvSpPr>
        <p:spPr>
          <a:xfrm>
            <a:off x="101600" y="3272456"/>
            <a:ext cx="8966200" cy="2133600"/>
          </a:xfrm>
        </p:spPr>
        <p:txBody>
          <a:bodyPr>
            <a:normAutofit/>
          </a:bodyPr>
          <a:lstStyle/>
          <a:p>
            <a:r>
              <a:rPr lang="en-US" sz="2000" dirty="0">
                <a:latin typeface="Consolas" panose="020B0609020204030204" pitchFamily="49" charset="0"/>
                <a:cs typeface="Consolas" panose="020B0609020204030204" pitchFamily="49" charset="0"/>
              </a:rPr>
              <a:t>/path/to/myfile.html </a:t>
            </a:r>
            <a:r>
              <a:rPr lang="en-US" sz="2000" dirty="0"/>
              <a:t>is the path to the resource on the Web server</a:t>
            </a:r>
            <a:r>
              <a:rPr lang="en-US" sz="2000" dirty="0" smtClean="0"/>
              <a:t>.</a:t>
            </a:r>
          </a:p>
          <a:p>
            <a:r>
              <a:rPr lang="en-US" sz="2000" dirty="0" smtClean="0"/>
              <a:t>In </a:t>
            </a:r>
            <a:r>
              <a:rPr lang="en-US" sz="2000" dirty="0"/>
              <a:t>the early days of the Web, a path like this represented a physical file location on the Web </a:t>
            </a:r>
            <a:r>
              <a:rPr lang="en-US" sz="2000" dirty="0" smtClean="0"/>
              <a:t>server</a:t>
            </a:r>
          </a:p>
          <a:p>
            <a:r>
              <a:rPr lang="en-US" sz="2000" dirty="0" smtClean="0"/>
              <a:t>Nowadays</a:t>
            </a:r>
            <a:r>
              <a:rPr lang="en-US" sz="2000" dirty="0"/>
              <a:t>, it </a:t>
            </a:r>
            <a:r>
              <a:rPr lang="en-US" sz="2000" dirty="0" smtClean="0"/>
              <a:t>can be an </a:t>
            </a:r>
            <a:r>
              <a:rPr lang="en-US" sz="2000" dirty="0"/>
              <a:t>abstraction handled by Web servers </a:t>
            </a:r>
            <a:r>
              <a:rPr lang="en-US" sz="2000" dirty="0" smtClean="0"/>
              <a:t>to create  structure for the web application without a map to physical reality</a:t>
            </a:r>
            <a:endParaRPr lang="en-US" sz="2000" dirty="0"/>
          </a:p>
        </p:txBody>
      </p:sp>
      <p:pic>
        <p:nvPicPr>
          <p:cNvPr id="5" name="Picture 4"/>
          <p:cNvPicPr>
            <a:picLocks noChangeAspect="1"/>
          </p:cNvPicPr>
          <p:nvPr/>
        </p:nvPicPr>
        <p:blipFill>
          <a:blip r:embed="rId2"/>
          <a:stretch>
            <a:fillRect/>
          </a:stretch>
        </p:blipFill>
        <p:spPr>
          <a:xfrm>
            <a:off x="2057400" y="1764815"/>
            <a:ext cx="4514850" cy="809625"/>
          </a:xfrm>
          <a:prstGeom prst="rect">
            <a:avLst/>
          </a:prstGeom>
        </p:spPr>
      </p:pic>
      <p:sp>
        <p:nvSpPr>
          <p:cNvPr id="6" name="Rectangle 5"/>
          <p:cNvSpPr/>
          <p:nvPr/>
        </p:nvSpPr>
        <p:spPr>
          <a:xfrm>
            <a:off x="0" y="1231612"/>
            <a:ext cx="9296400" cy="292388"/>
          </a:xfrm>
          <a:prstGeom prst="rect">
            <a:avLst/>
          </a:prstGeom>
        </p:spPr>
        <p:txBody>
          <a:bodyPr wrap="square">
            <a:spAutoFit/>
          </a:bodyPr>
          <a:lstStyle/>
          <a:p>
            <a:r>
              <a:rPr lang="en-US" sz="1300" u="sng" dirty="0">
                <a:solidFill>
                  <a:srgbClr val="000000"/>
                </a:solidFill>
                <a:highlight>
                  <a:srgbClr val="FFFFFF"/>
                </a:highlight>
                <a:latin typeface="Courier New" panose="02070309020205020404" pitchFamily="49" charset="0"/>
              </a:rPr>
              <a:t>http://www.example.com:80/path/to/myfile.html?key1=value1&amp;key2=value2#SomewhereInTheDocument</a:t>
            </a:r>
            <a:endParaRPr lang="en-US" sz="1300" dirty="0"/>
          </a:p>
        </p:txBody>
      </p:sp>
    </p:spTree>
    <p:extLst>
      <p:ext uri="{BB962C8B-B14F-4D97-AF65-F5344CB8AC3E}">
        <p14:creationId xmlns:p14="http://schemas.microsoft.com/office/powerpoint/2010/main" val="1344120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Syntax of Uniform Resource Identifiers (URIs</a:t>
            </a:r>
            <a:r>
              <a:rPr lang="en-US" sz="2800" b="1" dirty="0" smtClean="0"/>
              <a:t>)</a:t>
            </a:r>
            <a:br>
              <a:rPr lang="en-US" sz="2800" b="1" dirty="0" smtClean="0"/>
            </a:br>
            <a:r>
              <a:rPr lang="en-US" sz="2800" b="1" dirty="0" smtClean="0">
                <a:solidFill>
                  <a:srgbClr val="BDCEFF"/>
                </a:solidFill>
              </a:rPr>
              <a:t>Query</a:t>
            </a:r>
            <a:endParaRPr lang="en-US" sz="2800" b="1" dirty="0">
              <a:solidFill>
                <a:srgbClr val="BDCEFF"/>
              </a:solidFill>
            </a:endParaRPr>
          </a:p>
        </p:txBody>
      </p:sp>
      <p:sp>
        <p:nvSpPr>
          <p:cNvPr id="3" name="Content Placeholder 2"/>
          <p:cNvSpPr>
            <a:spLocks noGrp="1"/>
          </p:cNvSpPr>
          <p:nvPr>
            <p:ph idx="1"/>
          </p:nvPr>
        </p:nvSpPr>
        <p:spPr>
          <a:xfrm>
            <a:off x="101600" y="3272456"/>
            <a:ext cx="8966200" cy="2899744"/>
          </a:xfrm>
        </p:spPr>
        <p:txBody>
          <a:bodyPr>
            <a:normAutofit/>
          </a:bodyPr>
          <a:lstStyle/>
          <a:p>
            <a:r>
              <a:rPr lang="en-US" sz="2000" dirty="0">
                <a:latin typeface="Consolas" panose="020B0609020204030204" pitchFamily="49" charset="0"/>
                <a:cs typeface="Consolas" panose="020B0609020204030204" pitchFamily="49" charset="0"/>
              </a:rPr>
              <a:t>?key1=value1&amp;key2=value2 </a:t>
            </a:r>
            <a:r>
              <a:rPr lang="en-US" sz="2000" dirty="0"/>
              <a:t>are extra </a:t>
            </a:r>
            <a:r>
              <a:rPr lang="en-US" sz="2000" dirty="0" smtClean="0"/>
              <a:t>parameters </a:t>
            </a:r>
            <a:r>
              <a:rPr lang="en-US" sz="2000" dirty="0"/>
              <a:t>provided to the Web server. </a:t>
            </a:r>
            <a:endParaRPr lang="en-US" sz="2000" dirty="0" smtClean="0"/>
          </a:p>
          <a:p>
            <a:r>
              <a:rPr lang="en-US" sz="2000" dirty="0" smtClean="0"/>
              <a:t>Those </a:t>
            </a:r>
            <a:r>
              <a:rPr lang="en-US" sz="2000" dirty="0"/>
              <a:t>parameters are a list of key/value pairs separated with the &amp; </a:t>
            </a:r>
            <a:r>
              <a:rPr lang="en-US" sz="2000" dirty="0" smtClean="0"/>
              <a:t>symbol</a:t>
            </a:r>
          </a:p>
          <a:p>
            <a:r>
              <a:rPr lang="en-US" sz="2000" dirty="0" smtClean="0"/>
              <a:t>The </a:t>
            </a:r>
            <a:r>
              <a:rPr lang="en-US" sz="2000" dirty="0"/>
              <a:t>Web server can use those parameters to do extra stuff before returning the resource to the user. </a:t>
            </a:r>
            <a:endParaRPr lang="en-US" sz="2000" dirty="0" smtClean="0"/>
          </a:p>
          <a:p>
            <a:r>
              <a:rPr lang="en-US" sz="2000" dirty="0" smtClean="0"/>
              <a:t>Each </a:t>
            </a:r>
            <a:r>
              <a:rPr lang="en-US" sz="2000" dirty="0"/>
              <a:t>Web server has its own rules regarding </a:t>
            </a:r>
            <a:r>
              <a:rPr lang="en-US" sz="2000" dirty="0" smtClean="0"/>
              <a:t>how to handle URIs parameters</a:t>
            </a:r>
            <a:endParaRPr lang="en-US" sz="2000" dirty="0"/>
          </a:p>
        </p:txBody>
      </p:sp>
      <p:pic>
        <p:nvPicPr>
          <p:cNvPr id="4" name="Picture 3"/>
          <p:cNvPicPr>
            <a:picLocks noChangeAspect="1"/>
          </p:cNvPicPr>
          <p:nvPr/>
        </p:nvPicPr>
        <p:blipFill rotWithShape="1">
          <a:blip r:embed="rId2"/>
          <a:srcRect t="5824"/>
          <a:stretch/>
        </p:blipFill>
        <p:spPr>
          <a:xfrm>
            <a:off x="2327275" y="1828800"/>
            <a:ext cx="4514850" cy="726590"/>
          </a:xfrm>
          <a:prstGeom prst="rect">
            <a:avLst/>
          </a:prstGeom>
        </p:spPr>
      </p:pic>
      <p:sp>
        <p:nvSpPr>
          <p:cNvPr id="5" name="Rectangle 4"/>
          <p:cNvSpPr/>
          <p:nvPr/>
        </p:nvSpPr>
        <p:spPr>
          <a:xfrm>
            <a:off x="0" y="1295400"/>
            <a:ext cx="9296400" cy="292388"/>
          </a:xfrm>
          <a:prstGeom prst="rect">
            <a:avLst/>
          </a:prstGeom>
        </p:spPr>
        <p:txBody>
          <a:bodyPr wrap="square">
            <a:spAutoFit/>
          </a:bodyPr>
          <a:lstStyle/>
          <a:p>
            <a:r>
              <a:rPr lang="en-US" sz="1300" u="sng" dirty="0">
                <a:solidFill>
                  <a:srgbClr val="000000"/>
                </a:solidFill>
                <a:highlight>
                  <a:srgbClr val="FFFFFF"/>
                </a:highlight>
                <a:latin typeface="Courier New" panose="02070309020205020404" pitchFamily="49" charset="0"/>
              </a:rPr>
              <a:t>http://www.example.com:80/path/to/myfile.html?key1=value1&amp;key2=value2#SomewhereInTheDocument</a:t>
            </a:r>
            <a:endParaRPr lang="en-US" sz="1300" dirty="0"/>
          </a:p>
        </p:txBody>
      </p:sp>
    </p:spTree>
    <p:extLst>
      <p:ext uri="{BB962C8B-B14F-4D97-AF65-F5344CB8AC3E}">
        <p14:creationId xmlns:p14="http://schemas.microsoft.com/office/powerpoint/2010/main" val="39266955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5103</TotalTime>
  <Words>2300</Words>
  <Application>Microsoft Office PowerPoint</Application>
  <PresentationFormat>On-screen Show (4:3)</PresentationFormat>
  <Paragraphs>178</Paragraphs>
  <Slides>22</Slides>
  <Notes>10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Clarity</vt:lpstr>
      <vt:lpstr>Identifying resources on the web</vt:lpstr>
      <vt:lpstr>Introduction</vt:lpstr>
      <vt:lpstr>URNs (Uniform Resource Names)</vt:lpstr>
      <vt:lpstr>URL (Uniform Resource Locator )</vt:lpstr>
      <vt:lpstr>Syntax of Uniform Resource Identifiers (URIs) Scheme or protocol</vt:lpstr>
      <vt:lpstr>Syntax of Uniform Resource Identifiers (URIs) Domain name</vt:lpstr>
      <vt:lpstr>Syntax of Uniform Resource Identifiers (URIs) Port</vt:lpstr>
      <vt:lpstr>Syntax of Uniform Resource Identifiers (URIs) Path</vt:lpstr>
      <vt:lpstr>Syntax of Uniform Resource Identifiers (URIs) Query</vt:lpstr>
      <vt:lpstr>Syntax of Uniform Resource Identifiers (URIs) Fragment</vt:lpstr>
      <vt:lpstr>MIME types</vt:lpstr>
      <vt:lpstr>MIME types and MIME sniffing</vt:lpstr>
      <vt:lpstr>MIME types Syntax</vt:lpstr>
      <vt:lpstr>Discrete MIME types</vt:lpstr>
      <vt:lpstr>Important MIME types for Web developers</vt:lpstr>
      <vt:lpstr>Important MIME types for Web developers</vt:lpstr>
      <vt:lpstr>Important MIME types for Web developers</vt:lpstr>
      <vt:lpstr>Multipart MIME types</vt:lpstr>
      <vt:lpstr>Important MIME types for Web developers</vt:lpstr>
      <vt:lpstr>Important MIME types for Web developers</vt:lpstr>
      <vt:lpstr>Importance of setting the correct MIME type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Patricia</dc:creator>
  <cp:lastModifiedBy>Default-User</cp:lastModifiedBy>
  <cp:revision>381</cp:revision>
  <dcterms:created xsi:type="dcterms:W3CDTF">2006-08-16T00:00:00Z</dcterms:created>
  <dcterms:modified xsi:type="dcterms:W3CDTF">2017-03-28T21:04:44Z</dcterms:modified>
</cp:coreProperties>
</file>