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440" r:id="rId3"/>
    <p:sldId id="442" r:id="rId4"/>
    <p:sldId id="448" r:id="rId5"/>
    <p:sldId id="449" r:id="rId6"/>
    <p:sldId id="450" r:id="rId7"/>
    <p:sldId id="451" r:id="rId8"/>
    <p:sldId id="415" r:id="rId9"/>
    <p:sldId id="416" r:id="rId10"/>
    <p:sldId id="466" r:id="rId11"/>
    <p:sldId id="413" r:id="rId12"/>
    <p:sldId id="438" r:id="rId13"/>
    <p:sldId id="456" r:id="rId14"/>
    <p:sldId id="457" r:id="rId15"/>
    <p:sldId id="458" r:id="rId16"/>
    <p:sldId id="459" r:id="rId17"/>
    <p:sldId id="460" r:id="rId18"/>
    <p:sldId id="462" r:id="rId19"/>
    <p:sldId id="439" r:id="rId20"/>
    <p:sldId id="468" r:id="rId21"/>
    <p:sldId id="473" r:id="rId22"/>
    <p:sldId id="429" r:id="rId23"/>
    <p:sldId id="437" r:id="rId24"/>
    <p:sldId id="46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9" autoAdjust="0"/>
    <p:restoredTop sz="66095" autoAdjust="0"/>
  </p:normalViewPr>
  <p:slideViewPr>
    <p:cSldViewPr>
      <p:cViewPr varScale="1">
        <p:scale>
          <a:sx n="76" d="100"/>
          <a:sy n="76" d="100"/>
        </p:scale>
        <p:origin x="-26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1FBA53-7C6F-4BC8-8449-397E8BAE2CEC}" type="datetimeFigureOut">
              <a:rPr lang="en-NZ" smtClean="0"/>
              <a:t>4/04/2017</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140335-6261-4D17-B74F-AB4A9A01B6E2}" type="slidenum">
              <a:rPr lang="en-NZ" smtClean="0"/>
              <a:t>‹#›</a:t>
            </a:fld>
            <a:endParaRPr lang="en-NZ"/>
          </a:p>
        </p:txBody>
      </p:sp>
    </p:spTree>
    <p:extLst>
      <p:ext uri="{BB962C8B-B14F-4D97-AF65-F5344CB8AC3E}">
        <p14:creationId xmlns:p14="http://schemas.microsoft.com/office/powerpoint/2010/main" val="37622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3techs.com/technologies/details/ce-http2/all/all"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www.keycdn.com/blog/http2-statistic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36140335-6261-4D17-B74F-AB4A9A01B6E2}" type="slidenum">
              <a:rPr lang="en-NZ" smtClean="0"/>
              <a:t>1</a:t>
            </a:fld>
            <a:endParaRPr lang="en-NZ"/>
          </a:p>
        </p:txBody>
      </p:sp>
    </p:spTree>
    <p:extLst>
      <p:ext uri="{BB962C8B-B14F-4D97-AF65-F5344CB8AC3E}">
        <p14:creationId xmlns:p14="http://schemas.microsoft.com/office/powerpoint/2010/main" val="608994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present a Web page, the browser sends an original request to fetch the HTML document from the page. It then parses this file, fetching additional requests corresponding to execution scripts, layout information (CSS) to display, and sub-resources contained within the page (usually images and videos). </a:t>
            </a:r>
          </a:p>
          <a:p>
            <a:r>
              <a:rPr lang="en-US" dirty="0" smtClean="0"/>
              <a:t>The Web browser then mixes these resources to present to the user a complete document, the Web page. </a:t>
            </a:r>
          </a:p>
          <a:p>
            <a:r>
              <a:rPr lang="en-US" dirty="0" smtClean="0"/>
              <a:t>Scripts executed by the browser can fetch more resources in later phases and the browser updates the Web page accordingly.</a:t>
            </a:r>
          </a:p>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2</a:t>
            </a:fld>
            <a:endParaRPr lang="en-NZ"/>
          </a:p>
        </p:txBody>
      </p:sp>
    </p:spTree>
    <p:extLst>
      <p:ext uri="{BB962C8B-B14F-4D97-AF65-F5344CB8AC3E}">
        <p14:creationId xmlns:p14="http://schemas.microsoft.com/office/powerpoint/2010/main" val="2671055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1989, while he was working at CERN, Tim Berners-Lee wrote a proposal to build a hypertext system over the Internet. Initially calling it the Mesh, it was later renamed to World Wide Web during its implementation in 1990. Built over the existing TCP and IP protocols, it consisted of 4 building blocks:</a:t>
            </a:r>
          </a:p>
          <a:p>
            <a:endParaRPr lang="en-US" dirty="0" smtClean="0"/>
          </a:p>
          <a:p>
            <a:r>
              <a:rPr lang="en-US" dirty="0" smtClean="0"/>
              <a:t>A textual format to represent hypertext documents, the </a:t>
            </a:r>
            <a:r>
              <a:rPr lang="en-US" dirty="0" err="1" smtClean="0"/>
              <a:t>HyperText</a:t>
            </a:r>
            <a:r>
              <a:rPr lang="en-US" dirty="0" smtClean="0"/>
              <a:t> Markup Language (HTML).</a:t>
            </a:r>
          </a:p>
          <a:p>
            <a:r>
              <a:rPr lang="en-US" dirty="0" smtClean="0"/>
              <a:t>A simple protocol to exchange these documents, the </a:t>
            </a:r>
            <a:r>
              <a:rPr lang="en-US" dirty="0" err="1" smtClean="0"/>
              <a:t>HypertText</a:t>
            </a:r>
            <a:r>
              <a:rPr lang="en-US" dirty="0" smtClean="0"/>
              <a:t> Transfer Protocol (HTTP).</a:t>
            </a:r>
          </a:p>
          <a:p>
            <a:r>
              <a:rPr lang="en-US" dirty="0" smtClean="0"/>
              <a:t>A client to display (and accidentally edit) these documents, the first Web browser called </a:t>
            </a:r>
            <a:r>
              <a:rPr lang="en-US" dirty="0" err="1" smtClean="0"/>
              <a:t>WorldWideWeb</a:t>
            </a:r>
            <a:r>
              <a:rPr lang="en-US" dirty="0" smtClean="0"/>
              <a:t>.</a:t>
            </a:r>
          </a:p>
          <a:p>
            <a:r>
              <a:rPr lang="en-US" dirty="0" smtClean="0"/>
              <a:t>A server to give access to the document, an early version of </a:t>
            </a:r>
            <a:r>
              <a:rPr lang="en-US" dirty="0" err="1" smtClean="0"/>
              <a:t>httpd</a:t>
            </a:r>
            <a:r>
              <a:rPr lang="en-US" dirty="0" smtClean="0"/>
              <a:t>.</a:t>
            </a:r>
          </a:p>
          <a:p>
            <a:r>
              <a:rPr lang="en-US" dirty="0" smtClean="0"/>
              <a:t>These four building blocks were completed by the end of 1990, and the first servers were already running outside of CERN by early 1991. On August 6th 1991, Tim Berners-Lee's post on the public </a:t>
            </a:r>
            <a:r>
              <a:rPr lang="en-US" dirty="0" err="1" smtClean="0"/>
              <a:t>alt.hypertext</a:t>
            </a:r>
            <a:r>
              <a:rPr lang="en-US" dirty="0" smtClean="0"/>
              <a:t> newsgroup is now considered as the official start of the World Wide Web as a public project.</a:t>
            </a:r>
          </a:p>
          <a:p>
            <a:endParaRPr lang="en-US" dirty="0" smtClean="0"/>
          </a:p>
          <a:p>
            <a:r>
              <a:rPr lang="en-US" dirty="0" smtClean="0"/>
              <a:t>The HTTP protocol used in those early phases was very simple, later dubbed HTTP/0.9, and sometimes as the one-line protocol.</a:t>
            </a:r>
          </a:p>
          <a:p>
            <a:endParaRPr lang="en-NZ"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Most of the time the user-agent is a Web browser, but it can be anything, for example a robot that crawls the Web to populate and maintain a search engine index</a:t>
            </a:r>
          </a:p>
          <a:p>
            <a:endParaRPr lang="en-NZ" dirty="0" smtClean="0"/>
          </a:p>
          <a:p>
            <a:r>
              <a:rPr lang="en-US" dirty="0" smtClean="0"/>
              <a:t>A server represents a single machine virtually: this is because it may actually be a collection of servers, sharing the load (load balancing) or a complex piece of software interrogating other computers (like cache, a DB server, e-commerce servers, …), totally or partially generating the document on demand.</a:t>
            </a:r>
          </a:p>
          <a:p>
            <a:r>
              <a:rPr lang="en-US" dirty="0" smtClean="0"/>
              <a:t>A server is not necessarily a single machine, but several servers can be hosted on the same machine. With HTTP/1.1 and the Host header, they may even share the same IP address.</a:t>
            </a:r>
          </a:p>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3</a:t>
            </a:fld>
            <a:endParaRPr lang="en-NZ"/>
          </a:p>
        </p:txBody>
      </p:sp>
    </p:spTree>
    <p:extLst>
      <p:ext uri="{BB962C8B-B14F-4D97-AF65-F5344CB8AC3E}">
        <p14:creationId xmlns:p14="http://schemas.microsoft.com/office/powerpoint/2010/main" val="857199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extensible nature of HTTP has, over time, allowed for more control and functionality of the Web. Here is a list of common features controllable with HTTP.</a:t>
            </a:r>
          </a:p>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6</a:t>
            </a:fld>
            <a:endParaRPr lang="en-NZ"/>
          </a:p>
        </p:txBody>
      </p:sp>
    </p:spTree>
    <p:extLst>
      <p:ext uri="{BB962C8B-B14F-4D97-AF65-F5344CB8AC3E}">
        <p14:creationId xmlns:p14="http://schemas.microsoft.com/office/powerpoint/2010/main" val="2781128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7</a:t>
            </a:fld>
            <a:endParaRPr lang="en-NZ"/>
          </a:p>
        </p:txBody>
      </p:sp>
    </p:spTree>
    <p:extLst>
      <p:ext uri="{BB962C8B-B14F-4D97-AF65-F5344CB8AC3E}">
        <p14:creationId xmlns:p14="http://schemas.microsoft.com/office/powerpoint/2010/main" val="533391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Headers can also be grouped according to how proxies handle them:</a:t>
            </a:r>
          </a:p>
          <a:p>
            <a:pPr marL="628650" lvl="1" indent="-171450">
              <a:buFont typeface="Arial" panose="020B0604020202020204" pitchFamily="34" charset="0"/>
              <a:buChar char="•"/>
            </a:pPr>
            <a:r>
              <a:rPr lang="en-US" dirty="0" smtClean="0"/>
              <a:t>End-to-end headers</a:t>
            </a:r>
          </a:p>
          <a:p>
            <a:pPr marL="914400" lvl="2" indent="0">
              <a:buFont typeface="Arial" panose="020B0604020202020204" pitchFamily="34" charset="0"/>
              <a:buNone/>
            </a:pPr>
            <a:r>
              <a:rPr lang="en-US" dirty="0" smtClean="0"/>
              <a:t>These headers must be transmitted to the final recipient of the message; that is, the server for a request or the client for a response. Intermediate proxies must retransmit end-to-end headers unmodified and caches must store them.</a:t>
            </a:r>
          </a:p>
          <a:p>
            <a:pPr marL="628650" lvl="1" indent="-171450">
              <a:buFont typeface="Arial" panose="020B0604020202020204" pitchFamily="34" charset="0"/>
              <a:buChar char="•"/>
            </a:pPr>
            <a:r>
              <a:rPr lang="en-US" dirty="0" smtClean="0"/>
              <a:t>Hop-by-hop headers</a:t>
            </a:r>
          </a:p>
          <a:p>
            <a:pPr marL="628650" lvl="1" indent="-171450">
              <a:buFont typeface="Arial" panose="020B0604020202020204" pitchFamily="34" charset="0"/>
              <a:buChar char="•"/>
            </a:pPr>
            <a:r>
              <a:rPr lang="en-US" dirty="0" smtClean="0"/>
              <a:t>These headers are meaningful only for a single transport-level connection and must not be retransmitted by proxies or cached. Such headers are: Connection, Keep-Alive, Proxy-Authenticate, Proxy-Authorization, TE, Trailer, Transfer-Encoding and Upgrade. Note that only hop-by-hop headers may be set using the Connection general header.</a:t>
            </a:r>
          </a:p>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18</a:t>
            </a:fld>
            <a:endParaRPr lang="en-NZ"/>
          </a:p>
        </p:txBody>
      </p:sp>
    </p:spTree>
    <p:extLst>
      <p:ext uri="{BB962C8B-B14F-4D97-AF65-F5344CB8AC3E}">
        <p14:creationId xmlns:p14="http://schemas.microsoft.com/office/powerpoint/2010/main" val="2769255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HTTP/2 protocol has several prime differences from the HTTP/1.1 version:</a:t>
            </a:r>
          </a:p>
          <a:p>
            <a:pPr marL="171450" indent="-171450">
              <a:buFont typeface="Arial" panose="020B0604020202020204" pitchFamily="34" charset="0"/>
              <a:buChar char="•"/>
            </a:pPr>
            <a:r>
              <a:rPr lang="en-US" dirty="0" smtClean="0"/>
              <a:t>It is a binary protocol rather than text. It can no longer be read and created manually despite this hurdle, improved optimization techniques can now be implemented.</a:t>
            </a:r>
          </a:p>
          <a:p>
            <a:pPr marL="171450" indent="-171450">
              <a:buFont typeface="Arial" panose="020B0604020202020204" pitchFamily="34" charset="0"/>
              <a:buChar char="•"/>
            </a:pPr>
            <a:r>
              <a:rPr lang="en-US" dirty="0" smtClean="0"/>
              <a:t>It is a multiplexed protocol. Parallel requests can be handled over the same connection, removing the order and blocking constraints of the HTTP/1.x protocol.</a:t>
            </a:r>
          </a:p>
          <a:p>
            <a:pPr marL="171450" indent="-171450">
              <a:buFont typeface="Arial" panose="020B0604020202020204" pitchFamily="34" charset="0"/>
              <a:buChar char="•"/>
            </a:pPr>
            <a:r>
              <a:rPr lang="en-US" dirty="0" smtClean="0"/>
              <a:t>It compresses headers. As these are often similar among a set of requests, this removes duplication and overhead of data transmitted.</a:t>
            </a:r>
          </a:p>
          <a:p>
            <a:pPr marL="171450" indent="-171450">
              <a:buFont typeface="Arial" panose="020B0604020202020204" pitchFamily="34" charset="0"/>
              <a:buChar char="•"/>
            </a:pPr>
            <a:r>
              <a:rPr lang="en-US" dirty="0" smtClean="0"/>
              <a:t>It allows a server to populate data in a client cache, in advance of it being required, through a mechanism called the server push.</a:t>
            </a:r>
          </a:p>
          <a:p>
            <a:pPr marL="171450" indent="-171450">
              <a:buFont typeface="Arial" panose="020B0604020202020204" pitchFamily="34" charset="0"/>
              <a:buChar char="•"/>
            </a:pPr>
            <a:r>
              <a:rPr lang="en-US" dirty="0" smtClean="0"/>
              <a:t>Officially standardized, in May 2015, HTTP/2 has had much success. By July 2016, 8.7% of all Web sites</a:t>
            </a:r>
            <a:r>
              <a:rPr lang="en-US" baseline="30000" dirty="0" smtClean="0">
                <a:hlinkClick r:id="rId3"/>
              </a:rPr>
              <a:t>[1]</a:t>
            </a:r>
            <a:r>
              <a:rPr lang="en-US" dirty="0" smtClean="0"/>
              <a:t> were already using it, representing more than 68% of all requests</a:t>
            </a:r>
            <a:r>
              <a:rPr lang="en-US" baseline="30000" dirty="0" smtClean="0">
                <a:hlinkClick r:id="rId4"/>
              </a:rPr>
              <a:t>[2]</a:t>
            </a:r>
            <a:r>
              <a:rPr lang="en-US" dirty="0" smtClean="0"/>
              <a:t>. High-traffic Web sites showed the most rapid adoption, saving considerably on data transfer overheads and subsequent budgets.</a:t>
            </a:r>
          </a:p>
          <a:p>
            <a:pPr marL="171450" indent="-171450">
              <a:buFont typeface="Arial" panose="020B0604020202020204" pitchFamily="34" charset="0"/>
              <a:buChar char="•"/>
            </a:pPr>
            <a:r>
              <a:rPr lang="en-US" dirty="0" smtClean="0"/>
              <a:t>This rapid adoption rate was likely as HTTP/2 does not require adaptation of Web sites and applications: using HTTP/1.1 or HTTP/2 is transparent for them. Having an up-to-date server communicating with a recent browser is enough to enable its use: only a limited set of groups were needed to trigger adoption, and as legacy browser and server versions are renewed, usage has naturally increased, without further Web developer efforts.</a:t>
            </a:r>
          </a:p>
          <a:p>
            <a:pPr marL="171450" indent="-1714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21</a:t>
            </a:fld>
            <a:endParaRPr lang="en-NZ"/>
          </a:p>
        </p:txBody>
      </p:sp>
    </p:spTree>
    <p:extLst>
      <p:ext uri="{BB962C8B-B14F-4D97-AF65-F5344CB8AC3E}">
        <p14:creationId xmlns:p14="http://schemas.microsoft.com/office/powerpoint/2010/main" val="1651032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04-Apr-17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04-Apr-17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04-Apr-17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04-Apr-17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04-Apr-17</a:t>
            </a:fld>
            <a:endParaRPr lang="en-US"/>
          </a:p>
        </p:txBody>
      </p:sp>
      <p:sp>
        <p:nvSpPr>
          <p:cNvPr id="8" name="Footer Placeholder 7"/>
          <p:cNvSpPr>
            <a:spLocks noGrp="1"/>
          </p:cNvSpPr>
          <p:nvPr>
            <p:ph type="ftr" sz="quarter" idx="11"/>
          </p:nvPr>
        </p:nvSpPr>
        <p:spPr>
          <a:xfrm>
            <a:off x="3429000" y="18288"/>
            <a:ext cx="4114800" cy="329184"/>
          </a:xfrm>
          <a:prstGeom prst="rect">
            <a:avLst/>
          </a:prstGeom>
        </p:spPr>
        <p:txBody>
          <a:bodyPr/>
          <a:lstStyle/>
          <a:p>
            <a:endParaRPr lang="en-US"/>
          </a:p>
        </p:txBody>
      </p:sp>
      <p:sp>
        <p:nvSpPr>
          <p:cNvPr id="9" name="Slide Number Placeholder 8"/>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04-Apr-17</a:t>
            </a:fld>
            <a:endParaRPr lang="en-US"/>
          </a:p>
        </p:txBody>
      </p:sp>
      <p:sp>
        <p:nvSpPr>
          <p:cNvPr id="4" name="Footer Placeholder 3"/>
          <p:cNvSpPr>
            <a:spLocks noGrp="1"/>
          </p:cNvSpPr>
          <p:nvPr>
            <p:ph type="ftr" sz="quarter" idx="11"/>
          </p:nvPr>
        </p:nvSpPr>
        <p:spPr>
          <a:xfrm>
            <a:off x="3429000" y="18288"/>
            <a:ext cx="4114800" cy="329184"/>
          </a:xfrm>
          <a:prstGeom prst="rect">
            <a:avLst/>
          </a:prstGeom>
        </p:spPr>
        <p:txBody>
          <a:bodyPr/>
          <a:lstStyle/>
          <a:p>
            <a:endParaRPr lang="en-US"/>
          </a:p>
        </p:txBody>
      </p:sp>
      <p:sp>
        <p:nvSpPr>
          <p:cNvPr id="5" name="Slide Number Placeholder 4"/>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04-Apr-17</a:t>
            </a:fld>
            <a:endParaRPr lang="en-US"/>
          </a:p>
        </p:txBody>
      </p:sp>
      <p:sp>
        <p:nvSpPr>
          <p:cNvPr id="3" name="Footer Placeholder 2"/>
          <p:cNvSpPr>
            <a:spLocks noGrp="1"/>
          </p:cNvSpPr>
          <p:nvPr>
            <p:ph type="ftr" sz="quarter" idx="11"/>
          </p:nvPr>
        </p:nvSpPr>
        <p:spPr>
          <a:xfrm>
            <a:off x="3429000" y="18288"/>
            <a:ext cx="4114800" cy="329184"/>
          </a:xfrm>
          <a:prstGeom prst="rect">
            <a:avLst/>
          </a:prstGeom>
        </p:spPr>
        <p:txBody>
          <a:bodyPr/>
          <a:lstStyle/>
          <a:p>
            <a:endParaRPr lang="en-US"/>
          </a:p>
        </p:txBody>
      </p:sp>
      <p:sp>
        <p:nvSpPr>
          <p:cNvPr id="4" name="Slide Number Placeholder 3"/>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04-Apr-17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04-Apr-17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152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19200"/>
            <a:ext cx="8229600" cy="5486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ü"/>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maps.googleapis.com/maps/api/geocode/xml?address=New%20York" TargetMode="External"/><Relationship Id="rId2" Type="http://schemas.openxmlformats.org/officeDocument/2006/relationships/hyperlink" Target="https://apigee.com/console/others"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HTTP/Content_negotiation#The_Accept-Language.3a_header" TargetMode="Externa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Advanced HTTP 1 </a:t>
            </a:r>
            <a:endParaRPr lang="en-NZ" dirty="0"/>
          </a:p>
        </p:txBody>
      </p:sp>
      <p:sp>
        <p:nvSpPr>
          <p:cNvPr id="3" name="Subtitle 2"/>
          <p:cNvSpPr>
            <a:spLocks noGrp="1"/>
          </p:cNvSpPr>
          <p:nvPr>
            <p:ph type="subTitle" idx="1"/>
          </p:nvPr>
        </p:nvSpPr>
        <p:spPr/>
        <p:txBody>
          <a:bodyPr/>
          <a:lstStyle/>
          <a:p>
            <a:r>
              <a:rPr lang="en-NZ" dirty="0" smtClean="0"/>
              <a:t>IN712 Web 3 </a:t>
            </a:r>
          </a:p>
        </p:txBody>
      </p:sp>
    </p:spTree>
    <p:extLst>
      <p:ext uri="{BB962C8B-B14F-4D97-AF65-F5344CB8AC3E}">
        <p14:creationId xmlns:p14="http://schemas.microsoft.com/office/powerpoint/2010/main" val="2403861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HTTP/1.x messages and HTTP/2 Frames</a:t>
            </a:r>
            <a:endParaRPr lang="en-US" dirty="0"/>
          </a:p>
        </p:txBody>
      </p:sp>
      <p:sp>
        <p:nvSpPr>
          <p:cNvPr id="3" name="Content Placeholder 2"/>
          <p:cNvSpPr>
            <a:spLocks noGrp="1"/>
          </p:cNvSpPr>
          <p:nvPr>
            <p:ph idx="1"/>
          </p:nvPr>
        </p:nvSpPr>
        <p:spPr>
          <a:xfrm>
            <a:off x="0" y="1219200"/>
            <a:ext cx="9144000" cy="5638800"/>
          </a:xfrm>
        </p:spPr>
        <p:txBody>
          <a:bodyPr>
            <a:normAutofit fontScale="85000" lnSpcReduction="20000"/>
          </a:bodyPr>
          <a:lstStyle/>
          <a:p>
            <a:r>
              <a:rPr lang="en-US" dirty="0"/>
              <a:t>HTTP/1.1 and earlier HTTP messages are human-readable. </a:t>
            </a:r>
          </a:p>
          <a:p>
            <a:r>
              <a:rPr lang="en-US" dirty="0" smtClean="0"/>
              <a:t>HTTP/1.x </a:t>
            </a:r>
            <a:r>
              <a:rPr lang="en-US" dirty="0"/>
              <a:t>messages have a few drawbacks for performance:</a:t>
            </a:r>
          </a:p>
          <a:p>
            <a:pPr lvl="1"/>
            <a:r>
              <a:rPr lang="en-US" dirty="0" smtClean="0"/>
              <a:t>Headers</a:t>
            </a:r>
            <a:r>
              <a:rPr lang="en-US" dirty="0"/>
              <a:t>, unlike bodies, are uncompressed.</a:t>
            </a:r>
          </a:p>
          <a:p>
            <a:pPr lvl="1"/>
            <a:r>
              <a:rPr lang="en-US" dirty="0"/>
              <a:t>Headers are often very similar from one message to the next one, yet still repeated across connections.</a:t>
            </a:r>
          </a:p>
          <a:p>
            <a:pPr lvl="1"/>
            <a:r>
              <a:rPr lang="en-US" dirty="0"/>
              <a:t>No multiplexing can be done. Several connections need opening on the same server: and warm TCP connections are more efficient than cold ones.</a:t>
            </a:r>
          </a:p>
          <a:p>
            <a:r>
              <a:rPr lang="en-US" dirty="0" smtClean="0"/>
              <a:t>HTTP/2 </a:t>
            </a:r>
            <a:r>
              <a:rPr lang="en-US" dirty="0"/>
              <a:t>introduces an extra step: it divides HTTP/1.x messages </a:t>
            </a:r>
            <a:r>
              <a:rPr lang="en-US" dirty="0" smtClean="0"/>
              <a:t>into </a:t>
            </a:r>
            <a:r>
              <a:rPr lang="en-US" dirty="0"/>
              <a:t>a new binary </a:t>
            </a:r>
            <a:r>
              <a:rPr lang="en-US" dirty="0" smtClean="0"/>
              <a:t>structure, frames, </a:t>
            </a:r>
            <a:r>
              <a:rPr lang="en-US" dirty="0"/>
              <a:t>which are embedded in a stream. Data and header frames are separated, this allows header compression. Several streams can be combined together, a process called multiplexing, allowing more efficient underlying TCP connections</a:t>
            </a:r>
            <a:r>
              <a:rPr lang="en-US" dirty="0" smtClean="0"/>
              <a:t>.</a:t>
            </a:r>
          </a:p>
          <a:p>
            <a:r>
              <a:rPr lang="en-US" dirty="0" smtClean="0"/>
              <a:t>The </a:t>
            </a:r>
            <a:r>
              <a:rPr lang="en-US" dirty="0"/>
              <a:t>semantics of each message </a:t>
            </a:r>
            <a:r>
              <a:rPr lang="en-US" dirty="0" smtClean="0"/>
              <a:t>in HTTP/2 remains </a:t>
            </a:r>
            <a:r>
              <a:rPr lang="en-US" dirty="0"/>
              <a:t>unchanged and the client reconstitutes (virtually) the original HTTP/1.1 request. </a:t>
            </a:r>
          </a:p>
          <a:p>
            <a:r>
              <a:rPr lang="en-US" dirty="0"/>
              <a:t>It is therefore useful to comprehend HTTP/2 messages in the HTTP/1.1 format</a:t>
            </a:r>
            <a:r>
              <a:rPr lang="en-US" dirty="0" smtClean="0"/>
              <a:t>.</a:t>
            </a:r>
          </a:p>
          <a:p>
            <a:r>
              <a:rPr lang="en-US" dirty="0"/>
              <a:t>HTTP frames are now transparent to Web developers. This is an additional step in HTTP/2, between HTTP/1.1 messages and the underlying transport protocol. No changes are needed in the APIs used by Web developers to utilize HTTP frames; when available in both the browser and the server, HTTP/2 is switched on and used.</a:t>
            </a:r>
          </a:p>
          <a:p>
            <a:endParaRPr lang="en-US" dirty="0"/>
          </a:p>
        </p:txBody>
      </p:sp>
    </p:spTree>
    <p:extLst>
      <p:ext uri="{BB962C8B-B14F-4D97-AF65-F5344CB8AC3E}">
        <p14:creationId xmlns:p14="http://schemas.microsoft.com/office/powerpoint/2010/main" val="1655040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HTTP Methods</a:t>
            </a:r>
            <a:endParaRPr lang="en-US" dirty="0"/>
          </a:p>
        </p:txBody>
      </p:sp>
      <p:sp>
        <p:nvSpPr>
          <p:cNvPr id="3" name="Content Placeholder 2"/>
          <p:cNvSpPr>
            <a:spLocks noGrp="1"/>
          </p:cNvSpPr>
          <p:nvPr>
            <p:ph idx="1"/>
          </p:nvPr>
        </p:nvSpPr>
        <p:spPr>
          <a:xfrm>
            <a:off x="152400" y="1143000"/>
            <a:ext cx="8991600" cy="5715000"/>
          </a:xfrm>
        </p:spPr>
        <p:txBody>
          <a:bodyPr>
            <a:normAutofit fontScale="85000" lnSpcReduction="20000"/>
          </a:bodyPr>
          <a:lstStyle/>
          <a:p>
            <a:r>
              <a:rPr lang="en-US" dirty="0"/>
              <a:t>HTTP defines a set of </a:t>
            </a:r>
            <a:r>
              <a:rPr lang="en-US" b="1" dirty="0"/>
              <a:t>request methods</a:t>
            </a:r>
            <a:r>
              <a:rPr lang="en-US" dirty="0"/>
              <a:t> to indicate the desired action to be performed for a given resource. Although they can also be nouns, these requests methods are sometimes referred as </a:t>
            </a:r>
            <a:r>
              <a:rPr lang="en-US" i="1" dirty="0"/>
              <a:t>HTTP verbs</a:t>
            </a:r>
            <a:r>
              <a:rPr lang="en-US" dirty="0"/>
              <a:t>. </a:t>
            </a:r>
            <a:endParaRPr lang="en-US" dirty="0" smtClean="0"/>
          </a:p>
          <a:p>
            <a:r>
              <a:rPr lang="en-US" dirty="0" smtClean="0"/>
              <a:t>HTTP </a:t>
            </a:r>
            <a:r>
              <a:rPr lang="en-US" dirty="0"/>
              <a:t>requests and responses follow a strict vocabulary</a:t>
            </a:r>
            <a:r>
              <a:rPr lang="en-US" dirty="0" smtClean="0"/>
              <a:t>. Each </a:t>
            </a:r>
            <a:r>
              <a:rPr lang="en-US" dirty="0"/>
              <a:t>request is of a particular method or </a:t>
            </a:r>
            <a:r>
              <a:rPr lang="en-US" dirty="0" smtClean="0"/>
              <a:t>verb</a:t>
            </a:r>
          </a:p>
          <a:p>
            <a:pPr lvl="1"/>
            <a:r>
              <a:rPr lang="en-US" dirty="0" smtClean="0"/>
              <a:t>GET: requests </a:t>
            </a:r>
            <a:r>
              <a:rPr lang="en-US" dirty="0"/>
              <a:t>a representation of the specified resource. Requests using GET should only retrieve data.</a:t>
            </a:r>
            <a:endParaRPr lang="en-US" dirty="0" smtClean="0"/>
          </a:p>
          <a:p>
            <a:pPr lvl="1"/>
            <a:r>
              <a:rPr lang="en-NZ" dirty="0" smtClean="0"/>
              <a:t>HEAD: like GET but server returns only headers</a:t>
            </a:r>
            <a:endParaRPr lang="en-US" dirty="0" smtClean="0"/>
          </a:p>
          <a:p>
            <a:pPr lvl="1"/>
            <a:r>
              <a:rPr lang="en-US" dirty="0" smtClean="0"/>
              <a:t>POST: used </a:t>
            </a:r>
            <a:r>
              <a:rPr lang="en-US" dirty="0"/>
              <a:t>to submit an entity to the specified resource, often causing a change in state or side effects on the server</a:t>
            </a:r>
            <a:endParaRPr lang="en-US" dirty="0" smtClean="0"/>
          </a:p>
          <a:p>
            <a:pPr lvl="1"/>
            <a:r>
              <a:rPr lang="en-US" dirty="0" smtClean="0"/>
              <a:t>PUT: replaces </a:t>
            </a:r>
            <a:r>
              <a:rPr lang="en-US" dirty="0"/>
              <a:t>all current representations of the target resource with the request payload.</a:t>
            </a:r>
            <a:endParaRPr lang="en-US" dirty="0" smtClean="0"/>
          </a:p>
          <a:p>
            <a:pPr lvl="1"/>
            <a:r>
              <a:rPr lang="en-US" dirty="0" smtClean="0"/>
              <a:t>DELETE: the client wants to delete a resource</a:t>
            </a:r>
          </a:p>
          <a:p>
            <a:pPr lvl="1"/>
            <a:r>
              <a:rPr lang="en-NZ" dirty="0" smtClean="0"/>
              <a:t>OPTIONS: the client asks the server  about its supported capabilities</a:t>
            </a:r>
          </a:p>
          <a:p>
            <a:pPr lvl="1"/>
            <a:r>
              <a:rPr lang="en-NZ" dirty="0" smtClean="0"/>
              <a:t>TRACE: the client knows how its requests arrive to the server</a:t>
            </a:r>
          </a:p>
          <a:p>
            <a:pPr lvl="1"/>
            <a:r>
              <a:rPr lang="en-NZ" dirty="0" smtClean="0"/>
              <a:t>PATCH: </a:t>
            </a:r>
            <a:r>
              <a:rPr lang="en-US" dirty="0"/>
              <a:t>used to apply partial modifications to a resource.</a:t>
            </a:r>
            <a:endParaRPr lang="en-NZ" dirty="0" smtClean="0"/>
          </a:p>
          <a:p>
            <a:pPr lvl="1"/>
            <a:r>
              <a:rPr lang="en-NZ" dirty="0" smtClean="0"/>
              <a:t>CONNECT: </a:t>
            </a:r>
            <a:r>
              <a:rPr lang="en-US" dirty="0"/>
              <a:t>establishes a tunnel to the server identified by the target resource.</a:t>
            </a:r>
            <a:endParaRPr lang="en-NZ" dirty="0" smtClean="0"/>
          </a:p>
          <a:p>
            <a:pPr lvl="1"/>
            <a:r>
              <a:rPr lang="en-NZ" dirty="0" smtClean="0"/>
              <a:t>Extension methods: not defined in the HTTP specification</a:t>
            </a:r>
            <a:endParaRPr lang="en-US" dirty="0" smtClean="0"/>
          </a:p>
          <a:p>
            <a:r>
              <a:rPr lang="en-US" dirty="0" smtClean="0"/>
              <a:t>These </a:t>
            </a:r>
            <a:r>
              <a:rPr lang="en-US" dirty="0"/>
              <a:t>http methods don't map to those actions automatically. They have to be interpreted by the web </a:t>
            </a:r>
            <a:r>
              <a:rPr lang="en-US" dirty="0" smtClean="0"/>
              <a:t>service</a:t>
            </a:r>
          </a:p>
          <a:p>
            <a:r>
              <a:rPr lang="en-US" dirty="0" smtClean="0"/>
              <a:t>Not </a:t>
            </a:r>
            <a:r>
              <a:rPr lang="en-US" dirty="0"/>
              <a:t>all web services are sensitive to all http methods or </a:t>
            </a:r>
            <a:r>
              <a:rPr lang="en-US" dirty="0" smtClean="0"/>
              <a:t>verbs</a:t>
            </a:r>
            <a:endParaRPr lang="en-US" dirty="0"/>
          </a:p>
        </p:txBody>
      </p:sp>
    </p:spTree>
    <p:extLst>
      <p:ext uri="{BB962C8B-B14F-4D97-AF65-F5344CB8AC3E}">
        <p14:creationId xmlns:p14="http://schemas.microsoft.com/office/powerpoint/2010/main" val="349928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HTTP status codes</a:t>
            </a:r>
            <a:endParaRPr lang="en-US" dirty="0"/>
          </a:p>
        </p:txBody>
      </p:sp>
      <p:pic>
        <p:nvPicPr>
          <p:cNvPr id="4098" name="Picture 2" descr="http://coronet.iicm.edu/lectures/mmis/material/images/status_cod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124200"/>
            <a:ext cx="8915400" cy="219943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a:spLocks noGrp="1"/>
          </p:cNvSpPr>
          <p:nvPr>
            <p:ph idx="1"/>
          </p:nvPr>
        </p:nvSpPr>
        <p:spPr>
          <a:xfrm>
            <a:off x="152400" y="1143000"/>
            <a:ext cx="8991600" cy="5715000"/>
          </a:xfrm>
        </p:spPr>
        <p:txBody>
          <a:bodyPr>
            <a:normAutofit/>
          </a:bodyPr>
          <a:lstStyle/>
          <a:p>
            <a:r>
              <a:rPr lang="en-US" dirty="0"/>
              <a:t>HTTP response status codes indicate whether a specific HTTP request has been successfully completed. Responses are grouped in five </a:t>
            </a:r>
            <a:r>
              <a:rPr lang="en-US" dirty="0" smtClean="0"/>
              <a:t>classes</a:t>
            </a:r>
            <a:endParaRPr lang="en-US" dirty="0"/>
          </a:p>
        </p:txBody>
      </p:sp>
      <p:sp>
        <p:nvSpPr>
          <p:cNvPr id="3" name="TextBox 2"/>
          <p:cNvSpPr txBox="1"/>
          <p:nvPr/>
        </p:nvSpPr>
        <p:spPr>
          <a:xfrm>
            <a:off x="1752600" y="5867400"/>
            <a:ext cx="6248400" cy="369332"/>
          </a:xfrm>
          <a:prstGeom prst="rect">
            <a:avLst/>
          </a:prstGeom>
          <a:noFill/>
        </p:spPr>
        <p:txBody>
          <a:bodyPr wrap="square" rtlCol="0">
            <a:spAutoFit/>
          </a:bodyPr>
          <a:lstStyle/>
          <a:p>
            <a:r>
              <a:rPr lang="en-NZ" dirty="0" smtClean="0">
                <a:hlinkClick r:id="rId3"/>
              </a:rPr>
              <a:t>Complete list of HTTP status codes</a:t>
            </a:r>
            <a:endParaRPr lang="en-US" dirty="0"/>
          </a:p>
        </p:txBody>
      </p:sp>
    </p:spTree>
    <p:extLst>
      <p:ext uri="{BB962C8B-B14F-4D97-AF65-F5344CB8AC3E}">
        <p14:creationId xmlns:p14="http://schemas.microsoft.com/office/powerpoint/2010/main" val="258872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Often encountered HTTP status codes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100 </a:t>
            </a:r>
            <a:r>
              <a:rPr lang="en-US" dirty="0" smtClean="0"/>
              <a:t>Continue</a:t>
            </a:r>
          </a:p>
          <a:p>
            <a:pPr lvl="1"/>
            <a:r>
              <a:rPr lang="en-US" dirty="0" smtClean="0"/>
              <a:t>This </a:t>
            </a:r>
            <a:r>
              <a:rPr lang="en-US" dirty="0"/>
              <a:t>interim response indicates that everything so far is OK and that the client should continue with the request or ignore it if it is already finished</a:t>
            </a:r>
            <a:r>
              <a:rPr lang="en-US" dirty="0" smtClean="0"/>
              <a:t>.</a:t>
            </a:r>
          </a:p>
          <a:p>
            <a:r>
              <a:rPr lang="en-US" dirty="0"/>
              <a:t>200 OK</a:t>
            </a:r>
          </a:p>
          <a:p>
            <a:pPr lvl="1"/>
            <a:r>
              <a:rPr lang="en-US" dirty="0"/>
              <a:t>The request has succeeded. The meaning of a success varies depending on the HTTP method:</a:t>
            </a:r>
          </a:p>
          <a:p>
            <a:pPr lvl="1"/>
            <a:r>
              <a:rPr lang="en-US" dirty="0"/>
              <a:t>GET: The resource has been fetched and is transmitted in the message body.</a:t>
            </a:r>
          </a:p>
          <a:p>
            <a:pPr lvl="1"/>
            <a:r>
              <a:rPr lang="en-US" dirty="0"/>
              <a:t>HEAD: The entity headers are in the message body.</a:t>
            </a:r>
          </a:p>
          <a:p>
            <a:pPr lvl="1"/>
            <a:r>
              <a:rPr lang="en-US" dirty="0"/>
              <a:t>POST: The resource describing the result of the action is transmitted in the message body.</a:t>
            </a:r>
          </a:p>
          <a:p>
            <a:pPr lvl="1"/>
            <a:r>
              <a:rPr lang="en-US" dirty="0"/>
              <a:t>TRACE: The message body contains the request message as received by the </a:t>
            </a:r>
            <a:r>
              <a:rPr lang="en-US" dirty="0" smtClean="0"/>
              <a:t>server</a:t>
            </a:r>
          </a:p>
          <a:p>
            <a:r>
              <a:rPr lang="en-US" dirty="0"/>
              <a:t>201 </a:t>
            </a:r>
            <a:r>
              <a:rPr lang="en-US" dirty="0" smtClean="0"/>
              <a:t>Created</a:t>
            </a:r>
          </a:p>
          <a:p>
            <a:pPr lvl="1"/>
            <a:r>
              <a:rPr lang="en-US" dirty="0" smtClean="0"/>
              <a:t>The </a:t>
            </a:r>
            <a:r>
              <a:rPr lang="en-US" dirty="0"/>
              <a:t>request has succeeded and a new resource has been created as a result of it. This is typically the response sent after a PUT </a:t>
            </a:r>
            <a:r>
              <a:rPr lang="en-US" dirty="0" smtClean="0"/>
              <a:t>request.</a:t>
            </a:r>
          </a:p>
          <a:p>
            <a:r>
              <a:rPr lang="en-US" dirty="0" smtClean="0"/>
              <a:t>202 Accepted</a:t>
            </a:r>
          </a:p>
          <a:p>
            <a:pPr lvl="1"/>
            <a:r>
              <a:rPr lang="en-US" dirty="0" smtClean="0"/>
              <a:t>The </a:t>
            </a:r>
            <a:r>
              <a:rPr lang="en-US" dirty="0"/>
              <a:t>request has been received but not yet acted upon. It is non-committal, meaning that there is no way in HTTP to later send an asynchronous response indicating the outcome of processing the request. It is intended for cases where another process or server handles the request, or for batch processing</a:t>
            </a:r>
            <a:r>
              <a:rPr lang="en-US" dirty="0" smtClean="0"/>
              <a:t>.</a:t>
            </a:r>
          </a:p>
          <a:p>
            <a:r>
              <a:rPr lang="en-US" dirty="0"/>
              <a:t>204 No </a:t>
            </a:r>
            <a:r>
              <a:rPr lang="en-US" dirty="0" smtClean="0"/>
              <a:t>Content</a:t>
            </a:r>
          </a:p>
          <a:p>
            <a:pPr lvl="1"/>
            <a:r>
              <a:rPr lang="en-US" dirty="0" smtClean="0"/>
              <a:t>There </a:t>
            </a:r>
            <a:r>
              <a:rPr lang="en-US" dirty="0"/>
              <a:t>is no content to send for this request, but the headers may be useful. The user-agent may update its cached headers for this resource with the new ones</a:t>
            </a:r>
            <a:r>
              <a:rPr lang="en-US" dirty="0" smtClean="0"/>
              <a:t>.</a:t>
            </a:r>
          </a:p>
          <a:p>
            <a:r>
              <a:rPr lang="en-US" dirty="0"/>
              <a:t>206 Partial </a:t>
            </a:r>
            <a:r>
              <a:rPr lang="en-US" dirty="0" smtClean="0"/>
              <a:t>Content</a:t>
            </a:r>
          </a:p>
          <a:p>
            <a:pPr lvl="1"/>
            <a:r>
              <a:rPr lang="en-US" dirty="0" smtClean="0"/>
              <a:t>This </a:t>
            </a:r>
            <a:r>
              <a:rPr lang="en-US" dirty="0"/>
              <a:t>response code is used because of range header sent by the client to separate download into multiple streams.</a:t>
            </a:r>
            <a:endParaRPr lang="en-US" dirty="0" smtClean="0"/>
          </a:p>
          <a:p>
            <a:endParaRPr lang="en-US" dirty="0"/>
          </a:p>
        </p:txBody>
      </p:sp>
    </p:spTree>
    <p:extLst>
      <p:ext uri="{BB962C8B-B14F-4D97-AF65-F5344CB8AC3E}">
        <p14:creationId xmlns:p14="http://schemas.microsoft.com/office/powerpoint/2010/main" val="103452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Often encountered HTTP status codes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301 Moved </a:t>
            </a:r>
            <a:r>
              <a:rPr lang="en-US" dirty="0" smtClean="0"/>
              <a:t>Permanently</a:t>
            </a:r>
          </a:p>
          <a:p>
            <a:pPr lvl="1"/>
            <a:r>
              <a:rPr lang="en-US" dirty="0" smtClean="0"/>
              <a:t>This </a:t>
            </a:r>
            <a:r>
              <a:rPr lang="en-US" dirty="0"/>
              <a:t>response code means that URI of requested resource has been changed. Probably, new URI would be given in the response.</a:t>
            </a:r>
          </a:p>
          <a:p>
            <a:r>
              <a:rPr lang="en-US" dirty="0"/>
              <a:t>302 </a:t>
            </a:r>
            <a:r>
              <a:rPr lang="en-US" dirty="0" smtClean="0"/>
              <a:t>Found</a:t>
            </a:r>
          </a:p>
          <a:p>
            <a:pPr lvl="1"/>
            <a:r>
              <a:rPr lang="en-US" dirty="0" smtClean="0"/>
              <a:t>This </a:t>
            </a:r>
            <a:r>
              <a:rPr lang="en-US" dirty="0"/>
              <a:t>response code means that URI of requested resource has been changed temporarily. New changes in the URI might be made in the future. Therefore, this same URI should be used by the client in future requests</a:t>
            </a:r>
            <a:r>
              <a:rPr lang="en-US" dirty="0" smtClean="0"/>
              <a:t>.</a:t>
            </a:r>
          </a:p>
          <a:p>
            <a:r>
              <a:rPr lang="en-US" dirty="0"/>
              <a:t>303 See </a:t>
            </a:r>
            <a:r>
              <a:rPr lang="en-US" dirty="0" smtClean="0"/>
              <a:t>Other </a:t>
            </a:r>
          </a:p>
          <a:p>
            <a:pPr lvl="1"/>
            <a:r>
              <a:rPr lang="en-US" dirty="0" smtClean="0"/>
              <a:t>Server </a:t>
            </a:r>
            <a:r>
              <a:rPr lang="en-US" dirty="0"/>
              <a:t>sent this response to directing client to get requested resource to another URI with an GET request.</a:t>
            </a:r>
          </a:p>
          <a:p>
            <a:r>
              <a:rPr lang="en-US" dirty="0"/>
              <a:t>304 Not </a:t>
            </a:r>
            <a:r>
              <a:rPr lang="en-US" dirty="0" smtClean="0"/>
              <a:t>Modified</a:t>
            </a:r>
          </a:p>
          <a:p>
            <a:pPr lvl="1"/>
            <a:r>
              <a:rPr lang="en-US" dirty="0" smtClean="0"/>
              <a:t>This </a:t>
            </a:r>
            <a:r>
              <a:rPr lang="en-US" dirty="0"/>
              <a:t>is used for caching purposes. It is telling to client that response has not been modified. So, client can continue to use same cached version of response</a:t>
            </a:r>
            <a:r>
              <a:rPr lang="en-US" dirty="0" smtClean="0"/>
              <a:t>.</a:t>
            </a:r>
            <a:endParaRPr lang="en-US" dirty="0"/>
          </a:p>
          <a:p>
            <a:r>
              <a:rPr lang="en-US" dirty="0"/>
              <a:t>307 Temporary </a:t>
            </a:r>
            <a:r>
              <a:rPr lang="en-US" dirty="0" smtClean="0"/>
              <a:t>Redirect</a:t>
            </a:r>
          </a:p>
          <a:p>
            <a:pPr lvl="1"/>
            <a:r>
              <a:rPr lang="en-US" dirty="0" smtClean="0"/>
              <a:t>Server </a:t>
            </a:r>
            <a:r>
              <a:rPr lang="en-US" dirty="0"/>
              <a:t>sent this response to directing client to get requested resource to another URI with same method that used prior request. This has the same semantic than the 302 Found HTTP response code, with the exception that the user agent must not change the HTTP method used: if a POST was used in the first request, a POST must be used in the second request.</a:t>
            </a:r>
          </a:p>
          <a:p>
            <a:r>
              <a:rPr lang="en-US" dirty="0"/>
              <a:t>308 Permanent </a:t>
            </a:r>
            <a:r>
              <a:rPr lang="en-US" dirty="0" smtClean="0"/>
              <a:t>Redirect</a:t>
            </a:r>
          </a:p>
          <a:p>
            <a:pPr lvl="1"/>
            <a:r>
              <a:rPr lang="en-US" dirty="0" smtClean="0"/>
              <a:t>This </a:t>
            </a:r>
            <a:r>
              <a:rPr lang="en-US" dirty="0"/>
              <a:t>means that the resource is now permanently located at another URI, specified by the Location: HTTP Response header. This has the same semantics as the 301 Moved Permanently HTTP response code, with the exception that the user agent must not change the HTTP method used: if a POST was used in the first request, a POST must be used in the second request.</a:t>
            </a:r>
          </a:p>
        </p:txBody>
      </p:sp>
    </p:spTree>
    <p:extLst>
      <p:ext uri="{BB962C8B-B14F-4D97-AF65-F5344CB8AC3E}">
        <p14:creationId xmlns:p14="http://schemas.microsoft.com/office/powerpoint/2010/main" val="3982202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Often encountered HTTP status codes</a:t>
            </a:r>
            <a:endParaRPr lang="en-US" dirty="0"/>
          </a:p>
        </p:txBody>
      </p:sp>
      <p:sp>
        <p:nvSpPr>
          <p:cNvPr id="3" name="Content Placeholder 2"/>
          <p:cNvSpPr>
            <a:spLocks noGrp="1"/>
          </p:cNvSpPr>
          <p:nvPr>
            <p:ph idx="1"/>
          </p:nvPr>
        </p:nvSpPr>
        <p:spPr/>
        <p:txBody>
          <a:bodyPr>
            <a:normAutofit fontScale="55000" lnSpcReduction="20000"/>
          </a:bodyPr>
          <a:lstStyle/>
          <a:p>
            <a:r>
              <a:rPr lang="en-US" dirty="0"/>
              <a:t>400 Bad </a:t>
            </a:r>
            <a:r>
              <a:rPr lang="en-US" dirty="0" smtClean="0"/>
              <a:t>Request</a:t>
            </a:r>
          </a:p>
          <a:p>
            <a:pPr lvl="1"/>
            <a:r>
              <a:rPr lang="en-US" dirty="0" smtClean="0"/>
              <a:t>This </a:t>
            </a:r>
            <a:r>
              <a:rPr lang="en-US" dirty="0"/>
              <a:t>response means that server could not understand the request due to invalid syntax.</a:t>
            </a:r>
          </a:p>
          <a:p>
            <a:r>
              <a:rPr lang="en-US" dirty="0"/>
              <a:t>401 </a:t>
            </a:r>
            <a:r>
              <a:rPr lang="en-US" dirty="0" smtClean="0"/>
              <a:t>Unauthorized</a:t>
            </a:r>
          </a:p>
          <a:p>
            <a:pPr lvl="1"/>
            <a:r>
              <a:rPr lang="en-US" dirty="0" smtClean="0"/>
              <a:t>Authentication </a:t>
            </a:r>
            <a:r>
              <a:rPr lang="en-US" dirty="0"/>
              <a:t>is needed to get requested response. This is similar to 403, but in this case, authentication is possible.</a:t>
            </a:r>
          </a:p>
          <a:p>
            <a:r>
              <a:rPr lang="en-US" dirty="0" smtClean="0"/>
              <a:t>403 Forbidden</a:t>
            </a:r>
          </a:p>
          <a:p>
            <a:pPr lvl="1"/>
            <a:r>
              <a:rPr lang="en-US" dirty="0" smtClean="0"/>
              <a:t>Client </a:t>
            </a:r>
            <a:r>
              <a:rPr lang="en-US" dirty="0"/>
              <a:t>does not have access rights to the content so server is rejecting to give proper response.</a:t>
            </a:r>
          </a:p>
          <a:p>
            <a:r>
              <a:rPr lang="en-US" dirty="0"/>
              <a:t>404 Not </a:t>
            </a:r>
            <a:r>
              <a:rPr lang="en-US" dirty="0" smtClean="0"/>
              <a:t>Found</a:t>
            </a:r>
          </a:p>
          <a:p>
            <a:pPr lvl="1"/>
            <a:r>
              <a:rPr lang="en-US" dirty="0" smtClean="0"/>
              <a:t>Server </a:t>
            </a:r>
            <a:r>
              <a:rPr lang="en-US" dirty="0"/>
              <a:t>can not find requested resource. This response code probably is most famous one due to its frequency to occur in web.</a:t>
            </a:r>
          </a:p>
          <a:p>
            <a:r>
              <a:rPr lang="en-US" dirty="0"/>
              <a:t>405 Method Not </a:t>
            </a:r>
            <a:r>
              <a:rPr lang="en-US" dirty="0" smtClean="0"/>
              <a:t>Allowed</a:t>
            </a:r>
          </a:p>
          <a:p>
            <a:pPr lvl="1"/>
            <a:r>
              <a:rPr lang="en-US" dirty="0" smtClean="0"/>
              <a:t>The </a:t>
            </a:r>
            <a:r>
              <a:rPr lang="en-US" dirty="0"/>
              <a:t>request method is known by the server but has been disabled and cannot be used. The two mandatory methods, GET and HEAD, must never be disabled and should not return this error code.</a:t>
            </a:r>
          </a:p>
          <a:p>
            <a:r>
              <a:rPr lang="en-US" dirty="0"/>
              <a:t>406 Not </a:t>
            </a:r>
            <a:r>
              <a:rPr lang="en-US" dirty="0" smtClean="0"/>
              <a:t>Acceptable</a:t>
            </a:r>
          </a:p>
          <a:p>
            <a:pPr lvl="1"/>
            <a:r>
              <a:rPr lang="en-US" dirty="0" smtClean="0"/>
              <a:t>This </a:t>
            </a:r>
            <a:r>
              <a:rPr lang="en-US" dirty="0"/>
              <a:t>response is sent when the web server, after performing server-driven content negotiation, doesn't find any content following the criteria given by the user agent.</a:t>
            </a:r>
          </a:p>
          <a:p>
            <a:r>
              <a:rPr lang="en-US" dirty="0"/>
              <a:t>407 Proxy Authentication </a:t>
            </a:r>
            <a:r>
              <a:rPr lang="en-US" dirty="0" smtClean="0"/>
              <a:t>Required</a:t>
            </a:r>
          </a:p>
          <a:p>
            <a:pPr lvl="1"/>
            <a:r>
              <a:rPr lang="en-US" dirty="0" smtClean="0"/>
              <a:t>This </a:t>
            </a:r>
            <a:r>
              <a:rPr lang="en-US" dirty="0"/>
              <a:t>is similar to 401 but authentication is needed to be done by a proxy.</a:t>
            </a:r>
          </a:p>
          <a:p>
            <a:r>
              <a:rPr lang="en-US" dirty="0"/>
              <a:t>408 Request </a:t>
            </a:r>
            <a:r>
              <a:rPr lang="en-US" dirty="0" smtClean="0"/>
              <a:t>Timeout</a:t>
            </a:r>
          </a:p>
          <a:p>
            <a:pPr lvl="1"/>
            <a:r>
              <a:rPr lang="en-US" dirty="0" smtClean="0"/>
              <a:t>This </a:t>
            </a:r>
            <a:r>
              <a:rPr lang="en-US" dirty="0"/>
              <a:t>response is sent on an idle connection by some servers, even without any previous request by the client. It means that the server would like to shut down this unused connection. This response is used much more since some browsers, like Chrome or IE9, use HTTP </a:t>
            </a:r>
            <a:r>
              <a:rPr lang="en-US" dirty="0" err="1"/>
              <a:t>preconnection</a:t>
            </a:r>
            <a:r>
              <a:rPr lang="en-US" dirty="0"/>
              <a:t> mechanisms to speed up surfing (see bug 881804, which tracks the future implementation of such a mechanism in Firefox). Also note that some servers merely shut down the connection without sending this message.</a:t>
            </a:r>
          </a:p>
          <a:p>
            <a:r>
              <a:rPr lang="en-US" dirty="0" smtClean="0"/>
              <a:t>410 Gone</a:t>
            </a:r>
          </a:p>
          <a:p>
            <a:pPr lvl="1"/>
            <a:r>
              <a:rPr lang="en-US" dirty="0" smtClean="0"/>
              <a:t>This </a:t>
            </a:r>
            <a:r>
              <a:rPr lang="en-US" dirty="0"/>
              <a:t>response would be sent when requested content has been deleted from server.</a:t>
            </a:r>
          </a:p>
          <a:p>
            <a:r>
              <a:rPr lang="en-US" dirty="0"/>
              <a:t>411 Length </a:t>
            </a:r>
            <a:r>
              <a:rPr lang="en-US" dirty="0" smtClean="0"/>
              <a:t>Required</a:t>
            </a:r>
          </a:p>
          <a:p>
            <a:pPr lvl="1"/>
            <a:r>
              <a:rPr lang="en-US" dirty="0" smtClean="0"/>
              <a:t>Server </a:t>
            </a:r>
            <a:r>
              <a:rPr lang="en-US" dirty="0"/>
              <a:t>rejected the request because the Content-Length header field is not defined and the server requires it.</a:t>
            </a:r>
          </a:p>
          <a:p>
            <a:r>
              <a:rPr lang="en-US" dirty="0"/>
              <a:t>412 Precondition </a:t>
            </a:r>
            <a:r>
              <a:rPr lang="en-US" dirty="0" smtClean="0"/>
              <a:t>Failed</a:t>
            </a:r>
          </a:p>
          <a:p>
            <a:pPr lvl="1"/>
            <a:r>
              <a:rPr lang="en-US" dirty="0" smtClean="0"/>
              <a:t>The </a:t>
            </a:r>
            <a:r>
              <a:rPr lang="en-US" dirty="0"/>
              <a:t>client has indicated preconditions in its headers which the server does not meet</a:t>
            </a:r>
            <a:r>
              <a:rPr lang="en-US" dirty="0" smtClean="0"/>
              <a:t>.</a:t>
            </a:r>
          </a:p>
          <a:p>
            <a:r>
              <a:rPr lang="en-US" dirty="0"/>
              <a:t>451 Unavailable For Legal Reasons</a:t>
            </a:r>
          </a:p>
          <a:p>
            <a:pPr lvl="1"/>
            <a:r>
              <a:rPr lang="en-US" dirty="0"/>
              <a:t>The user requests an illegal resource, such as a web page censored by a government.</a:t>
            </a:r>
          </a:p>
        </p:txBody>
      </p:sp>
    </p:spTree>
    <p:extLst>
      <p:ext uri="{BB962C8B-B14F-4D97-AF65-F5344CB8AC3E}">
        <p14:creationId xmlns:p14="http://schemas.microsoft.com/office/powerpoint/2010/main" val="1867966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Often encountered HTTP status codes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500 Internal Server </a:t>
            </a:r>
            <a:r>
              <a:rPr lang="en-US" dirty="0" smtClean="0"/>
              <a:t>Error</a:t>
            </a:r>
          </a:p>
          <a:p>
            <a:pPr lvl="1"/>
            <a:r>
              <a:rPr lang="en-US" dirty="0" smtClean="0"/>
              <a:t>The </a:t>
            </a:r>
            <a:r>
              <a:rPr lang="en-US" dirty="0"/>
              <a:t>server has encountered a situation it doesn't know how to handle.</a:t>
            </a:r>
          </a:p>
          <a:p>
            <a:r>
              <a:rPr lang="en-US" dirty="0"/>
              <a:t>501 Not </a:t>
            </a:r>
            <a:r>
              <a:rPr lang="en-US" dirty="0" smtClean="0"/>
              <a:t>Implemented</a:t>
            </a:r>
          </a:p>
          <a:p>
            <a:pPr lvl="1"/>
            <a:r>
              <a:rPr lang="en-US" dirty="0" smtClean="0"/>
              <a:t>The </a:t>
            </a:r>
            <a:r>
              <a:rPr lang="en-US" dirty="0"/>
              <a:t>request method is not supported by the server and cannot be handled. The only methods that servers are required to support (and therefore that must not return this code) are GET and </a:t>
            </a:r>
            <a:r>
              <a:rPr lang="en-US" dirty="0" smtClean="0"/>
              <a:t>HEAD.</a:t>
            </a:r>
          </a:p>
          <a:p>
            <a:r>
              <a:rPr lang="en-US" dirty="0" smtClean="0"/>
              <a:t>502 </a:t>
            </a:r>
            <a:r>
              <a:rPr lang="en-US" dirty="0"/>
              <a:t>Bad </a:t>
            </a:r>
            <a:r>
              <a:rPr lang="en-US" dirty="0" smtClean="0"/>
              <a:t>Gateway</a:t>
            </a:r>
          </a:p>
          <a:p>
            <a:pPr lvl="1"/>
            <a:r>
              <a:rPr lang="en-US" dirty="0" smtClean="0"/>
              <a:t>This </a:t>
            </a:r>
            <a:r>
              <a:rPr lang="en-US" dirty="0"/>
              <a:t>error response means that the server, while working as a gateway to get a response needed to handle the request, got an invalid response.</a:t>
            </a:r>
          </a:p>
          <a:p>
            <a:r>
              <a:rPr lang="en-US" dirty="0"/>
              <a:t>503 Service </a:t>
            </a:r>
            <a:r>
              <a:rPr lang="en-US" dirty="0" smtClean="0"/>
              <a:t>Unavailable</a:t>
            </a:r>
          </a:p>
          <a:p>
            <a:pPr lvl="1"/>
            <a:r>
              <a:rPr lang="en-US" dirty="0" smtClean="0"/>
              <a:t>The </a:t>
            </a:r>
            <a:r>
              <a:rPr lang="en-US" dirty="0"/>
              <a:t>server is not ready to handle the request. Common causes are a server that is down for maintenance or that is overloaded. Note that together with this response, a user-friendly page explaining the problem should be sent. This responses should be used for temporary conditions and the Retry-After: HTTP header should, if possible, contain the estimated time before the recovery of the service. The webmaster must also take care about the caching-related headers that are sent along with this response, as these temporary condition responses should usually not be cached.</a:t>
            </a:r>
          </a:p>
          <a:p>
            <a:r>
              <a:rPr lang="en-US" dirty="0"/>
              <a:t>504 Gateway </a:t>
            </a:r>
            <a:r>
              <a:rPr lang="en-US" dirty="0" smtClean="0"/>
              <a:t>Timeout</a:t>
            </a:r>
          </a:p>
          <a:p>
            <a:pPr lvl="1"/>
            <a:r>
              <a:rPr lang="en-US" dirty="0" smtClean="0"/>
              <a:t>This </a:t>
            </a:r>
            <a:r>
              <a:rPr lang="en-US" dirty="0"/>
              <a:t>error response is given when the server is acting as a gateway and cannot get a response in time.</a:t>
            </a:r>
          </a:p>
          <a:p>
            <a:r>
              <a:rPr lang="en-US" dirty="0"/>
              <a:t>505 HTTP Version Not </a:t>
            </a:r>
            <a:r>
              <a:rPr lang="en-US" dirty="0" smtClean="0"/>
              <a:t>Supported</a:t>
            </a:r>
          </a:p>
          <a:p>
            <a:pPr lvl="1"/>
            <a:r>
              <a:rPr lang="en-US" dirty="0" smtClean="0"/>
              <a:t>The </a:t>
            </a:r>
            <a:r>
              <a:rPr lang="en-US" dirty="0"/>
              <a:t>HTTP version used in the request is not supported by the server.</a:t>
            </a:r>
          </a:p>
        </p:txBody>
      </p:sp>
    </p:spTree>
    <p:extLst>
      <p:ext uri="{BB962C8B-B14F-4D97-AF65-F5344CB8AC3E}">
        <p14:creationId xmlns:p14="http://schemas.microsoft.com/office/powerpoint/2010/main" val="318127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a:t>
            </a:r>
            <a:r>
              <a:rPr lang="en-US" dirty="0" smtClean="0"/>
              <a:t>Headers</a:t>
            </a:r>
            <a:endParaRPr lang="en-US" dirty="0"/>
          </a:p>
        </p:txBody>
      </p:sp>
      <p:sp>
        <p:nvSpPr>
          <p:cNvPr id="3" name="Content Placeholder 2"/>
          <p:cNvSpPr>
            <a:spLocks noGrp="1"/>
          </p:cNvSpPr>
          <p:nvPr>
            <p:ph idx="1"/>
          </p:nvPr>
        </p:nvSpPr>
        <p:spPr>
          <a:xfrm>
            <a:off x="152400" y="1219200"/>
            <a:ext cx="8915400" cy="2789238"/>
          </a:xfrm>
        </p:spPr>
        <p:txBody>
          <a:bodyPr>
            <a:normAutofit fontScale="92500" lnSpcReduction="20000"/>
          </a:bodyPr>
          <a:lstStyle/>
          <a:p>
            <a:r>
              <a:rPr lang="en-US" dirty="0"/>
              <a:t>HTTP headers allow the client and the server to pass additional information with the request or the response</a:t>
            </a:r>
            <a:r>
              <a:rPr lang="en-US" dirty="0" smtClean="0"/>
              <a:t>.</a:t>
            </a:r>
          </a:p>
          <a:p>
            <a:r>
              <a:rPr lang="en-US" dirty="0" smtClean="0"/>
              <a:t>A </a:t>
            </a:r>
            <a:r>
              <a:rPr lang="en-US" dirty="0"/>
              <a:t>request header consists of its case-insensitive name followed by a colon ':', then by its value (without line breaks). Leading white space before the value is ignored</a:t>
            </a:r>
            <a:r>
              <a:rPr lang="en-US" dirty="0" smtClean="0"/>
              <a:t>.</a:t>
            </a:r>
          </a:p>
          <a:p>
            <a:r>
              <a:rPr lang="en-US" dirty="0"/>
              <a:t>Custom proprietary headers can be added using the 'X-' prefix, but this convention was deprecated in June 2012, because of the inconveniences it caused when non-standard fields became standard</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965"/>
          <a:stretch/>
        </p:blipFill>
        <p:spPr bwMode="auto">
          <a:xfrm>
            <a:off x="304800" y="4130676"/>
            <a:ext cx="3934939" cy="254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2562" r="3679" b="6496"/>
          <a:stretch/>
        </p:blipFill>
        <p:spPr bwMode="auto">
          <a:xfrm>
            <a:off x="4800600" y="4008438"/>
            <a:ext cx="409303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6570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H</a:t>
            </a:r>
            <a:r>
              <a:rPr lang="en-US" dirty="0" smtClean="0"/>
              <a:t>eaders</a:t>
            </a:r>
            <a:endParaRPr lang="en-US" dirty="0"/>
          </a:p>
        </p:txBody>
      </p:sp>
      <p:sp>
        <p:nvSpPr>
          <p:cNvPr id="3" name="Content Placeholder 2"/>
          <p:cNvSpPr>
            <a:spLocks noGrp="1"/>
          </p:cNvSpPr>
          <p:nvPr>
            <p:ph idx="1"/>
          </p:nvPr>
        </p:nvSpPr>
        <p:spPr/>
        <p:txBody>
          <a:bodyPr/>
          <a:lstStyle/>
          <a:p>
            <a:r>
              <a:rPr lang="en-US" dirty="0"/>
              <a:t>Headers can be grouped according to their contexts:</a:t>
            </a:r>
          </a:p>
          <a:p>
            <a:pPr lvl="1"/>
            <a:r>
              <a:rPr lang="en-US" dirty="0" smtClean="0"/>
              <a:t>General </a:t>
            </a:r>
            <a:r>
              <a:rPr lang="en-US" dirty="0"/>
              <a:t>header: Headers applying to both requests and responses but with no relation to the data eventually transmitted in the body.</a:t>
            </a:r>
          </a:p>
          <a:p>
            <a:pPr lvl="1"/>
            <a:r>
              <a:rPr lang="en-US" dirty="0"/>
              <a:t>Request header: Headers containing more information about the resource to be fetched or about the client itself.</a:t>
            </a:r>
          </a:p>
          <a:p>
            <a:pPr lvl="1"/>
            <a:r>
              <a:rPr lang="en-US" dirty="0"/>
              <a:t>Response header: Headers with additional information about the response, like its location or about the server itself (name and version etc.).</a:t>
            </a:r>
          </a:p>
          <a:p>
            <a:pPr lvl="1"/>
            <a:r>
              <a:rPr lang="en-US" dirty="0"/>
              <a:t>Entity header: Headers containing more information about the body of the entity, like its content length or its MIME-type.</a:t>
            </a:r>
          </a:p>
        </p:txBody>
      </p:sp>
    </p:spTree>
    <p:extLst>
      <p:ext uri="{BB962C8B-B14F-4D97-AF65-F5344CB8AC3E}">
        <p14:creationId xmlns:p14="http://schemas.microsoft.com/office/powerpoint/2010/main" val="943918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HTTP Headers</a:t>
            </a:r>
            <a:endParaRPr lang="en-US" dirty="0"/>
          </a:p>
        </p:txBody>
      </p:sp>
      <p:pic>
        <p:nvPicPr>
          <p:cNvPr id="5122" name="Picture 2" descr="http://www.computing.dcu.ie/~humphrys/Notes/Networks/tanenbaum/7-43.jpg"/>
          <p:cNvPicPr>
            <a:picLocks noChangeAspect="1" noChangeArrowheads="1"/>
          </p:cNvPicPr>
          <p:nvPr/>
        </p:nvPicPr>
        <p:blipFill rotWithShape="1">
          <a:blip r:embed="rId2">
            <a:extLst>
              <a:ext uri="{28A0092B-C50C-407E-A947-70E740481C1C}">
                <a14:useLocalDpi xmlns:a14="http://schemas.microsoft.com/office/drawing/2010/main" val="0"/>
              </a:ext>
            </a:extLst>
          </a:blip>
          <a:srcRect l="1588" t="3751" r="1633" b="3148"/>
          <a:stretch/>
        </p:blipFill>
        <p:spPr bwMode="auto">
          <a:xfrm>
            <a:off x="762000" y="1371600"/>
            <a:ext cx="7398657" cy="4953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614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HTTP overview</a:t>
            </a:r>
            <a:endParaRPr lang="en-US" dirty="0"/>
          </a:p>
        </p:txBody>
      </p:sp>
      <p:sp>
        <p:nvSpPr>
          <p:cNvPr id="3" name="Content Placeholder 2"/>
          <p:cNvSpPr>
            <a:spLocks noGrp="1"/>
          </p:cNvSpPr>
          <p:nvPr>
            <p:ph idx="1"/>
          </p:nvPr>
        </p:nvSpPr>
        <p:spPr>
          <a:xfrm>
            <a:off x="69638" y="989083"/>
            <a:ext cx="9087061" cy="2230367"/>
          </a:xfrm>
        </p:spPr>
        <p:txBody>
          <a:bodyPr>
            <a:normAutofit/>
          </a:bodyPr>
          <a:lstStyle/>
          <a:p>
            <a:r>
              <a:rPr lang="en-US" dirty="0"/>
              <a:t>Hypertext Transfer Protocol (HTTP) is an application-layer protocol for transmitting hypermedia documents, such as </a:t>
            </a:r>
            <a:r>
              <a:rPr lang="en-US" dirty="0" smtClean="0"/>
              <a:t>HTML </a:t>
            </a:r>
          </a:p>
          <a:p>
            <a:r>
              <a:rPr lang="en-US" dirty="0"/>
              <a:t>HTTP follows a classical client-server model, with a client opening a connection to make a request, then waiting until it receives a response. </a:t>
            </a:r>
          </a:p>
          <a:p>
            <a:endParaRPr lang="en-US" dirty="0"/>
          </a:p>
        </p:txBody>
      </p:sp>
      <p:sp>
        <p:nvSpPr>
          <p:cNvPr id="5" name="Content Placeholder 2"/>
          <p:cNvSpPr txBox="1">
            <a:spLocks/>
          </p:cNvSpPr>
          <p:nvPr/>
        </p:nvSpPr>
        <p:spPr>
          <a:xfrm>
            <a:off x="69637" y="2726425"/>
            <a:ext cx="5010361" cy="154153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ü"/>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lang="en-US" dirty="0" smtClean="0"/>
          </a:p>
        </p:txBody>
      </p:sp>
      <p:sp>
        <p:nvSpPr>
          <p:cNvPr id="6" name="Content Placeholder 2"/>
          <p:cNvSpPr txBox="1">
            <a:spLocks/>
          </p:cNvSpPr>
          <p:nvPr/>
        </p:nvSpPr>
        <p:spPr>
          <a:xfrm>
            <a:off x="-19261" y="3048000"/>
            <a:ext cx="5124661" cy="38100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ü"/>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000" dirty="0" smtClean="0"/>
              <a:t>A </a:t>
            </a:r>
            <a:r>
              <a:rPr lang="en-US" sz="2000" dirty="0"/>
              <a:t>complete document is reconstructed from the different sub-documents fetched, for instance text, layout description, images, videos, scripts, and more.</a:t>
            </a:r>
          </a:p>
        </p:txBody>
      </p:sp>
      <p:pic>
        <p:nvPicPr>
          <p:cNvPr id="7" name="Picture 2" descr="http://www.indes.com/files/producten/images/257/embosip_struc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999" y="2609849"/>
            <a:ext cx="4038600" cy="43243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4"/>
          <a:srcRect t="4726"/>
          <a:stretch/>
        </p:blipFill>
        <p:spPr>
          <a:xfrm>
            <a:off x="304800" y="4419312"/>
            <a:ext cx="4234749" cy="2438688"/>
          </a:xfrm>
          <a:prstGeom prst="rect">
            <a:avLst/>
          </a:prstGeom>
        </p:spPr>
      </p:pic>
    </p:spTree>
    <p:extLst>
      <p:ext uri="{BB962C8B-B14F-4D97-AF65-F5344CB8AC3E}">
        <p14:creationId xmlns:p14="http://schemas.microsoft.com/office/powerpoint/2010/main" val="1284451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 evolution</a:t>
            </a:r>
            <a:endParaRPr lang="en-US" dirty="0"/>
          </a:p>
        </p:txBody>
      </p:sp>
      <p:sp>
        <p:nvSpPr>
          <p:cNvPr id="3" name="Content Placeholder 2"/>
          <p:cNvSpPr>
            <a:spLocks noGrp="1"/>
          </p:cNvSpPr>
          <p:nvPr>
            <p:ph idx="1"/>
          </p:nvPr>
        </p:nvSpPr>
        <p:spPr>
          <a:xfrm>
            <a:off x="457200" y="1219200"/>
            <a:ext cx="8686800" cy="5638800"/>
          </a:xfrm>
        </p:spPr>
        <p:txBody>
          <a:bodyPr>
            <a:normAutofit fontScale="55000" lnSpcReduction="20000"/>
          </a:bodyPr>
          <a:lstStyle/>
          <a:p>
            <a:r>
              <a:rPr lang="en-US" sz="2900" dirty="0"/>
              <a:t>The initial version of HTTP had no version number; it has been later called 0.9 to differentiate it from the later versions. </a:t>
            </a:r>
            <a:endParaRPr lang="en-US" sz="2900" dirty="0" smtClean="0"/>
          </a:p>
          <a:p>
            <a:r>
              <a:rPr lang="en-US" sz="2900" dirty="0" smtClean="0"/>
              <a:t>HTTP/0.9 was </a:t>
            </a:r>
            <a:r>
              <a:rPr lang="en-US" sz="2900" dirty="0"/>
              <a:t>extremely simple: requests consist of a single line and start with the only possible method GET followed by the path to the </a:t>
            </a:r>
            <a:r>
              <a:rPr lang="en-US" sz="2900" dirty="0" smtClean="0"/>
              <a:t>resource</a:t>
            </a:r>
          </a:p>
          <a:p>
            <a:r>
              <a:rPr lang="en-US" sz="2900" dirty="0"/>
              <a:t>The response is extremely simple too: it only consisted of the file itself</a:t>
            </a:r>
            <a:r>
              <a:rPr lang="en-US" sz="2900" dirty="0" smtClean="0"/>
              <a:t>. There </a:t>
            </a:r>
            <a:r>
              <a:rPr lang="en-US" sz="2900" dirty="0"/>
              <a:t>were no status or error codes: </a:t>
            </a:r>
            <a:endParaRPr lang="en-US" sz="2900" dirty="0" smtClean="0"/>
          </a:p>
          <a:p>
            <a:r>
              <a:rPr lang="en-US" sz="2900" dirty="0" smtClean="0"/>
              <a:t>In HTTP/1.0 Versioning </a:t>
            </a:r>
            <a:r>
              <a:rPr lang="en-US" sz="2900" dirty="0"/>
              <a:t>information is now sent within each request </a:t>
            </a:r>
            <a:r>
              <a:rPr lang="en-US" sz="2900" dirty="0" smtClean="0"/>
              <a:t>(is </a:t>
            </a:r>
            <a:r>
              <a:rPr lang="en-US" sz="2900" dirty="0"/>
              <a:t>appended to the GET line)</a:t>
            </a:r>
          </a:p>
          <a:p>
            <a:r>
              <a:rPr lang="en-US" sz="2900" dirty="0"/>
              <a:t>A status code line is also sent at the beginning of the response, allowing the browser itself to understand the success or failure of the request and to adapt its behavior in consequence (like in updating or using its local cache in a specific way)</a:t>
            </a:r>
          </a:p>
          <a:p>
            <a:r>
              <a:rPr lang="en-US" sz="2900" dirty="0"/>
              <a:t>The notion of HTTP headers </a:t>
            </a:r>
            <a:r>
              <a:rPr lang="en-US" sz="2900" dirty="0" smtClean="0"/>
              <a:t>was </a:t>
            </a:r>
            <a:r>
              <a:rPr lang="en-US" sz="2900" dirty="0"/>
              <a:t>introduced, both for the requests and the responses, allowing metadata to be transmitted and making the protocol extremely flexible and extensible.</a:t>
            </a:r>
          </a:p>
          <a:p>
            <a:r>
              <a:rPr lang="en-US" sz="2900" dirty="0"/>
              <a:t>With the help of the new HTTP headers, the ability to transmit other documents than plain HTML files </a:t>
            </a:r>
            <a:r>
              <a:rPr lang="en-US" sz="2900" dirty="0" smtClean="0"/>
              <a:t>was added </a:t>
            </a:r>
            <a:r>
              <a:rPr lang="en-US" sz="2900" dirty="0"/>
              <a:t>(thanks to the Content-Type header</a:t>
            </a:r>
            <a:r>
              <a:rPr lang="en-US" sz="2900" dirty="0" smtClean="0"/>
              <a:t>).</a:t>
            </a:r>
          </a:p>
          <a:p>
            <a:r>
              <a:rPr lang="en-US" sz="2900" dirty="0"/>
              <a:t>In parallel to the somewhat chaotic use of the diverse implementations of HTTP/1.0, and since 1995, well before the publication of HTTP/1.0 document the next year, proper standardization was in progress. The first standardized version of HTTP, HTTP/1.1 was published in early 1997, only a few months after HTTP/1.0.</a:t>
            </a:r>
          </a:p>
          <a:p>
            <a:r>
              <a:rPr lang="en-US" sz="2900" dirty="0"/>
              <a:t>HTTP/1.1 clarified ambiguities and introduced numerous </a:t>
            </a:r>
            <a:r>
              <a:rPr lang="en-US" sz="2900" dirty="0" smtClean="0"/>
              <a:t>improvement</a:t>
            </a:r>
          </a:p>
          <a:p>
            <a:r>
              <a:rPr lang="en-NZ" sz="2900" dirty="0" smtClean="0"/>
              <a:t>HTTP/2 was </a:t>
            </a:r>
            <a:r>
              <a:rPr lang="en-US" sz="2900" dirty="0"/>
              <a:t> </a:t>
            </a:r>
            <a:r>
              <a:rPr lang="en-US" sz="2900" dirty="0" smtClean="0"/>
              <a:t>proposed as Standard </a:t>
            </a:r>
            <a:r>
              <a:rPr lang="en-US" sz="2900" dirty="0"/>
              <a:t>in December 2014</a:t>
            </a:r>
          </a:p>
          <a:p>
            <a:endParaRPr lang="en-US" dirty="0"/>
          </a:p>
        </p:txBody>
      </p:sp>
    </p:spTree>
    <p:extLst>
      <p:ext uri="{BB962C8B-B14F-4D97-AF65-F5344CB8AC3E}">
        <p14:creationId xmlns:p14="http://schemas.microsoft.com/office/powerpoint/2010/main" val="460896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than 15 years of extensions</a:t>
            </a:r>
          </a:p>
        </p:txBody>
      </p:sp>
      <p:sp>
        <p:nvSpPr>
          <p:cNvPr id="3" name="Content Placeholder 2"/>
          <p:cNvSpPr>
            <a:spLocks noGrp="1"/>
          </p:cNvSpPr>
          <p:nvPr>
            <p:ph idx="1"/>
          </p:nvPr>
        </p:nvSpPr>
        <p:spPr/>
        <p:txBody>
          <a:bodyPr>
            <a:normAutofit/>
          </a:bodyPr>
          <a:lstStyle/>
          <a:p>
            <a:r>
              <a:rPr lang="en-US" dirty="0"/>
              <a:t>The environment in which HTTP is used today is quite different from that seen in the early 1990s. </a:t>
            </a:r>
            <a:endParaRPr lang="en-US" dirty="0" smtClean="0"/>
          </a:p>
          <a:p>
            <a:r>
              <a:rPr lang="en-US" dirty="0" smtClean="0"/>
              <a:t>HTTP's </a:t>
            </a:r>
            <a:r>
              <a:rPr lang="en-US" dirty="0"/>
              <a:t>original design proved to be a masterpiece, allowing the Web to evolve over a quarter of a century, without the need of a mutiny. </a:t>
            </a:r>
            <a:endParaRPr lang="en-US" dirty="0" smtClean="0"/>
          </a:p>
          <a:p>
            <a:r>
              <a:rPr lang="en-US" dirty="0" smtClean="0"/>
              <a:t>By </a:t>
            </a:r>
            <a:r>
              <a:rPr lang="en-US" dirty="0"/>
              <a:t>healing flaws, yet retaining the flexibility and extensibility which made HTTP such a success, the adoption of HTTP/2 hints at a bright future for the protocol</a:t>
            </a:r>
            <a:r>
              <a:rPr lang="en-US" dirty="0" smtClean="0"/>
              <a:t>.</a:t>
            </a:r>
          </a:p>
          <a:p>
            <a:r>
              <a:rPr lang="en-US" dirty="0"/>
              <a:t>HTTP didn't stop evolving upon the release of HTTP/2. Like with HTTP/1.x previously, HTTP's extensibility is still </a:t>
            </a:r>
            <a:r>
              <a:rPr lang="en-US" dirty="0" smtClean="0"/>
              <a:t>being </a:t>
            </a:r>
            <a:r>
              <a:rPr lang="en-US" dirty="0"/>
              <a:t>used to add new features. </a:t>
            </a:r>
          </a:p>
          <a:p>
            <a:endParaRPr lang="en-US" dirty="0"/>
          </a:p>
          <a:p>
            <a:endParaRPr lang="en-US" dirty="0" smtClean="0"/>
          </a:p>
        </p:txBody>
      </p:sp>
    </p:spTree>
    <p:extLst>
      <p:ext uri="{BB962C8B-B14F-4D97-AF65-F5344CB8AC3E}">
        <p14:creationId xmlns:p14="http://schemas.microsoft.com/office/powerpoint/2010/main" val="1343738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REST Console</a:t>
            </a:r>
            <a:endParaRPr lang="en-US" dirty="0"/>
          </a:p>
        </p:txBody>
      </p:sp>
      <p:sp>
        <p:nvSpPr>
          <p:cNvPr id="3" name="Content Placeholder 2"/>
          <p:cNvSpPr>
            <a:spLocks noGrp="1"/>
          </p:cNvSpPr>
          <p:nvPr>
            <p:ph idx="1"/>
          </p:nvPr>
        </p:nvSpPr>
        <p:spPr>
          <a:xfrm>
            <a:off x="457200" y="1600200"/>
            <a:ext cx="8229600" cy="1143000"/>
          </a:xfrm>
        </p:spPr>
        <p:txBody>
          <a:bodyPr>
            <a:normAutofit fontScale="92500" lnSpcReduction="10000"/>
          </a:bodyPr>
          <a:lstStyle/>
          <a:p>
            <a:r>
              <a:rPr lang="en-NZ" dirty="0" smtClean="0"/>
              <a:t>Useful tool to study HTTP requests and response messages</a:t>
            </a:r>
          </a:p>
          <a:p>
            <a:endParaRPr lang="en-NZ" dirty="0" smtClean="0"/>
          </a:p>
          <a:p>
            <a:r>
              <a:rPr lang="en-US" dirty="0">
                <a:hlinkClick r:id="rId2"/>
              </a:rPr>
              <a:t>https://</a:t>
            </a:r>
            <a:r>
              <a:rPr lang="en-US" dirty="0" smtClean="0">
                <a:hlinkClick r:id="rId2"/>
              </a:rPr>
              <a:t>apigee.com/console/others</a:t>
            </a:r>
            <a:r>
              <a:rPr lang="en-US" dirty="0" smtClean="0"/>
              <a:t> </a:t>
            </a:r>
            <a:endParaRPr lang="en-US" dirty="0"/>
          </a:p>
        </p:txBody>
      </p:sp>
      <p:sp>
        <p:nvSpPr>
          <p:cNvPr id="4" name="TextBox 3"/>
          <p:cNvSpPr txBox="1"/>
          <p:nvPr/>
        </p:nvSpPr>
        <p:spPr>
          <a:xfrm>
            <a:off x="304800" y="6553200"/>
            <a:ext cx="8839200" cy="523220"/>
          </a:xfrm>
          <a:prstGeom prst="rect">
            <a:avLst/>
          </a:prstGeom>
          <a:noFill/>
        </p:spPr>
        <p:txBody>
          <a:bodyPr wrap="square" rtlCol="0">
            <a:spAutoFit/>
          </a:bodyPr>
          <a:lstStyle/>
          <a:p>
            <a:r>
              <a:rPr lang="en-NZ" sz="1400" dirty="0" smtClean="0"/>
              <a:t>Sample URL: </a:t>
            </a:r>
            <a:r>
              <a:rPr lang="en-US" sz="1400" dirty="0">
                <a:hlinkClick r:id="rId3"/>
              </a:rPr>
              <a:t>http://maps.googleapis.com/maps/api/geocode/xml?address=New%20York</a:t>
            </a:r>
            <a:r>
              <a:rPr lang="en-US" sz="1400" dirty="0"/>
              <a:t> </a:t>
            </a:r>
          </a:p>
          <a:p>
            <a:endParaRPr lang="en-US" sz="1400" dirty="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914" y="3048000"/>
            <a:ext cx="8315325"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04800" y="6183477"/>
            <a:ext cx="1992853" cy="369332"/>
          </a:xfrm>
          <a:prstGeom prst="rect">
            <a:avLst/>
          </a:prstGeom>
        </p:spPr>
        <p:txBody>
          <a:bodyPr wrap="none">
            <a:spAutoFit/>
          </a:bodyPr>
          <a:lstStyle/>
          <a:p>
            <a:r>
              <a:rPr lang="en-US" u="sng" dirty="0">
                <a:hlinkClick r:id="rId5" tooltip="https://developer.mozilla.org/en/HTTP/Content_negotiation#The_Accept-Language.3a_header"/>
              </a:rPr>
              <a:t>Accept-Language</a:t>
            </a:r>
            <a:endParaRPr lang="en-US" dirty="0"/>
          </a:p>
        </p:txBody>
      </p:sp>
    </p:spTree>
    <p:extLst>
      <p:ext uri="{BB962C8B-B14F-4D97-AF65-F5344CB8AC3E}">
        <p14:creationId xmlns:p14="http://schemas.microsoft.com/office/powerpoint/2010/main" val="19027586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2895600"/>
            <a:ext cx="2046286" cy="1447800"/>
          </a:xfrm>
        </p:spPr>
        <p:txBody>
          <a:bodyPr>
            <a:normAutofit/>
          </a:bodyPr>
          <a:lstStyle/>
          <a:p>
            <a:r>
              <a:rPr lang="en-NZ" sz="2400" dirty="0" smtClean="0"/>
              <a:t>Example GET transaction</a:t>
            </a:r>
            <a:endParaRPr lang="en-US" sz="2400" dirty="0"/>
          </a:p>
        </p:txBody>
      </p:sp>
      <p:pic>
        <p:nvPicPr>
          <p:cNvPr id="3074" name="Picture 2" descr="https://www.safaribooksonline.com/library/view/http-the-definitive/1565925092/httpatomoreillycomsourceoreillyimages9684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686" y="557892"/>
            <a:ext cx="6886575" cy="626745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0" y="-152400"/>
            <a:ext cx="49530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NZ" sz="3600" dirty="0" smtClean="0"/>
              <a:t>Take home message</a:t>
            </a:r>
            <a:endParaRPr lang="en-US" sz="3600" dirty="0"/>
          </a:p>
        </p:txBody>
      </p:sp>
    </p:spTree>
    <p:extLst>
      <p:ext uri="{BB962C8B-B14F-4D97-AF65-F5344CB8AC3E}">
        <p14:creationId xmlns:p14="http://schemas.microsoft.com/office/powerpoint/2010/main" val="2192589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References</a:t>
            </a:r>
            <a:endParaRPr lang="en-US" dirty="0"/>
          </a:p>
        </p:txBody>
      </p:sp>
      <p:sp>
        <p:nvSpPr>
          <p:cNvPr id="3" name="Content Placeholder 2"/>
          <p:cNvSpPr>
            <a:spLocks noGrp="1"/>
          </p:cNvSpPr>
          <p:nvPr>
            <p:ph idx="1"/>
          </p:nvPr>
        </p:nvSpPr>
        <p:spPr/>
        <p:txBody>
          <a:bodyPr/>
          <a:lstStyle/>
          <a:p>
            <a:r>
              <a:rPr lang="en-US" dirty="0"/>
              <a:t>https://developer.mozilla.org/en-US/docs/Web/HTTP</a:t>
            </a:r>
          </a:p>
        </p:txBody>
      </p:sp>
    </p:spTree>
    <p:extLst>
      <p:ext uri="{BB962C8B-B14F-4D97-AF65-F5344CB8AC3E}">
        <p14:creationId xmlns:p14="http://schemas.microsoft.com/office/powerpoint/2010/main" val="2950224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 of HTTP-based systems</a:t>
            </a:r>
          </a:p>
        </p:txBody>
      </p:sp>
      <p:sp>
        <p:nvSpPr>
          <p:cNvPr id="3" name="Content Placeholder 2"/>
          <p:cNvSpPr>
            <a:spLocks noGrp="1"/>
          </p:cNvSpPr>
          <p:nvPr>
            <p:ph idx="1"/>
          </p:nvPr>
        </p:nvSpPr>
        <p:spPr>
          <a:xfrm>
            <a:off x="0" y="1181099"/>
            <a:ext cx="9144000" cy="4902459"/>
          </a:xfrm>
        </p:spPr>
        <p:txBody>
          <a:bodyPr>
            <a:noAutofit/>
          </a:bodyPr>
          <a:lstStyle/>
          <a:p>
            <a:r>
              <a:rPr lang="en-US" sz="1600" dirty="0"/>
              <a:t>HTTP is the underlying protocol of the </a:t>
            </a:r>
            <a:r>
              <a:rPr lang="en-US" sz="1600" dirty="0" smtClean="0"/>
              <a:t>Web, invented </a:t>
            </a:r>
            <a:r>
              <a:rPr lang="en-US" sz="1600" dirty="0"/>
              <a:t>by Tim Berners-Lee in </a:t>
            </a:r>
            <a:r>
              <a:rPr lang="en-US" sz="1600" dirty="0" smtClean="0"/>
              <a:t>1989-1991</a:t>
            </a:r>
            <a:endParaRPr lang="en-US" sz="1600" dirty="0"/>
          </a:p>
          <a:p>
            <a:r>
              <a:rPr lang="en-US" sz="1600" dirty="0" smtClean="0"/>
              <a:t>Clients </a:t>
            </a:r>
            <a:r>
              <a:rPr lang="en-US" sz="1600" dirty="0"/>
              <a:t>and servers communicate by exchanging individual messages (as opposed to a stream of data</a:t>
            </a:r>
            <a:r>
              <a:rPr lang="en-US" sz="1600" dirty="0" smtClean="0"/>
              <a:t>) </a:t>
            </a:r>
          </a:p>
          <a:p>
            <a:r>
              <a:rPr lang="en-US" sz="1600" dirty="0" smtClean="0"/>
              <a:t>The </a:t>
            </a:r>
            <a:r>
              <a:rPr lang="en-US" sz="1600" dirty="0"/>
              <a:t>messages sent by the </a:t>
            </a:r>
            <a:r>
              <a:rPr lang="en-US" sz="1600" dirty="0" smtClean="0"/>
              <a:t>client (user agent), </a:t>
            </a:r>
            <a:r>
              <a:rPr lang="en-US" sz="1600" dirty="0"/>
              <a:t>usually a Web browser, are called </a:t>
            </a:r>
            <a:r>
              <a:rPr lang="en-US" sz="1600" i="1" dirty="0"/>
              <a:t>requests</a:t>
            </a:r>
            <a:r>
              <a:rPr lang="en-US" sz="1600" dirty="0"/>
              <a:t> and the messages sent by the server as an answer are called </a:t>
            </a:r>
            <a:r>
              <a:rPr lang="en-US" sz="1600" i="1" dirty="0"/>
              <a:t>responses</a:t>
            </a:r>
            <a:r>
              <a:rPr lang="en-US" sz="1600" dirty="0" smtClean="0"/>
              <a:t>.</a:t>
            </a:r>
          </a:p>
          <a:p>
            <a:pPr lvl="1"/>
            <a:r>
              <a:rPr lang="en-US" sz="1600" dirty="0"/>
              <a:t>The browser is </a:t>
            </a:r>
            <a:r>
              <a:rPr lang="en-US" sz="1600" b="1" dirty="0"/>
              <a:t>always</a:t>
            </a:r>
            <a:r>
              <a:rPr lang="en-US" sz="1600" dirty="0"/>
              <a:t> the entity initiating the request. It is never the server (though some mechanism have been added over the years to simulate server-initiated messages).</a:t>
            </a:r>
          </a:p>
          <a:p>
            <a:r>
              <a:rPr lang="en-US" sz="1600" dirty="0" smtClean="0"/>
              <a:t>Between </a:t>
            </a:r>
            <a:r>
              <a:rPr lang="en-US" sz="1600" dirty="0"/>
              <a:t>this request and response there are numerous entities, collectively designed as proxies, which perform different operations and act as gateways or caches, for example</a:t>
            </a:r>
            <a:r>
              <a:rPr lang="en-US" sz="1600" dirty="0" smtClean="0"/>
              <a:t>.</a:t>
            </a:r>
          </a:p>
          <a:p>
            <a:r>
              <a:rPr lang="en-US" sz="1600" dirty="0"/>
              <a:t>These can be transparent, or not (changing requests going through them or not), and may perform numerous functions</a:t>
            </a:r>
            <a:r>
              <a:rPr lang="en-US" sz="1600" dirty="0" smtClean="0"/>
              <a:t>:</a:t>
            </a:r>
          </a:p>
          <a:p>
            <a:pPr lvl="1"/>
            <a:r>
              <a:rPr lang="en-NZ" sz="1600" dirty="0" smtClean="0"/>
              <a:t>cache</a:t>
            </a:r>
            <a:endParaRPr lang="en-US" sz="1600" dirty="0" smtClean="0"/>
          </a:p>
          <a:p>
            <a:pPr lvl="1"/>
            <a:r>
              <a:rPr lang="en-US" sz="1600" dirty="0"/>
              <a:t>filtering (like an antivirus scan, parental controls, …)</a:t>
            </a:r>
          </a:p>
          <a:p>
            <a:pPr lvl="1"/>
            <a:r>
              <a:rPr lang="en-US" sz="1600" dirty="0"/>
              <a:t>load balancing (to allow multiple servers to serve the different requests)</a:t>
            </a:r>
          </a:p>
          <a:p>
            <a:pPr lvl="1"/>
            <a:r>
              <a:rPr lang="en-US" sz="1600" dirty="0"/>
              <a:t>authentication (to control access to different resources)</a:t>
            </a:r>
          </a:p>
          <a:p>
            <a:pPr lvl="1"/>
            <a:r>
              <a:rPr lang="en-US" sz="1600" dirty="0"/>
              <a:t>logging (allowing the storage of historical information)</a:t>
            </a:r>
          </a:p>
          <a:p>
            <a:r>
              <a:rPr lang="en-US" sz="1600" dirty="0" smtClean="0"/>
              <a:t>Thanks </a:t>
            </a:r>
            <a:r>
              <a:rPr lang="en-US" sz="1600" dirty="0"/>
              <a:t>to the layered design of the Web, these are hidden in the network and transport layers. </a:t>
            </a:r>
            <a:endParaRPr lang="en-US" sz="1600" dirty="0" smtClean="0"/>
          </a:p>
          <a:p>
            <a:r>
              <a:rPr lang="en-US" sz="1600" dirty="0" smtClean="0"/>
              <a:t>HTTP </a:t>
            </a:r>
            <a:r>
              <a:rPr lang="en-US" sz="1600" dirty="0"/>
              <a:t>is an extensible protocol which has evolved over time. </a:t>
            </a:r>
            <a:endParaRPr lang="en-US" sz="1600" dirty="0" smtClean="0"/>
          </a:p>
        </p:txBody>
      </p:sp>
      <p:pic>
        <p:nvPicPr>
          <p:cNvPr id="4" name="Picture 2" descr="https://mdn.mozillademos.org/files/13679/Client-server-chain.png"/>
          <p:cNvPicPr>
            <a:picLocks noChangeAspect="1" noChangeArrowheads="1"/>
          </p:cNvPicPr>
          <p:nvPr/>
        </p:nvPicPr>
        <p:blipFill rotWithShape="1">
          <a:blip r:embed="rId3">
            <a:extLst>
              <a:ext uri="{28A0092B-C50C-407E-A947-70E740481C1C}">
                <a14:useLocalDpi xmlns:a14="http://schemas.microsoft.com/office/drawing/2010/main" val="0"/>
              </a:ext>
            </a:extLst>
          </a:blip>
          <a:srcRect l="1953" t="7438" r="2319" b="13223"/>
          <a:stretch/>
        </p:blipFill>
        <p:spPr bwMode="auto">
          <a:xfrm>
            <a:off x="2438400" y="6279502"/>
            <a:ext cx="4724400" cy="578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76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Basic aspects of </a:t>
            </a:r>
            <a:r>
              <a:rPr lang="en-US" b="1" dirty="0" smtClean="0"/>
              <a:t>HTTP</a:t>
            </a:r>
            <a:endParaRPr lang="en-US" dirty="0"/>
          </a:p>
        </p:txBody>
      </p:sp>
      <p:sp>
        <p:nvSpPr>
          <p:cNvPr id="3" name="Content Placeholder 2"/>
          <p:cNvSpPr>
            <a:spLocks noGrp="1"/>
          </p:cNvSpPr>
          <p:nvPr>
            <p:ph idx="1"/>
          </p:nvPr>
        </p:nvSpPr>
        <p:spPr>
          <a:xfrm>
            <a:off x="457200" y="1219200"/>
            <a:ext cx="8686800" cy="5638800"/>
          </a:xfrm>
        </p:spPr>
        <p:txBody>
          <a:bodyPr>
            <a:normAutofit lnSpcReduction="10000"/>
          </a:bodyPr>
          <a:lstStyle/>
          <a:p>
            <a:r>
              <a:rPr lang="en-US" dirty="0"/>
              <a:t>HTTP is </a:t>
            </a:r>
            <a:r>
              <a:rPr lang="en-US" dirty="0" smtClean="0"/>
              <a:t>simple</a:t>
            </a:r>
          </a:p>
          <a:p>
            <a:pPr lvl="1"/>
            <a:r>
              <a:rPr lang="en-US" dirty="0" smtClean="0"/>
              <a:t>Even </a:t>
            </a:r>
            <a:r>
              <a:rPr lang="en-US" dirty="0"/>
              <a:t>with more complexity, introduced in HTTP/2 by encapsulating HTTP messages into frames, HTTP is generally designed to be simple and human readable. HTTP messages can be read and understood by </a:t>
            </a:r>
            <a:r>
              <a:rPr lang="en-US" dirty="0" smtClean="0"/>
              <a:t>humans.</a:t>
            </a:r>
            <a:endParaRPr lang="en-US" dirty="0"/>
          </a:p>
          <a:p>
            <a:r>
              <a:rPr lang="en-US" dirty="0" smtClean="0"/>
              <a:t>HTTP </a:t>
            </a:r>
            <a:r>
              <a:rPr lang="en-US" dirty="0"/>
              <a:t>is </a:t>
            </a:r>
            <a:r>
              <a:rPr lang="en-US" dirty="0" smtClean="0"/>
              <a:t>extensible</a:t>
            </a:r>
          </a:p>
          <a:p>
            <a:pPr lvl="1"/>
            <a:r>
              <a:rPr lang="en-US" dirty="0" smtClean="0"/>
              <a:t>Introduced </a:t>
            </a:r>
            <a:r>
              <a:rPr lang="en-US" dirty="0"/>
              <a:t>in HTTP/1.0, HTTP headers made this protocol easy to extend and experiment with. New functionality can even be </a:t>
            </a:r>
            <a:r>
              <a:rPr lang="en-US" dirty="0" smtClean="0"/>
              <a:t>introduced </a:t>
            </a:r>
            <a:r>
              <a:rPr lang="en-US" dirty="0"/>
              <a:t>by a simple agreement between a client and a server about a new header's semantics.</a:t>
            </a:r>
          </a:p>
          <a:p>
            <a:r>
              <a:rPr lang="en-US" dirty="0" smtClean="0"/>
              <a:t>HTTP </a:t>
            </a:r>
            <a:r>
              <a:rPr lang="en-US" dirty="0"/>
              <a:t>is stateless, but not </a:t>
            </a:r>
            <a:r>
              <a:rPr lang="en-US" dirty="0" err="1" smtClean="0"/>
              <a:t>sessionless</a:t>
            </a:r>
            <a:endParaRPr lang="en-US" dirty="0" smtClean="0"/>
          </a:p>
          <a:p>
            <a:pPr lvl="1"/>
            <a:r>
              <a:rPr lang="en-US" dirty="0" smtClean="0"/>
              <a:t>HTTP </a:t>
            </a:r>
            <a:r>
              <a:rPr lang="en-US" dirty="0"/>
              <a:t>is stateless: there is no link between two requests being successively carried out on the same connection, or not. This immediately becomes problematic when users wanted to interact with a page in a coherent way, for example with an e-commerce shopping basket. Using header extensibility, HTTP Cookies are added to the workflow, allowing session creation on each HTTP request to share the same context or the same state</a:t>
            </a:r>
            <a:r>
              <a:rPr lang="en-US" dirty="0" smtClean="0"/>
              <a:t>.</a:t>
            </a:r>
            <a:endParaRPr lang="en-US" dirty="0"/>
          </a:p>
        </p:txBody>
      </p:sp>
    </p:spTree>
    <p:extLst>
      <p:ext uri="{BB962C8B-B14F-4D97-AF65-F5344CB8AC3E}">
        <p14:creationId xmlns:p14="http://schemas.microsoft.com/office/powerpoint/2010/main" val="155739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and connections</a:t>
            </a:r>
          </a:p>
        </p:txBody>
      </p:sp>
      <p:sp>
        <p:nvSpPr>
          <p:cNvPr id="3" name="Content Placeholder 2"/>
          <p:cNvSpPr>
            <a:spLocks noGrp="1"/>
          </p:cNvSpPr>
          <p:nvPr>
            <p:ph idx="1"/>
          </p:nvPr>
        </p:nvSpPr>
        <p:spPr/>
        <p:txBody>
          <a:bodyPr>
            <a:normAutofit fontScale="92500" lnSpcReduction="20000"/>
          </a:bodyPr>
          <a:lstStyle/>
          <a:p>
            <a:r>
              <a:rPr lang="en-US" dirty="0"/>
              <a:t>A connection is controlled at the transport layer, and therefore fundamentally out of scope for HTTP. </a:t>
            </a:r>
            <a:endParaRPr lang="en-US" dirty="0" smtClean="0"/>
          </a:p>
          <a:p>
            <a:r>
              <a:rPr lang="en-US" dirty="0" smtClean="0"/>
              <a:t>Though </a:t>
            </a:r>
            <a:r>
              <a:rPr lang="en-US" dirty="0"/>
              <a:t>HTTP doesn't require the underlying transport protocol to be connection-based; only requiring it to be reliable, or not loose </a:t>
            </a:r>
            <a:r>
              <a:rPr lang="en-US" dirty="0" smtClean="0"/>
              <a:t>messages. </a:t>
            </a:r>
            <a:r>
              <a:rPr lang="en-US" dirty="0"/>
              <a:t>Among the two most common transport protocols on the Internet, TCP is reliable and UDP isn't</a:t>
            </a:r>
            <a:r>
              <a:rPr lang="en-US" dirty="0" smtClean="0"/>
              <a:t>.</a:t>
            </a:r>
            <a:endParaRPr lang="en-US" dirty="0"/>
          </a:p>
          <a:p>
            <a:r>
              <a:rPr lang="en-US" dirty="0"/>
              <a:t>HTTP/1.0 opened a TCP connection for each request/response exchange, introducing two major flaws: opening a connection needs several round-trips of messages and therefore </a:t>
            </a:r>
            <a:r>
              <a:rPr lang="en-US" dirty="0" smtClean="0"/>
              <a:t>is slow</a:t>
            </a:r>
            <a:r>
              <a:rPr lang="en-US" dirty="0"/>
              <a:t>, but becomes more efficient when several messages are sent, and regularly sent: warm connections are more efficient than cold ones.</a:t>
            </a:r>
          </a:p>
          <a:p>
            <a:r>
              <a:rPr lang="en-US" dirty="0" smtClean="0"/>
              <a:t>In </a:t>
            </a:r>
            <a:r>
              <a:rPr lang="en-US" dirty="0"/>
              <a:t>order to mitigate these flaws, HTTP/1.1 introduced pipelining (which proved difficult to implement) and persistent connections: the underlying TCP connection can be partially controlled using the Connection header. </a:t>
            </a:r>
            <a:endParaRPr lang="en-US" dirty="0" smtClean="0"/>
          </a:p>
          <a:p>
            <a:r>
              <a:rPr lang="en-US" dirty="0" smtClean="0"/>
              <a:t>HTTP/2 </a:t>
            </a:r>
            <a:r>
              <a:rPr lang="en-US" dirty="0"/>
              <a:t>went a step further by multiplexing messages over a single connection, helping keep the connection warm, and more efficient.</a:t>
            </a:r>
          </a:p>
          <a:p>
            <a:endParaRPr lang="en-US" dirty="0"/>
          </a:p>
        </p:txBody>
      </p:sp>
    </p:spTree>
    <p:extLst>
      <p:ext uri="{BB962C8B-B14F-4D97-AF65-F5344CB8AC3E}">
        <p14:creationId xmlns:p14="http://schemas.microsoft.com/office/powerpoint/2010/main" val="599802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be controlled by HTTP</a:t>
            </a:r>
          </a:p>
        </p:txBody>
      </p:sp>
      <p:sp>
        <p:nvSpPr>
          <p:cNvPr id="3" name="Content Placeholder 2"/>
          <p:cNvSpPr>
            <a:spLocks noGrp="1"/>
          </p:cNvSpPr>
          <p:nvPr>
            <p:ph idx="1"/>
          </p:nvPr>
        </p:nvSpPr>
        <p:spPr>
          <a:xfrm>
            <a:off x="0" y="1219200"/>
            <a:ext cx="9144000" cy="5638800"/>
          </a:xfrm>
        </p:spPr>
        <p:txBody>
          <a:bodyPr>
            <a:normAutofit fontScale="77500" lnSpcReduction="20000"/>
          </a:bodyPr>
          <a:lstStyle/>
          <a:p>
            <a:r>
              <a:rPr lang="en-US" dirty="0" smtClean="0"/>
              <a:t>Cache</a:t>
            </a:r>
          </a:p>
          <a:p>
            <a:pPr lvl="1"/>
            <a:r>
              <a:rPr lang="en-US" dirty="0" smtClean="0"/>
              <a:t>How </a:t>
            </a:r>
            <a:r>
              <a:rPr lang="en-US" dirty="0"/>
              <a:t>documents are cached can be controlled by HTTP. The server can instruct proxies, and clients, what to cache and for how long. The client can instruct intermediate cache proxies to ignore the stored document.</a:t>
            </a:r>
          </a:p>
          <a:p>
            <a:r>
              <a:rPr lang="en-US" dirty="0"/>
              <a:t>Relaxing the origin </a:t>
            </a:r>
            <a:r>
              <a:rPr lang="en-US" dirty="0" smtClean="0"/>
              <a:t>constraint</a:t>
            </a:r>
          </a:p>
          <a:p>
            <a:pPr lvl="1"/>
            <a:r>
              <a:rPr lang="en-US" dirty="0" smtClean="0"/>
              <a:t>To </a:t>
            </a:r>
            <a:r>
              <a:rPr lang="en-US" dirty="0"/>
              <a:t>prevent snooping and other privacy invasions, Web browsers enforce strict separation between Web sites. Only pages from the same origin can access all the information of a Web page. Though such constraint is a burden to the server, so HTTP headers can relax this strict separation server-side, allowing a document to become a patchwork of information sourced from different domains (there could even be security-related reasons to do so).</a:t>
            </a:r>
          </a:p>
          <a:p>
            <a:r>
              <a:rPr lang="en-US" dirty="0" smtClean="0"/>
              <a:t>Authentication</a:t>
            </a:r>
          </a:p>
          <a:p>
            <a:pPr lvl="1"/>
            <a:r>
              <a:rPr lang="en-US" dirty="0" smtClean="0"/>
              <a:t>Some </a:t>
            </a:r>
            <a:r>
              <a:rPr lang="en-US" dirty="0"/>
              <a:t>pages may be protected so only specific users can access it. Basic authentication may be provided by HTTP, either using the Authenticate and similar headers, or by setting a specific session using HTTP cookies.</a:t>
            </a:r>
          </a:p>
          <a:p>
            <a:r>
              <a:rPr lang="en-US" dirty="0"/>
              <a:t>Proxy and </a:t>
            </a:r>
            <a:r>
              <a:rPr lang="en-US" dirty="0" smtClean="0"/>
              <a:t>tunneling</a:t>
            </a:r>
          </a:p>
          <a:p>
            <a:pPr lvl="1"/>
            <a:r>
              <a:rPr lang="en-US" dirty="0" smtClean="0"/>
              <a:t>Servers </a:t>
            </a:r>
            <a:r>
              <a:rPr lang="en-US" dirty="0"/>
              <a:t>and/or clients are often located on intranets and hide their true IP address to others. HTTP requests then go through proxies to cross this network barrier. Not all proxies are HTTP proxies. The SOCKS protocol, for example, operates at a lower level. Others, like ftp, can be handled by these proxies.</a:t>
            </a:r>
          </a:p>
          <a:p>
            <a:r>
              <a:rPr lang="en-US" dirty="0" smtClean="0"/>
              <a:t>Sessions</a:t>
            </a:r>
          </a:p>
          <a:p>
            <a:pPr lvl="1"/>
            <a:r>
              <a:rPr lang="en-US" dirty="0" smtClean="0"/>
              <a:t>Using </a:t>
            </a:r>
            <a:r>
              <a:rPr lang="en-US" dirty="0"/>
              <a:t>HTTP cookies allows you to link requests with the state of the server. This creates sessions, despite basic HTTP being a state-less protocol. This is useful not only for e-commerce shopping baskets, but also for any site allowing user configuration of the output.</a:t>
            </a:r>
          </a:p>
        </p:txBody>
      </p:sp>
    </p:spTree>
    <p:extLst>
      <p:ext uri="{BB962C8B-B14F-4D97-AF65-F5344CB8AC3E}">
        <p14:creationId xmlns:p14="http://schemas.microsoft.com/office/powerpoint/2010/main" val="3161334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flow</a:t>
            </a:r>
          </a:p>
        </p:txBody>
      </p:sp>
      <p:sp>
        <p:nvSpPr>
          <p:cNvPr id="3" name="Content Placeholder 2"/>
          <p:cNvSpPr>
            <a:spLocks noGrp="1"/>
          </p:cNvSpPr>
          <p:nvPr>
            <p:ph idx="1"/>
          </p:nvPr>
        </p:nvSpPr>
        <p:spPr>
          <a:xfrm>
            <a:off x="457200" y="1219200"/>
            <a:ext cx="8229600" cy="5486400"/>
          </a:xfrm>
        </p:spPr>
        <p:txBody>
          <a:bodyPr>
            <a:normAutofit fontScale="85000" lnSpcReduction="20000"/>
          </a:bodyPr>
          <a:lstStyle/>
          <a:p>
            <a:r>
              <a:rPr lang="en-US" dirty="0"/>
              <a:t>In client-server protocols, it is the client which establishes the </a:t>
            </a:r>
            <a:r>
              <a:rPr lang="en-US" dirty="0" smtClean="0"/>
              <a:t>connection</a:t>
            </a:r>
            <a:endParaRPr lang="en-US" dirty="0"/>
          </a:p>
          <a:p>
            <a:pPr marL="457200" indent="-457200">
              <a:buFont typeface="+mj-lt"/>
              <a:buAutoNum type="arabicPeriod"/>
            </a:pPr>
            <a:r>
              <a:rPr lang="en-US" dirty="0" smtClean="0"/>
              <a:t>Open </a:t>
            </a:r>
            <a:r>
              <a:rPr lang="en-US" dirty="0"/>
              <a:t>a TCP connection: The TCP connection will be used to send a request, or several, and receive an answer. The client may open a new connection, reuse an existing connection, or open several TCP connections to the servers.</a:t>
            </a:r>
          </a:p>
          <a:p>
            <a:pPr marL="457200" indent="-457200">
              <a:buFont typeface="+mj-lt"/>
              <a:buAutoNum type="arabicPeriod"/>
            </a:pPr>
            <a:r>
              <a:rPr lang="en-US" dirty="0"/>
              <a:t>Send an HTTP message: HTTP messages (before HTTP/2) are human-readable. With HTTP/2, these simple messages are encapsulated in frames, making them impossible to read directly, but the principle remains the same</a:t>
            </a:r>
            <a:r>
              <a:rPr lang="en-US" dirty="0" smtClean="0"/>
              <a:t>.</a:t>
            </a:r>
          </a:p>
          <a:p>
            <a:pPr marL="731520" lvl="1" indent="-457200">
              <a:buFont typeface="+mj-lt"/>
              <a:buAutoNum type="arabicPeriod"/>
            </a:pPr>
            <a:r>
              <a:rPr lang="en-US" dirty="0"/>
              <a:t>With TCP the default port, for an HTTP server on a computer, is port 80. Other ports can also be used, like 8000 or 8080. The URL of a page to fetch contains both the domain name, and the port number, though the latter can be omitted if it is 80.</a:t>
            </a:r>
          </a:p>
          <a:p>
            <a:pPr marL="457200" indent="-457200">
              <a:buFont typeface="+mj-lt"/>
              <a:buAutoNum type="arabicPeriod"/>
            </a:pPr>
            <a:r>
              <a:rPr lang="en-US" dirty="0" smtClean="0"/>
              <a:t>Read </a:t>
            </a:r>
            <a:r>
              <a:rPr lang="en-US" dirty="0"/>
              <a:t>the response sent by the server</a:t>
            </a:r>
            <a:r>
              <a:rPr lang="en-US" dirty="0" smtClean="0"/>
              <a:t>:</a:t>
            </a:r>
          </a:p>
          <a:p>
            <a:pPr marL="457200" indent="-457200">
              <a:buFont typeface="+mj-lt"/>
              <a:buAutoNum type="arabicPeriod"/>
            </a:pPr>
            <a:r>
              <a:rPr lang="en-US" dirty="0"/>
              <a:t>Close or reuse the connection for further requests</a:t>
            </a:r>
            <a:r>
              <a:rPr lang="en-US" dirty="0" smtClean="0"/>
              <a:t>.</a:t>
            </a:r>
          </a:p>
          <a:p>
            <a:pPr marL="0" indent="0">
              <a:buNone/>
            </a:pPr>
            <a:r>
              <a:rPr lang="en-US" dirty="0" smtClean="0"/>
              <a:t>Note that the </a:t>
            </a:r>
            <a:r>
              <a:rPr lang="en-US" dirty="0"/>
              <a:t>client-server model does not allow the server to send data to the client without an explicit request for it. To work around this problem, web developers use several techniques: ping the server periodically via the </a:t>
            </a:r>
            <a:r>
              <a:rPr lang="en-US" dirty="0" err="1"/>
              <a:t>XMLHTTPRequest</a:t>
            </a:r>
            <a:r>
              <a:rPr lang="en-US" dirty="0"/>
              <a:t>, Fetch APIs, using the HTML </a:t>
            </a:r>
            <a:r>
              <a:rPr lang="en-US" dirty="0" err="1"/>
              <a:t>WebSockets</a:t>
            </a:r>
            <a:r>
              <a:rPr lang="en-US" dirty="0"/>
              <a:t> API, or similar protocols.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26423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7"/>
            <a:ext cx="7543800" cy="982663"/>
          </a:xfrm>
        </p:spPr>
        <p:txBody>
          <a:bodyPr/>
          <a:lstStyle/>
          <a:p>
            <a:r>
              <a:rPr lang="en-NZ" dirty="0" smtClean="0"/>
              <a:t>HTTP Client Request</a:t>
            </a:r>
            <a:endParaRPr lang="en-US" dirty="0"/>
          </a:p>
        </p:txBody>
      </p:sp>
      <p:sp>
        <p:nvSpPr>
          <p:cNvPr id="3" name="AutoShape 2" descr="https://www.ntu.edu.sg/home/ehchua/programming/webprogramming/images/HTTP_RequestMessageExampl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ttps://www.ntu.edu.sg/home/ehchua/programming/webprogramming/images/HTTP_RequestMessageExampl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https://www.ntu.edu.sg/home/ehchua/programming/webprogramming/images/HTTP_RequestMessageExampl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5"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1100" t="2933" r="1475" b="2473"/>
          <a:stretch/>
        </p:blipFill>
        <p:spPr bwMode="auto">
          <a:xfrm>
            <a:off x="784225" y="4171950"/>
            <a:ext cx="8153401"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idx="1"/>
          </p:nvPr>
        </p:nvSpPr>
        <p:spPr>
          <a:xfrm>
            <a:off x="1" y="879543"/>
            <a:ext cx="9144000" cy="2870065"/>
          </a:xfrm>
        </p:spPr>
        <p:txBody>
          <a:bodyPr>
            <a:normAutofit fontScale="62500" lnSpcReduction="20000"/>
          </a:bodyPr>
          <a:lstStyle/>
          <a:p>
            <a:r>
              <a:rPr lang="en-US" dirty="0"/>
              <a:t>Once the connection is established, the user-agent can send the request</a:t>
            </a:r>
            <a:endParaRPr lang="en-US" dirty="0" smtClean="0"/>
          </a:p>
          <a:p>
            <a:r>
              <a:rPr lang="en-US" dirty="0"/>
              <a:t>A client request consists of </a:t>
            </a:r>
            <a:r>
              <a:rPr lang="en-US" dirty="0">
                <a:solidFill>
                  <a:srgbClr val="FF0000"/>
                </a:solidFill>
              </a:rPr>
              <a:t>text directives</a:t>
            </a:r>
            <a:r>
              <a:rPr lang="en-US" dirty="0"/>
              <a:t>, separated by CRLF (carriage return, followed by line </a:t>
            </a:r>
            <a:r>
              <a:rPr lang="en-US" dirty="0" smtClean="0"/>
              <a:t>feed) divided </a:t>
            </a:r>
            <a:r>
              <a:rPr lang="en-US" dirty="0"/>
              <a:t>into </a:t>
            </a:r>
            <a:r>
              <a:rPr lang="en-US" dirty="0" smtClean="0"/>
              <a:t>3 blocks:</a:t>
            </a:r>
          </a:p>
          <a:p>
            <a:pPr marL="0" indent="0">
              <a:buNone/>
            </a:pPr>
            <a:r>
              <a:rPr lang="en-NZ" dirty="0" smtClean="0"/>
              <a:t>1:</a:t>
            </a:r>
            <a:endParaRPr lang="en-US" dirty="0" smtClean="0"/>
          </a:p>
          <a:p>
            <a:pPr lvl="1"/>
            <a:r>
              <a:rPr lang="en-US" dirty="0" smtClean="0"/>
              <a:t>An </a:t>
            </a:r>
            <a:r>
              <a:rPr lang="en-US" dirty="0"/>
              <a:t>HTTP method, usually a verb like GET, POST or a noun like OPTIONS or HEAD that defines the operation the client wants to </a:t>
            </a:r>
            <a:r>
              <a:rPr lang="en-US" dirty="0" smtClean="0"/>
              <a:t>perform</a:t>
            </a:r>
          </a:p>
          <a:p>
            <a:pPr lvl="1"/>
            <a:r>
              <a:rPr lang="en-US" dirty="0" smtClean="0"/>
              <a:t>The </a:t>
            </a:r>
            <a:r>
              <a:rPr lang="en-US" dirty="0"/>
              <a:t>path of the resource to fetch; the URL of the resource stripped from elements that are obvious from the context, for example without the protocol (http://), the domain (here developer.mozilla.org), or the TCP port (here 80).</a:t>
            </a:r>
          </a:p>
          <a:p>
            <a:pPr lvl="1"/>
            <a:r>
              <a:rPr lang="en-US" dirty="0"/>
              <a:t>The version of the HTTP protocol.</a:t>
            </a:r>
          </a:p>
          <a:p>
            <a:pPr marL="0" indent="0">
              <a:buNone/>
            </a:pPr>
            <a:r>
              <a:rPr lang="en-US" dirty="0" smtClean="0"/>
              <a:t>2:</a:t>
            </a:r>
          </a:p>
          <a:p>
            <a:pPr lvl="1"/>
            <a:r>
              <a:rPr lang="en-US" dirty="0" smtClean="0"/>
              <a:t>Optional </a:t>
            </a:r>
            <a:r>
              <a:rPr lang="en-US" dirty="0"/>
              <a:t>headers that convey additional information for the servers. These HTTP headers form a block which ends with an empty line.</a:t>
            </a:r>
            <a:endParaRPr lang="en-US" dirty="0" smtClean="0"/>
          </a:p>
          <a:p>
            <a:pPr marL="0" indent="0">
              <a:buNone/>
            </a:pPr>
            <a:r>
              <a:rPr lang="en-US" dirty="0" smtClean="0"/>
              <a:t>3:</a:t>
            </a:r>
            <a:endParaRPr lang="en-US" dirty="0"/>
          </a:p>
          <a:p>
            <a:pPr lvl="1"/>
            <a:r>
              <a:rPr lang="en-US" dirty="0" smtClean="0"/>
              <a:t>An optional </a:t>
            </a:r>
            <a:r>
              <a:rPr lang="en-US" dirty="0"/>
              <a:t>body, for some methods like POST, similar to those in responses, which contain the resource sent.</a:t>
            </a:r>
          </a:p>
        </p:txBody>
      </p:sp>
      <p:cxnSp>
        <p:nvCxnSpPr>
          <p:cNvPr id="9" name="Straight Arrow Connector 8"/>
          <p:cNvCxnSpPr/>
          <p:nvPr/>
        </p:nvCxnSpPr>
        <p:spPr>
          <a:xfrm flipV="1">
            <a:off x="1066800" y="3886199"/>
            <a:ext cx="0" cy="304800"/>
          </a:xfrm>
          <a:prstGeom prst="straightConnector1">
            <a:avLst/>
          </a:prstGeom>
          <a:ln w="38100">
            <a:solidFill>
              <a:srgbClr val="E98D4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286000" y="3886200"/>
            <a:ext cx="0" cy="304800"/>
          </a:xfrm>
          <a:prstGeom prst="straightConnector1">
            <a:avLst/>
          </a:prstGeom>
          <a:ln w="38100">
            <a:solidFill>
              <a:srgbClr val="E98D4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657600" y="3886200"/>
            <a:ext cx="0" cy="304800"/>
          </a:xfrm>
          <a:prstGeom prst="straightConnector1">
            <a:avLst/>
          </a:prstGeom>
          <a:ln w="38100">
            <a:solidFill>
              <a:srgbClr val="E98D4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5801" y="3677261"/>
            <a:ext cx="1524000" cy="338554"/>
          </a:xfrm>
          <a:prstGeom prst="rect">
            <a:avLst/>
          </a:prstGeom>
          <a:noFill/>
        </p:spPr>
        <p:txBody>
          <a:bodyPr wrap="square" rtlCol="0">
            <a:spAutoFit/>
          </a:bodyPr>
          <a:lstStyle/>
          <a:p>
            <a:r>
              <a:rPr lang="en-NZ" sz="1600" dirty="0" smtClean="0"/>
              <a:t>Method</a:t>
            </a:r>
            <a:endParaRPr lang="en-US" sz="1600" dirty="0"/>
          </a:p>
        </p:txBody>
      </p:sp>
      <p:sp>
        <p:nvSpPr>
          <p:cNvPr id="16" name="TextBox 15"/>
          <p:cNvSpPr txBox="1"/>
          <p:nvPr/>
        </p:nvSpPr>
        <p:spPr>
          <a:xfrm>
            <a:off x="2019301" y="3657600"/>
            <a:ext cx="774700" cy="340918"/>
          </a:xfrm>
          <a:prstGeom prst="rect">
            <a:avLst/>
          </a:prstGeom>
          <a:noFill/>
        </p:spPr>
        <p:txBody>
          <a:bodyPr wrap="square" rtlCol="0">
            <a:spAutoFit/>
          </a:bodyPr>
          <a:lstStyle/>
          <a:p>
            <a:r>
              <a:rPr lang="en-NZ" sz="1600" dirty="0" smtClean="0"/>
              <a:t>Path</a:t>
            </a:r>
            <a:endParaRPr lang="en-US" sz="1600" dirty="0"/>
          </a:p>
        </p:txBody>
      </p:sp>
      <p:sp>
        <p:nvSpPr>
          <p:cNvPr id="17" name="TextBox 16"/>
          <p:cNvSpPr txBox="1"/>
          <p:nvPr/>
        </p:nvSpPr>
        <p:spPr>
          <a:xfrm>
            <a:off x="3324226" y="3657600"/>
            <a:ext cx="2390774" cy="338554"/>
          </a:xfrm>
          <a:prstGeom prst="rect">
            <a:avLst/>
          </a:prstGeom>
          <a:noFill/>
        </p:spPr>
        <p:txBody>
          <a:bodyPr wrap="square" rtlCol="0">
            <a:spAutoFit/>
          </a:bodyPr>
          <a:lstStyle/>
          <a:p>
            <a:r>
              <a:rPr lang="en-NZ" sz="1600" dirty="0" smtClean="0"/>
              <a:t>Version of the protocol</a:t>
            </a:r>
            <a:endParaRPr lang="en-US" sz="1600" dirty="0"/>
          </a:p>
        </p:txBody>
      </p:sp>
      <p:sp>
        <p:nvSpPr>
          <p:cNvPr id="12" name="Rectangle 11"/>
          <p:cNvSpPr/>
          <p:nvPr/>
        </p:nvSpPr>
        <p:spPr>
          <a:xfrm>
            <a:off x="2794001" y="36678"/>
            <a:ext cx="6450012" cy="261610"/>
          </a:xfrm>
          <a:prstGeom prst="rect">
            <a:avLst/>
          </a:prstGeom>
        </p:spPr>
        <p:txBody>
          <a:bodyPr wrap="square">
            <a:spAutoFit/>
          </a:bodyPr>
          <a:lstStyle/>
          <a:p>
            <a:r>
              <a:rPr lang="en-US" sz="1100" u="sng" dirty="0">
                <a:solidFill>
                  <a:srgbClr val="000000"/>
                </a:solidFill>
                <a:highlight>
                  <a:srgbClr val="FFFFFF"/>
                </a:highlight>
                <a:latin typeface="Courier New" panose="02070309020205020404" pitchFamily="49" charset="0"/>
              </a:rPr>
              <a:t>http://www.test101.com:1234/doc/test.html?bookId=12345&amp;author=Tan+Ah+Teck</a:t>
            </a:r>
            <a:endParaRPr lang="en-US" sz="1100" dirty="0"/>
          </a:p>
        </p:txBody>
      </p:sp>
      <p:sp>
        <p:nvSpPr>
          <p:cNvPr id="6" name="TextBox 5"/>
          <p:cNvSpPr txBox="1"/>
          <p:nvPr/>
        </p:nvSpPr>
        <p:spPr>
          <a:xfrm>
            <a:off x="854987" y="4295001"/>
            <a:ext cx="592813" cy="261610"/>
          </a:xfrm>
          <a:prstGeom prst="rect">
            <a:avLst/>
          </a:prstGeom>
          <a:solidFill>
            <a:schemeClr val="bg1"/>
          </a:solidFill>
        </p:spPr>
        <p:txBody>
          <a:bodyPr wrap="square" rtlCol="0">
            <a:spAutoFit/>
          </a:bodyPr>
          <a:lstStyle/>
          <a:p>
            <a:r>
              <a:rPr lang="en-NZ" sz="1050" b="1" dirty="0" smtClean="0">
                <a:latin typeface="Arial Black" panose="020B0A04020102020204" pitchFamily="34" charset="0"/>
              </a:rPr>
              <a:t>POST</a:t>
            </a:r>
            <a:endParaRPr lang="en-US" sz="900" b="1" dirty="0">
              <a:latin typeface="Arial Black" panose="020B0A04020102020204" pitchFamily="34" charset="0"/>
            </a:endParaRPr>
          </a:p>
        </p:txBody>
      </p:sp>
    </p:spTree>
    <p:extLst>
      <p:ext uri="{BB962C8B-B14F-4D97-AF65-F5344CB8AC3E}">
        <p14:creationId xmlns:p14="http://schemas.microsoft.com/office/powerpoint/2010/main" val="996860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12700"/>
            <a:ext cx="7235825" cy="749300"/>
          </a:xfrm>
        </p:spPr>
        <p:txBody>
          <a:bodyPr/>
          <a:lstStyle/>
          <a:p>
            <a:r>
              <a:rPr lang="en-NZ" dirty="0"/>
              <a:t>HTTP </a:t>
            </a:r>
            <a:r>
              <a:rPr lang="en-NZ" dirty="0" smtClean="0"/>
              <a:t>Response Syntax</a:t>
            </a:r>
            <a:endParaRPr lang="en-US" dirty="0"/>
          </a:p>
        </p:txBody>
      </p:sp>
      <p:sp>
        <p:nvSpPr>
          <p:cNvPr id="3" name="AutoShape 2" descr="https://www.ntu.edu.sg/home/ehchua/programming/webprogramming/images/HTTP_ResponseMessageExampl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972" t="2564" r="1781" b="5128"/>
          <a:stretch/>
        </p:blipFill>
        <p:spPr bwMode="auto">
          <a:xfrm>
            <a:off x="838199" y="4038600"/>
            <a:ext cx="7620001"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idx="1"/>
          </p:nvPr>
        </p:nvSpPr>
        <p:spPr>
          <a:xfrm>
            <a:off x="101601" y="879543"/>
            <a:ext cx="8836025" cy="2870065"/>
          </a:xfrm>
        </p:spPr>
        <p:txBody>
          <a:bodyPr>
            <a:normAutofit/>
          </a:bodyPr>
          <a:lstStyle/>
          <a:p>
            <a:r>
              <a:rPr lang="en-US" sz="2000" dirty="0" smtClean="0"/>
              <a:t>The HTTP response contains:</a:t>
            </a:r>
          </a:p>
          <a:p>
            <a:pPr marL="0" indent="0">
              <a:buNone/>
            </a:pPr>
            <a:r>
              <a:rPr lang="en-US" sz="2000" dirty="0" smtClean="0"/>
              <a:t>1</a:t>
            </a:r>
          </a:p>
          <a:p>
            <a:pPr lvl="1"/>
            <a:r>
              <a:rPr lang="en-US" sz="1200" dirty="0" smtClean="0"/>
              <a:t>A </a:t>
            </a:r>
            <a:r>
              <a:rPr lang="en-US" sz="1200" dirty="0"/>
              <a:t>status code, indicating if the request has been successful, or not, and why.</a:t>
            </a:r>
          </a:p>
          <a:p>
            <a:pPr lvl="1"/>
            <a:r>
              <a:rPr lang="en-US" sz="1600" dirty="0"/>
              <a:t>A status message, a non-authoritative short description of the status code.</a:t>
            </a:r>
          </a:p>
          <a:p>
            <a:pPr marL="0" indent="0">
              <a:buNone/>
            </a:pPr>
            <a:r>
              <a:rPr lang="en-US" sz="2000" dirty="0" smtClean="0"/>
              <a:t>2</a:t>
            </a:r>
          </a:p>
          <a:p>
            <a:pPr lvl="1"/>
            <a:r>
              <a:rPr lang="en-US" sz="1600" dirty="0" smtClean="0"/>
              <a:t>HTTP </a:t>
            </a:r>
            <a:r>
              <a:rPr lang="en-US" sz="1600" dirty="0"/>
              <a:t>headers, like those for requests.</a:t>
            </a:r>
          </a:p>
          <a:p>
            <a:pPr marL="0" indent="0">
              <a:buNone/>
            </a:pPr>
            <a:r>
              <a:rPr lang="en-US" sz="2000" dirty="0" smtClean="0"/>
              <a:t>3</a:t>
            </a:r>
          </a:p>
          <a:p>
            <a:pPr lvl="1"/>
            <a:r>
              <a:rPr lang="en-US" sz="1600" dirty="0" smtClean="0"/>
              <a:t>Optionally</a:t>
            </a:r>
            <a:r>
              <a:rPr lang="en-US" sz="1600" dirty="0"/>
              <a:t>, but more common for requests, a body containing the fetched resource.</a:t>
            </a:r>
          </a:p>
        </p:txBody>
      </p:sp>
      <p:cxnSp>
        <p:nvCxnSpPr>
          <p:cNvPr id="7" name="Straight Arrow Connector 6"/>
          <p:cNvCxnSpPr/>
          <p:nvPr/>
        </p:nvCxnSpPr>
        <p:spPr>
          <a:xfrm flipV="1">
            <a:off x="1066800" y="3886199"/>
            <a:ext cx="0" cy="304800"/>
          </a:xfrm>
          <a:prstGeom prst="straightConnector1">
            <a:avLst/>
          </a:prstGeom>
          <a:ln w="38100">
            <a:solidFill>
              <a:srgbClr val="E98D4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133600" y="3886199"/>
            <a:ext cx="428626" cy="304800"/>
          </a:xfrm>
          <a:prstGeom prst="straightConnector1">
            <a:avLst/>
          </a:prstGeom>
          <a:ln w="38100">
            <a:solidFill>
              <a:srgbClr val="E98D4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562226" y="3886199"/>
            <a:ext cx="1552574" cy="304801"/>
          </a:xfrm>
          <a:prstGeom prst="straightConnector1">
            <a:avLst/>
          </a:prstGeom>
          <a:ln w="38100">
            <a:solidFill>
              <a:srgbClr val="E98D4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069554" y="3662748"/>
            <a:ext cx="1808160" cy="338554"/>
          </a:xfrm>
          <a:prstGeom prst="rect">
            <a:avLst/>
          </a:prstGeom>
          <a:noFill/>
        </p:spPr>
        <p:txBody>
          <a:bodyPr wrap="square" rtlCol="0">
            <a:spAutoFit/>
          </a:bodyPr>
          <a:lstStyle/>
          <a:p>
            <a:r>
              <a:rPr lang="en-NZ" sz="1600" dirty="0" smtClean="0"/>
              <a:t>Status message</a:t>
            </a:r>
            <a:endParaRPr lang="en-US" sz="1600" dirty="0"/>
          </a:p>
        </p:txBody>
      </p:sp>
      <p:sp>
        <p:nvSpPr>
          <p:cNvPr id="11" name="TextBox 10"/>
          <p:cNvSpPr txBox="1"/>
          <p:nvPr/>
        </p:nvSpPr>
        <p:spPr>
          <a:xfrm>
            <a:off x="2229643" y="3596140"/>
            <a:ext cx="1378743" cy="340918"/>
          </a:xfrm>
          <a:prstGeom prst="rect">
            <a:avLst/>
          </a:prstGeom>
          <a:noFill/>
        </p:spPr>
        <p:txBody>
          <a:bodyPr wrap="square" rtlCol="0">
            <a:spAutoFit/>
          </a:bodyPr>
          <a:lstStyle/>
          <a:p>
            <a:r>
              <a:rPr lang="en-NZ" sz="1600" dirty="0" smtClean="0"/>
              <a:t>Status Code</a:t>
            </a:r>
            <a:endParaRPr lang="en-US" sz="1600" dirty="0"/>
          </a:p>
        </p:txBody>
      </p:sp>
      <p:sp>
        <p:nvSpPr>
          <p:cNvPr id="12" name="TextBox 11"/>
          <p:cNvSpPr txBox="1"/>
          <p:nvPr/>
        </p:nvSpPr>
        <p:spPr>
          <a:xfrm>
            <a:off x="-39685" y="3597322"/>
            <a:ext cx="2390774" cy="338554"/>
          </a:xfrm>
          <a:prstGeom prst="rect">
            <a:avLst/>
          </a:prstGeom>
          <a:noFill/>
        </p:spPr>
        <p:txBody>
          <a:bodyPr wrap="square" rtlCol="0">
            <a:spAutoFit/>
          </a:bodyPr>
          <a:lstStyle/>
          <a:p>
            <a:r>
              <a:rPr lang="en-NZ" sz="1600" dirty="0" smtClean="0"/>
              <a:t>Version of the protocol</a:t>
            </a:r>
            <a:endParaRPr lang="en-US" sz="1600" dirty="0"/>
          </a:p>
        </p:txBody>
      </p:sp>
    </p:spTree>
    <p:extLst>
      <p:ext uri="{BB962C8B-B14F-4D97-AF65-F5344CB8AC3E}">
        <p14:creationId xmlns:p14="http://schemas.microsoft.com/office/powerpoint/2010/main" val="4268109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5249</TotalTime>
  <Words>3941</Words>
  <Application>Microsoft Office PowerPoint</Application>
  <PresentationFormat>On-screen Show (4:3)</PresentationFormat>
  <Paragraphs>250</Paragraphs>
  <Slides>24</Slides>
  <Notes>7</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Clarity</vt:lpstr>
      <vt:lpstr>Advanced HTTP 1 </vt:lpstr>
      <vt:lpstr>HTTP overview</vt:lpstr>
      <vt:lpstr>Components of HTTP-based systems</vt:lpstr>
      <vt:lpstr>Basic aspects of HTTP</vt:lpstr>
      <vt:lpstr>HTTP and connections</vt:lpstr>
      <vt:lpstr>What can be controlled by HTTP</vt:lpstr>
      <vt:lpstr>HTTP flow</vt:lpstr>
      <vt:lpstr>HTTP Client Request</vt:lpstr>
      <vt:lpstr>HTTP Response Syntax</vt:lpstr>
      <vt:lpstr>HTTP/1.x messages and HTTP/2 Frames</vt:lpstr>
      <vt:lpstr>HTTP Methods</vt:lpstr>
      <vt:lpstr>HTTP status codes</vt:lpstr>
      <vt:lpstr>Often encountered HTTP status codes</vt:lpstr>
      <vt:lpstr>Often encountered HTTP status codes</vt:lpstr>
      <vt:lpstr>Often encountered HTTP status codes</vt:lpstr>
      <vt:lpstr>Often encountered HTTP status codes</vt:lpstr>
      <vt:lpstr>HTTP Headers</vt:lpstr>
      <vt:lpstr>HTTP Headers</vt:lpstr>
      <vt:lpstr>HTTP Headers</vt:lpstr>
      <vt:lpstr>HTTP evolution</vt:lpstr>
      <vt:lpstr>More than 15 years of extensions</vt:lpstr>
      <vt:lpstr>REST Console</vt:lpstr>
      <vt:lpstr>Example GET transaction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Patricia</dc:creator>
  <cp:lastModifiedBy>Default-User</cp:lastModifiedBy>
  <cp:revision>401</cp:revision>
  <dcterms:created xsi:type="dcterms:W3CDTF">2006-08-16T00:00:00Z</dcterms:created>
  <dcterms:modified xsi:type="dcterms:W3CDTF">2017-04-04T02:24:20Z</dcterms:modified>
</cp:coreProperties>
</file>