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9" r:id="rId3"/>
    <p:sldId id="268" r:id="rId4"/>
    <p:sldId id="272" r:id="rId5"/>
    <p:sldId id="273" r:id="rId6"/>
    <p:sldId id="276" r:id="rId7"/>
    <p:sldId id="277" r:id="rId8"/>
    <p:sldId id="260" r:id="rId9"/>
    <p:sldId id="261" r:id="rId10"/>
    <p:sldId id="262" r:id="rId11"/>
    <p:sldId id="279" r:id="rId12"/>
    <p:sldId id="280" r:id="rId13"/>
    <p:sldId id="281" r:id="rId14"/>
    <p:sldId id="284" r:id="rId15"/>
    <p:sldId id="285" r:id="rId16"/>
    <p:sldId id="287" r:id="rId17"/>
    <p:sldId id="288" r:id="rId18"/>
    <p:sldId id="289" r:id="rId19"/>
    <p:sldId id="290" r:id="rId20"/>
    <p:sldId id="292" r:id="rId21"/>
    <p:sldId id="293" r:id="rId22"/>
    <p:sldId id="295" r:id="rId23"/>
    <p:sldId id="296" r:id="rId24"/>
    <p:sldId id="297" r:id="rId25"/>
    <p:sldId id="298" r:id="rId26"/>
    <p:sldId id="300" r:id="rId27"/>
    <p:sldId id="301" r:id="rId28"/>
    <p:sldId id="302" r:id="rId29"/>
    <p:sldId id="26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66095" autoAdjust="0"/>
  </p:normalViewPr>
  <p:slideViewPr>
    <p:cSldViewPr>
      <p:cViewPr varScale="1">
        <p:scale>
          <a:sx n="76" d="100"/>
          <a:sy n="76" d="100"/>
        </p:scale>
        <p:origin x="-265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1FBA53-7C6F-4BC8-8449-397E8BAE2CEC}" type="datetimeFigureOut">
              <a:rPr lang="en-NZ" smtClean="0"/>
              <a:t>5/04/2017</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140335-6261-4D17-B74F-AB4A9A01B6E2}" type="slidenum">
              <a:rPr lang="en-NZ" smtClean="0"/>
              <a:t>‹#›</a:t>
            </a:fld>
            <a:endParaRPr lang="en-NZ"/>
          </a:p>
        </p:txBody>
      </p:sp>
    </p:spTree>
    <p:extLst>
      <p:ext uri="{BB962C8B-B14F-4D97-AF65-F5344CB8AC3E}">
        <p14:creationId xmlns:p14="http://schemas.microsoft.com/office/powerpoint/2010/main" val="37622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mozilla.org/en-US/docs/Web/HTTP/Headers#hbh"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developer.mozilla.org/en-US/docs/Web/HTTP/Headers/Keep-Alive" TargetMode="External"/><Relationship Id="rId5" Type="http://schemas.openxmlformats.org/officeDocument/2006/relationships/hyperlink" Target="https://developer.mozilla.org/en-US/docs/Web/HTTP/Headers/Connection" TargetMode="External"/><Relationship Id="rId4" Type="http://schemas.openxmlformats.org/officeDocument/2006/relationships/hyperlink" Target="https://developer.mozilla.org/en-US/docs/Web/HTTP/Headers#e2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36140335-6261-4D17-B74F-AB4A9A01B6E2}" type="slidenum">
              <a:rPr lang="en-NZ" smtClean="0"/>
              <a:t>1</a:t>
            </a:fld>
            <a:endParaRPr lang="en-NZ"/>
          </a:p>
        </p:txBody>
      </p:sp>
    </p:spTree>
    <p:extLst>
      <p:ext uri="{BB962C8B-B14F-4D97-AF65-F5344CB8AC3E}">
        <p14:creationId xmlns:p14="http://schemas.microsoft.com/office/powerpoint/2010/main" val="60899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It's important point to note that connection management in HTTP applies to the connection between two consecutive nodes, which is </a:t>
            </a:r>
            <a:r>
              <a:rPr lang="en-US" sz="1200" b="0" i="0" u="none" strike="noStrike" kern="1200" dirty="0" smtClean="0">
                <a:solidFill>
                  <a:schemeClr val="tx1"/>
                </a:solidFill>
                <a:effectLst/>
                <a:latin typeface="+mn-lt"/>
                <a:ea typeface="+mn-ea"/>
                <a:cs typeface="+mn-cs"/>
                <a:hlinkClick r:id="rId3"/>
              </a:rPr>
              <a:t>hop-by-hop</a:t>
            </a:r>
            <a:r>
              <a:rPr lang="en-US" sz="1200" b="0" i="0" kern="1200" dirty="0" smtClean="0">
                <a:solidFill>
                  <a:schemeClr val="tx1"/>
                </a:solidFill>
                <a:effectLst/>
                <a:latin typeface="+mn-lt"/>
                <a:ea typeface="+mn-ea"/>
                <a:cs typeface="+mn-cs"/>
              </a:rPr>
              <a:t> and not </a:t>
            </a:r>
            <a:r>
              <a:rPr lang="en-US" sz="1200" b="0" i="0" u="none" strike="noStrike" kern="1200" dirty="0" smtClean="0">
                <a:solidFill>
                  <a:schemeClr val="tx1"/>
                </a:solidFill>
                <a:effectLst/>
                <a:latin typeface="+mn-lt"/>
                <a:ea typeface="+mn-ea"/>
                <a:cs typeface="+mn-cs"/>
                <a:hlinkClick r:id="rId4"/>
              </a:rPr>
              <a:t>end-to-end</a:t>
            </a:r>
            <a:r>
              <a:rPr lang="en-US" sz="1200" b="0" i="0" kern="1200" dirty="0" smtClean="0">
                <a:solidFill>
                  <a:schemeClr val="tx1"/>
                </a:solidFill>
                <a:effectLst/>
                <a:latin typeface="+mn-lt"/>
                <a:ea typeface="+mn-ea"/>
                <a:cs typeface="+mn-cs"/>
              </a:rPr>
              <a:t>. The model used in connections between a client and its first proxy may differ from the model between a proxy and the destination server (or any intermediate proxies). The HTTP headers involved in defining the connection model, like </a:t>
            </a:r>
            <a:r>
              <a:rPr lang="en-US" sz="1200" b="0" i="0" u="none" strike="noStrike" kern="1200" dirty="0" smtClean="0">
                <a:solidFill>
                  <a:schemeClr val="tx1"/>
                </a:solidFill>
                <a:effectLst/>
                <a:latin typeface="+mn-lt"/>
                <a:ea typeface="+mn-ea"/>
                <a:cs typeface="+mn-cs"/>
                <a:hlinkClick r:id="rId5" tooltip="The Connection general header controls whether or not the network connection stays open after the current transaction finishes. If the value sent is keep-alive, the connection is persistent and not closed, allowing for subsequent requests to the same server to be done."/>
              </a:rPr>
              <a:t>Connection</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6" tooltip="The Keep-Alive general header allows the sender to hint about how the connection and may be used to set a timeout and a maximum amount of requests."/>
              </a:rPr>
              <a:t>Keep-Alive</a:t>
            </a:r>
            <a:r>
              <a:rPr lang="en-US" sz="1200" b="0" i="0" kern="1200" dirty="0" smtClean="0">
                <a:solidFill>
                  <a:schemeClr val="tx1"/>
                </a:solidFill>
                <a:effectLst/>
                <a:latin typeface="+mn-lt"/>
                <a:ea typeface="+mn-ea"/>
                <a:cs typeface="+mn-cs"/>
              </a:rPr>
              <a:t>, are </a:t>
            </a:r>
            <a:r>
              <a:rPr lang="en-US" sz="1200" b="0" i="0" u="none" strike="noStrike" kern="1200" dirty="0" smtClean="0">
                <a:solidFill>
                  <a:schemeClr val="tx1"/>
                </a:solidFill>
                <a:effectLst/>
                <a:latin typeface="+mn-lt"/>
                <a:ea typeface="+mn-ea"/>
                <a:cs typeface="+mn-cs"/>
                <a:hlinkClick r:id="rId3"/>
              </a:rPr>
              <a:t>hop-by-hop</a:t>
            </a:r>
            <a:r>
              <a:rPr lang="en-US" sz="1200" b="0" i="0" kern="1200" dirty="0" smtClean="0">
                <a:solidFill>
                  <a:schemeClr val="tx1"/>
                </a:solidFill>
                <a:effectLst/>
                <a:latin typeface="+mn-lt"/>
                <a:ea typeface="+mn-ea"/>
                <a:cs typeface="+mn-cs"/>
              </a:rPr>
              <a:t> headers with their values able to be changed by intermediary nodes.</a:t>
            </a:r>
          </a:p>
          <a:p>
            <a:endParaRPr lang="en-NZ" sz="1200" b="0" i="0" kern="1200" dirty="0" smtClean="0">
              <a:solidFill>
                <a:schemeClr val="tx1"/>
              </a:solidFill>
              <a:effectLst/>
              <a:latin typeface="+mn-lt"/>
              <a:ea typeface="+mn-ea"/>
              <a:cs typeface="+mn-cs"/>
            </a:endParaRPr>
          </a:p>
          <a:p>
            <a:r>
              <a:rPr lang="en-US" dirty="0" smtClean="0"/>
              <a:t>The original model of HTTP, and the default one in HTTP/1.0, is short-lived connections. Each HTTP request is completed on its own connection; this means a TCP handshake happens before each HTTP request, and these are serialized.</a:t>
            </a:r>
          </a:p>
          <a:p>
            <a:endParaRPr lang="en-US" dirty="0" smtClean="0"/>
          </a:p>
          <a:p>
            <a:r>
              <a:rPr lang="en-US" dirty="0" smtClean="0"/>
              <a:t>The TCP handshake itself is time-consuming, but a TCP connection adapts to its load, becoming more efficient with more sustained (or warm) connections. Short-lived connections do not make use of this efficiency feature of TCP, and performance degrades from optimum by persisting to transmit over a new, cold connection.</a:t>
            </a:r>
          </a:p>
          <a:p>
            <a:endParaRPr lang="en-NZ" dirty="0" smtClean="0"/>
          </a:p>
          <a:p>
            <a:r>
              <a:rPr lang="en-US" dirty="0" smtClean="0"/>
              <a:t>Short-lived connections have two major hitches: the time taken to establish a new connection is significant, and performance of the underlying TCP connection gets better only when this connection has been in use for some time (warm connection). To ease these problems, the concept of a persistent connection has been designed, even prior to HTTP/1.1. Alternatively this may be called a keep-alive connection.</a:t>
            </a:r>
          </a:p>
          <a:p>
            <a:endParaRPr lang="en-US" dirty="0" smtClean="0"/>
          </a:p>
          <a:p>
            <a:r>
              <a:rPr lang="en-US" dirty="0" smtClean="0"/>
              <a:t>A persistent connection is a one which remains open for a period, and can be reused for several requests, saving the </a:t>
            </a:r>
            <a:r>
              <a:rPr lang="en-US" dirty="0" err="1" smtClean="0"/>
              <a:t>the</a:t>
            </a:r>
            <a:r>
              <a:rPr lang="en-US" dirty="0" smtClean="0"/>
              <a:t> need for a new TCP handshake, and utilizing TCP's performance enhancing capabilities. This connection will not stay open forever: idle connections are closed after some time (a server may use the Keep-Alive header to specify a minimum time the connection should be kept open).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2</a:t>
            </a:fld>
            <a:endParaRPr lang="en-NZ"/>
          </a:p>
        </p:txBody>
      </p:sp>
    </p:spTree>
    <p:extLst>
      <p:ext uri="{BB962C8B-B14F-4D97-AF65-F5344CB8AC3E}">
        <p14:creationId xmlns:p14="http://schemas.microsoft.com/office/powerpoint/2010/main" val="1135262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if server-driven content negotiation is the most common way to agree on a specific representation of a resource, it has several drawbacks:</a:t>
            </a:r>
          </a:p>
          <a:p>
            <a:endParaRPr lang="en-US" dirty="0" smtClean="0"/>
          </a:p>
          <a:p>
            <a:pPr marL="171450" indent="-171450">
              <a:buFont typeface="Arial" panose="020B0604020202020204" pitchFamily="34" charset="0"/>
              <a:buChar char="•"/>
            </a:pPr>
            <a:r>
              <a:rPr lang="en-US" dirty="0" smtClean="0"/>
              <a:t>The server doesn't have total knowledge of the browser. Even with the Client Hints extension, it has not a complete knowledge of the capabilities of the browser. Unlike reactive content negotiation where the client makes the choice, the server choice is always somewhat arbitrary.</a:t>
            </a:r>
          </a:p>
          <a:p>
            <a:pPr marL="171450" indent="-171450">
              <a:buFont typeface="Arial" panose="020B0604020202020204" pitchFamily="34" charset="0"/>
              <a:buChar char="•"/>
            </a:pPr>
            <a:r>
              <a:rPr lang="en-US" dirty="0" smtClean="0"/>
              <a:t>The information by the client is quite verbose (HTTP/2 header compression mitigates this problem) and a privacy risk (HTTP fingerprinting)</a:t>
            </a:r>
          </a:p>
          <a:p>
            <a:pPr marL="171450" indent="-171450">
              <a:buFont typeface="Arial" panose="020B0604020202020204" pitchFamily="34" charset="0"/>
              <a:buChar char="•"/>
            </a:pPr>
            <a:r>
              <a:rPr lang="en-US" dirty="0" smtClean="0"/>
              <a:t>As several representations of a given resource are sent, shared caches are less efficient and server implementations are more complex.</a:t>
            </a:r>
          </a:p>
          <a:p>
            <a:pPr marL="171450" indent="-171450">
              <a:buFont typeface="Arial" panose="020B0604020202020204" pitchFamily="34" charset="0"/>
              <a:buChar char="•"/>
            </a:pPr>
            <a:endParaRPr lang="en-NZ" dirty="0" smtClean="0"/>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Compressing HTTP messages is one of the most important ways to improve the performance of a Web site, it shrinks the size of the data transmitted and makes better use of the available bandwidth; browsers always send this header and the server should be configured to abide to it and to use compression.</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5</a:t>
            </a:fld>
            <a:endParaRPr lang="en-NZ"/>
          </a:p>
        </p:txBody>
      </p:sp>
    </p:spTree>
    <p:extLst>
      <p:ext uri="{BB962C8B-B14F-4D97-AF65-F5344CB8AC3E}">
        <p14:creationId xmlns:p14="http://schemas.microsoft.com/office/powerpoint/2010/main" val="3252340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compression, end-to-end compression is where the largest performance improvements of Web sites reside</a:t>
            </a:r>
          </a:p>
          <a:p>
            <a:endParaRPr lang="en-NZ"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For hop by hop compression </a:t>
            </a:r>
            <a:r>
              <a:rPr lang="en-US" dirty="0" smtClean="0"/>
              <a:t>Connections between successive intermediate nodes may apply a different compression</a:t>
            </a:r>
          </a:p>
          <a:p>
            <a:pPr marL="0" marR="0" indent="0" algn="l" defTabSz="914400" rtl="0" eaLnBrk="1" fontAlgn="auto" latinLnBrk="0" hangingPunct="1">
              <a:lnSpc>
                <a:spcPct val="100000"/>
              </a:lnSpc>
              <a:spcBef>
                <a:spcPts val="0"/>
              </a:spcBef>
              <a:spcAft>
                <a:spcPts val="0"/>
              </a:spcAft>
              <a:buClrTx/>
              <a:buSzTx/>
              <a:buFontTx/>
              <a:buNone/>
              <a:tabLst/>
              <a:defRPr/>
            </a:pPr>
            <a:endParaRPr lang="en-NZ"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select the algorithm to use, browsers and servers use proactive content negotiation. The browser sends an </a:t>
            </a:r>
            <a:r>
              <a:rPr lang="en-US" dirty="0" smtClean="0">
                <a:latin typeface="Consolas" panose="020B0609020204030204" pitchFamily="49" charset="0"/>
                <a:cs typeface="Consolas" panose="020B0609020204030204" pitchFamily="49" charset="0"/>
              </a:rPr>
              <a:t>Accept-Encoding</a:t>
            </a:r>
            <a:r>
              <a:rPr lang="en-US" dirty="0" smtClean="0"/>
              <a:t> header with the algorithm it supports and its order of precedence, the server picks one, uses it to compress the body of the response and uses the </a:t>
            </a:r>
            <a:r>
              <a:rPr lang="en-US" dirty="0" smtClean="0">
                <a:latin typeface="Consolas" panose="020B0609020204030204" pitchFamily="49" charset="0"/>
                <a:cs typeface="Consolas" panose="020B0609020204030204" pitchFamily="49" charset="0"/>
              </a:rPr>
              <a:t>Content-Encoding</a:t>
            </a:r>
            <a:r>
              <a:rPr lang="en-US" dirty="0" smtClean="0"/>
              <a:t> header to tell the browser the algorithm it has chosen. As content negotiation has been used to chose a representation based on its encoding, a </a:t>
            </a:r>
            <a:r>
              <a:rPr lang="en-US" dirty="0" smtClean="0">
                <a:latin typeface="Consolas" panose="020B0609020204030204" pitchFamily="49" charset="0"/>
                <a:cs typeface="Consolas" panose="020B0609020204030204" pitchFamily="49" charset="0"/>
              </a:rPr>
              <a:t>Vary</a:t>
            </a:r>
            <a:r>
              <a:rPr lang="en-US" dirty="0" smtClean="0"/>
              <a:t> header containing at least </a:t>
            </a:r>
            <a:r>
              <a:rPr lang="en-US" dirty="0" smtClean="0">
                <a:latin typeface="Consolas" panose="020B0609020204030204" pitchFamily="49" charset="0"/>
                <a:cs typeface="Consolas" panose="020B0609020204030204" pitchFamily="49" charset="0"/>
              </a:rPr>
              <a:t>Content-Encoding</a:t>
            </a:r>
            <a:r>
              <a:rPr lang="en-US" dirty="0" smtClean="0"/>
              <a:t> must be sent alongside this header in the response; that way, cache will be able to cache the different representations of the resource.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10</a:t>
            </a:fld>
            <a:endParaRPr lang="en-NZ"/>
          </a:p>
        </p:txBody>
      </p:sp>
    </p:spTree>
    <p:extLst>
      <p:ext uri="{BB962C8B-B14F-4D97-AF65-F5344CB8AC3E}">
        <p14:creationId xmlns:p14="http://schemas.microsoft.com/office/powerpoint/2010/main" val="3280865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decision about who wins in a race condition is not communicated to the other party, but which client's changes will be kept will vary with the speed they commit, which depends on the performance of the clients, of the server, and even of the human editing the document at the client: the winner will change from one time to another. </a:t>
            </a:r>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20</a:t>
            </a:fld>
            <a:endParaRPr lang="en-NZ"/>
          </a:p>
        </p:txBody>
      </p:sp>
    </p:spTree>
    <p:extLst>
      <p:ext uri="{BB962C8B-B14F-4D97-AF65-F5344CB8AC3E}">
        <p14:creationId xmlns:p14="http://schemas.microsoft.com/office/powerpoint/2010/main" val="381799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policy is described using a series of policy directives, each of which describes the policy for a certain resource type or policy area. Your policy should include a default-</a:t>
            </a:r>
            <a:r>
              <a:rPr lang="en-US" dirty="0" err="1" smtClean="0"/>
              <a:t>src</a:t>
            </a:r>
            <a:r>
              <a:rPr lang="en-US" dirty="0" smtClean="0"/>
              <a:t> policy directive, which is a fallback for other resource types when they don't have policies of their own.</a:t>
            </a:r>
          </a:p>
          <a:p>
            <a:r>
              <a:rPr lang="en-US" dirty="0" smtClean="0"/>
              <a:t>A policy needs to include a default-</a:t>
            </a:r>
            <a:r>
              <a:rPr lang="en-US" dirty="0" err="1" smtClean="0"/>
              <a:t>src</a:t>
            </a:r>
            <a:r>
              <a:rPr lang="en-US" dirty="0" smtClean="0"/>
              <a:t> or script-</a:t>
            </a:r>
            <a:r>
              <a:rPr lang="en-US" dirty="0" err="1" smtClean="0"/>
              <a:t>src</a:t>
            </a:r>
            <a:r>
              <a:rPr lang="en-US" dirty="0" smtClean="0"/>
              <a:t> directive to prevent inline scripts from running, as well as blocking the use of </a:t>
            </a:r>
            <a:r>
              <a:rPr lang="en-US" dirty="0" err="1" smtClean="0"/>
              <a:t>eval</a:t>
            </a:r>
            <a:r>
              <a:rPr lang="en-US" dirty="0" smtClean="0"/>
              <a:t>(). A policy needs to include a default-</a:t>
            </a:r>
            <a:r>
              <a:rPr lang="en-US" dirty="0" err="1" smtClean="0"/>
              <a:t>src</a:t>
            </a:r>
            <a:r>
              <a:rPr lang="en-US" dirty="0" smtClean="0"/>
              <a:t> or style-</a:t>
            </a:r>
            <a:r>
              <a:rPr lang="en-US" dirty="0" err="1" smtClean="0"/>
              <a:t>src</a:t>
            </a:r>
            <a:r>
              <a:rPr lang="en-US" dirty="0" smtClean="0"/>
              <a:t> directive to restrict inline styles from being applied from a &lt;style&gt; element or a style attribute.</a:t>
            </a:r>
          </a:p>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26</a:t>
            </a:fld>
            <a:endParaRPr lang="en-NZ"/>
          </a:p>
        </p:txBody>
      </p:sp>
    </p:spTree>
    <p:extLst>
      <p:ext uri="{BB962C8B-B14F-4D97-AF65-F5344CB8AC3E}">
        <p14:creationId xmlns:p14="http://schemas.microsoft.com/office/powerpoint/2010/main" val="3297814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05-Apr-17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05-Apr-17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05-Apr-17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05-Apr-17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05-Apr-17</a:t>
            </a:fld>
            <a:endParaRPr lang="en-US"/>
          </a:p>
        </p:txBody>
      </p:sp>
      <p:sp>
        <p:nvSpPr>
          <p:cNvPr id="8" name="Footer Placeholder 7"/>
          <p:cNvSpPr>
            <a:spLocks noGrp="1"/>
          </p:cNvSpPr>
          <p:nvPr>
            <p:ph type="ftr" sz="quarter" idx="11"/>
          </p:nvPr>
        </p:nvSpPr>
        <p:spPr>
          <a:xfrm>
            <a:off x="3429000" y="18288"/>
            <a:ext cx="4114800" cy="329184"/>
          </a:xfrm>
          <a:prstGeom prst="rect">
            <a:avLst/>
          </a:prstGeom>
        </p:spPr>
        <p:txBody>
          <a:bodyPr/>
          <a:lstStyle/>
          <a:p>
            <a:endParaRPr lang="en-US"/>
          </a:p>
        </p:txBody>
      </p:sp>
      <p:sp>
        <p:nvSpPr>
          <p:cNvPr id="9" name="Slide Number Placeholder 8"/>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05-Apr-17</a:t>
            </a:fld>
            <a:endParaRPr lang="en-US"/>
          </a:p>
        </p:txBody>
      </p:sp>
      <p:sp>
        <p:nvSpPr>
          <p:cNvPr id="4" name="Footer Placeholder 3"/>
          <p:cNvSpPr>
            <a:spLocks noGrp="1"/>
          </p:cNvSpPr>
          <p:nvPr>
            <p:ph type="ftr" sz="quarter" idx="11"/>
          </p:nvPr>
        </p:nvSpPr>
        <p:spPr>
          <a:xfrm>
            <a:off x="3429000" y="18288"/>
            <a:ext cx="4114800" cy="329184"/>
          </a:xfrm>
          <a:prstGeom prst="rect">
            <a:avLst/>
          </a:prstGeom>
        </p:spPr>
        <p:txBody>
          <a:bodyPr/>
          <a:lstStyle/>
          <a:p>
            <a:endParaRPr lang="en-US"/>
          </a:p>
        </p:txBody>
      </p:sp>
      <p:sp>
        <p:nvSpPr>
          <p:cNvPr id="5" name="Slide Number Placeholder 4"/>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05-Apr-17</a:t>
            </a:fld>
            <a:endParaRPr lang="en-US"/>
          </a:p>
        </p:txBody>
      </p:sp>
      <p:sp>
        <p:nvSpPr>
          <p:cNvPr id="3" name="Footer Placeholder 2"/>
          <p:cNvSpPr>
            <a:spLocks noGrp="1"/>
          </p:cNvSpPr>
          <p:nvPr>
            <p:ph type="ftr" sz="quarter" idx="11"/>
          </p:nvPr>
        </p:nvSpPr>
        <p:spPr>
          <a:xfrm>
            <a:off x="3429000" y="18288"/>
            <a:ext cx="4114800" cy="329184"/>
          </a:xfrm>
          <a:prstGeom prst="rect">
            <a:avLst/>
          </a:prstGeom>
        </p:spPr>
        <p:txBody>
          <a:bodyPr/>
          <a:lstStyle/>
          <a:p>
            <a:endParaRPr lang="en-US"/>
          </a:p>
        </p:txBody>
      </p:sp>
      <p:sp>
        <p:nvSpPr>
          <p:cNvPr id="4" name="Slide Number Placeholder 3"/>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05-Apr-17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05-Apr-17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152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19200"/>
            <a:ext cx="8229600" cy="5486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ü"/>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en-US/docs/Glossary/race_condi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onlinebanking.jumbobank.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mozilla.org/en-US/docs/Web/HTTP/Connection_management_in_HTTP_1.x" TargetMode="External"/><Relationship Id="rId2" Type="http://schemas.openxmlformats.org/officeDocument/2006/relationships/hyperlink" Target="https://developer.mozilla.org/en-US/docs/Web/HTTP/Compression"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TP/CSP" TargetMode="External"/><Relationship Id="rId5" Type="http://schemas.openxmlformats.org/officeDocument/2006/relationships/hyperlink" Target="https://developer.mozilla.org/en-US/docs/Web/HTTP/Conditional_requests" TargetMode="External"/><Relationship Id="rId4" Type="http://schemas.openxmlformats.org/officeDocument/2006/relationships/hyperlink" Target="https://developer.mozilla.org/en-US/docs/Web/HTTP/Content_negoti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Advanced HTTP 2 </a:t>
            </a:r>
            <a:endParaRPr lang="en-NZ" dirty="0"/>
          </a:p>
        </p:txBody>
      </p:sp>
      <p:sp>
        <p:nvSpPr>
          <p:cNvPr id="3" name="Subtitle 2"/>
          <p:cNvSpPr>
            <a:spLocks noGrp="1"/>
          </p:cNvSpPr>
          <p:nvPr>
            <p:ph type="subTitle" idx="1"/>
          </p:nvPr>
        </p:nvSpPr>
        <p:spPr/>
        <p:txBody>
          <a:bodyPr/>
          <a:lstStyle/>
          <a:p>
            <a:r>
              <a:rPr lang="en-NZ" dirty="0" smtClean="0"/>
              <a:t>IN712 Web 3 </a:t>
            </a:r>
          </a:p>
        </p:txBody>
      </p:sp>
    </p:spTree>
    <p:extLst>
      <p:ext uri="{BB962C8B-B14F-4D97-AF65-F5344CB8AC3E}">
        <p14:creationId xmlns:p14="http://schemas.microsoft.com/office/powerpoint/2010/main" val="2403861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305800" cy="838200"/>
          </a:xfrm>
        </p:spPr>
        <p:txBody>
          <a:bodyPr>
            <a:noAutofit/>
          </a:bodyPr>
          <a:lstStyle/>
          <a:p>
            <a:r>
              <a:rPr lang="en-US" sz="2800" dirty="0"/>
              <a:t>End-to-end </a:t>
            </a:r>
            <a:r>
              <a:rPr lang="en-US" sz="2800" dirty="0" smtClean="0"/>
              <a:t>compression </a:t>
            </a:r>
            <a:r>
              <a:rPr lang="en-US" sz="2800" dirty="0" err="1" smtClean="0"/>
              <a:t>vs</a:t>
            </a:r>
            <a:r>
              <a:rPr lang="en-US" sz="2800" dirty="0"/>
              <a:t> Hop-by-hop compression</a:t>
            </a:r>
          </a:p>
        </p:txBody>
      </p:sp>
      <p:sp>
        <p:nvSpPr>
          <p:cNvPr id="3" name="Content Placeholder 2"/>
          <p:cNvSpPr>
            <a:spLocks noGrp="1"/>
          </p:cNvSpPr>
          <p:nvPr>
            <p:ph idx="1"/>
          </p:nvPr>
        </p:nvSpPr>
        <p:spPr>
          <a:xfrm>
            <a:off x="457200" y="762000"/>
            <a:ext cx="8229600" cy="1676400"/>
          </a:xfrm>
        </p:spPr>
        <p:txBody>
          <a:bodyPr/>
          <a:lstStyle/>
          <a:p>
            <a:r>
              <a:rPr lang="en-US" dirty="0" smtClean="0"/>
              <a:t>End-to-end </a:t>
            </a:r>
            <a:r>
              <a:rPr lang="en-US" dirty="0"/>
              <a:t>compression refers to a compression of the body of a message that is done by the server and will last unchanged until it reaches the client</a:t>
            </a:r>
            <a:r>
              <a:rPr lang="en-US" dirty="0" smtClean="0"/>
              <a:t>..</a:t>
            </a:r>
            <a:endParaRPr lang="en-US" dirty="0"/>
          </a:p>
        </p:txBody>
      </p:sp>
      <p:sp>
        <p:nvSpPr>
          <p:cNvPr id="6" name="Content Placeholder 2"/>
          <p:cNvSpPr txBox="1">
            <a:spLocks/>
          </p:cNvSpPr>
          <p:nvPr/>
        </p:nvSpPr>
        <p:spPr>
          <a:xfrm>
            <a:off x="457200" y="3733800"/>
            <a:ext cx="8229600" cy="1676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ü"/>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800" dirty="0"/>
              <a:t>Hop-by-hop </a:t>
            </a:r>
            <a:r>
              <a:rPr lang="en-US" sz="1800" dirty="0" smtClean="0"/>
              <a:t>compression: </a:t>
            </a:r>
            <a:r>
              <a:rPr lang="en-US" sz="1800" dirty="0"/>
              <a:t>the compression doesn't happen on the resource in the server, creating a specific representation that is then transmitted, but on the body of the message between any two nodes on the path between the client and the server</a:t>
            </a:r>
            <a:r>
              <a:rPr lang="en-US" sz="1800" dirty="0" smtClean="0"/>
              <a:t>.</a:t>
            </a:r>
            <a:endParaRPr lang="en-US" sz="1800" dirty="0"/>
          </a:p>
        </p:txBody>
      </p:sp>
      <p:pic>
        <p:nvPicPr>
          <p:cNvPr id="8" name="Picture 7"/>
          <p:cNvPicPr>
            <a:picLocks noChangeAspect="1"/>
          </p:cNvPicPr>
          <p:nvPr/>
        </p:nvPicPr>
        <p:blipFill rotWithShape="1">
          <a:blip r:embed="rId3"/>
          <a:srcRect t="3887" b="17744"/>
          <a:stretch/>
        </p:blipFill>
        <p:spPr>
          <a:xfrm>
            <a:off x="1935308" y="1988281"/>
            <a:ext cx="5273383" cy="1745519"/>
          </a:xfrm>
          <a:prstGeom prst="rect">
            <a:avLst/>
          </a:prstGeom>
        </p:spPr>
      </p:pic>
      <p:pic>
        <p:nvPicPr>
          <p:cNvPr id="9" name="Picture 8"/>
          <p:cNvPicPr>
            <a:picLocks noChangeAspect="1"/>
          </p:cNvPicPr>
          <p:nvPr/>
        </p:nvPicPr>
        <p:blipFill rotWithShape="1">
          <a:blip r:embed="rId4"/>
          <a:srcRect t="4128"/>
          <a:stretch/>
        </p:blipFill>
        <p:spPr>
          <a:xfrm>
            <a:off x="2590800" y="4909218"/>
            <a:ext cx="4143375" cy="1919685"/>
          </a:xfrm>
          <a:prstGeom prst="rect">
            <a:avLst/>
          </a:prstGeom>
        </p:spPr>
      </p:pic>
    </p:spTree>
    <p:extLst>
      <p:ext uri="{BB962C8B-B14F-4D97-AF65-F5344CB8AC3E}">
        <p14:creationId xmlns:p14="http://schemas.microsoft.com/office/powerpoint/2010/main" val="807296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HTTP conditional requests</a:t>
            </a:r>
            <a:endParaRPr lang="en-US"/>
          </a:p>
        </p:txBody>
      </p:sp>
      <p:sp>
        <p:nvSpPr>
          <p:cNvPr id="3" name="Content Placeholder 2"/>
          <p:cNvSpPr>
            <a:spLocks noGrp="1"/>
          </p:cNvSpPr>
          <p:nvPr>
            <p:ph idx="1"/>
          </p:nvPr>
        </p:nvSpPr>
        <p:spPr/>
        <p:txBody>
          <a:bodyPr>
            <a:normAutofit fontScale="92500"/>
          </a:bodyPr>
          <a:lstStyle/>
          <a:p>
            <a:r>
              <a:rPr lang="en-US" dirty="0"/>
              <a:t>HTTP conditional requests are requests that are executed differently depending on the value of specific headers. These headers define a precondition and the result of the request will be different if the precondition is matched or not.</a:t>
            </a:r>
          </a:p>
          <a:p>
            <a:r>
              <a:rPr lang="en-US" dirty="0" smtClean="0"/>
              <a:t>The </a:t>
            </a:r>
            <a:r>
              <a:rPr lang="en-US" dirty="0"/>
              <a:t>different behaviors are defined by the method of the request used and by the set of headers used for a </a:t>
            </a:r>
            <a:r>
              <a:rPr lang="en-US" dirty="0" smtClean="0"/>
              <a:t>precondition</a:t>
            </a:r>
            <a:endParaRPr lang="en-US" dirty="0"/>
          </a:p>
          <a:p>
            <a:r>
              <a:rPr lang="en-US" dirty="0" smtClean="0"/>
              <a:t>For </a:t>
            </a:r>
            <a:r>
              <a:rPr lang="en-US" dirty="0"/>
              <a:t>safe methods, like GET, which usually tries to fetch a document, the conditional request can be used to send back the document if relevant only and therefore spares bandwidth.</a:t>
            </a:r>
          </a:p>
          <a:p>
            <a:r>
              <a:rPr lang="en-US" dirty="0" smtClean="0"/>
              <a:t>For </a:t>
            </a:r>
            <a:r>
              <a:rPr lang="en-US" dirty="0"/>
              <a:t>unsafe methods, like PUT, which usually uploads a document, the conditional request can be used to upload the document only if the original it is based on is the same that is stored on the server.</a:t>
            </a:r>
          </a:p>
        </p:txBody>
      </p:sp>
    </p:spTree>
    <p:extLst>
      <p:ext uri="{BB962C8B-B14F-4D97-AF65-F5344CB8AC3E}">
        <p14:creationId xmlns:p14="http://schemas.microsoft.com/office/powerpoint/2010/main" val="3041514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Validators</a:t>
            </a:r>
          </a:p>
        </p:txBody>
      </p:sp>
      <p:sp>
        <p:nvSpPr>
          <p:cNvPr id="3" name="Content Placeholder 2"/>
          <p:cNvSpPr>
            <a:spLocks noGrp="1"/>
          </p:cNvSpPr>
          <p:nvPr>
            <p:ph idx="1"/>
          </p:nvPr>
        </p:nvSpPr>
        <p:spPr/>
        <p:txBody>
          <a:bodyPr/>
          <a:lstStyle/>
          <a:p>
            <a:r>
              <a:rPr lang="en-US" dirty="0"/>
              <a:t>All conditional headers try to check if the resource stored on the server matches a specific version. To achieve this, the conditional requests need to indicate the version of the resource. </a:t>
            </a:r>
            <a:endParaRPr lang="en-US" dirty="0" smtClean="0"/>
          </a:p>
          <a:p>
            <a:r>
              <a:rPr lang="en-US" dirty="0" smtClean="0"/>
              <a:t>As </a:t>
            </a:r>
            <a:r>
              <a:rPr lang="en-US" dirty="0"/>
              <a:t>comparing the whole resource byte to byte is </a:t>
            </a:r>
            <a:r>
              <a:rPr lang="en-US" dirty="0" smtClean="0"/>
              <a:t>impractical, in those cases the </a:t>
            </a:r>
            <a:r>
              <a:rPr lang="en-US" dirty="0"/>
              <a:t>request transmits a value describing the version: such values are called validators and are of two kinds:</a:t>
            </a:r>
          </a:p>
          <a:p>
            <a:pPr lvl="1"/>
            <a:r>
              <a:rPr lang="en-US" dirty="0" smtClean="0"/>
              <a:t>the </a:t>
            </a:r>
            <a:r>
              <a:rPr lang="en-US" dirty="0"/>
              <a:t>date of last modification of the document, the last-modified date.</a:t>
            </a:r>
          </a:p>
          <a:p>
            <a:pPr lvl="1"/>
            <a:r>
              <a:rPr lang="en-US" dirty="0"/>
              <a:t>an opaque string, uniquely identifying each version, called the entity tag or the </a:t>
            </a:r>
            <a:r>
              <a:rPr lang="en-US" dirty="0" err="1">
                <a:latin typeface="Consolas" panose="020B0609020204030204" pitchFamily="49" charset="0"/>
                <a:cs typeface="Consolas" panose="020B0609020204030204" pitchFamily="49" charset="0"/>
              </a:rPr>
              <a:t>etag</a:t>
            </a:r>
            <a:r>
              <a:rPr lang="en-US" dirty="0"/>
              <a:t>.</a:t>
            </a:r>
          </a:p>
        </p:txBody>
      </p:sp>
    </p:spTree>
    <p:extLst>
      <p:ext uri="{BB962C8B-B14F-4D97-AF65-F5344CB8AC3E}">
        <p14:creationId xmlns:p14="http://schemas.microsoft.com/office/powerpoint/2010/main" val="1910108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Validators</a:t>
            </a:r>
          </a:p>
        </p:txBody>
      </p:sp>
      <p:sp>
        <p:nvSpPr>
          <p:cNvPr id="3" name="Content Placeholder 2"/>
          <p:cNvSpPr>
            <a:spLocks noGrp="1"/>
          </p:cNvSpPr>
          <p:nvPr>
            <p:ph idx="1"/>
          </p:nvPr>
        </p:nvSpPr>
        <p:spPr/>
        <p:txBody>
          <a:bodyPr>
            <a:normAutofit fontScale="77500" lnSpcReduction="20000"/>
          </a:bodyPr>
          <a:lstStyle/>
          <a:p>
            <a:r>
              <a:rPr lang="en-US" dirty="0"/>
              <a:t>Comparing versions of the same resource is a bit tricky: depending of the context, there are two kind of equality checks. </a:t>
            </a:r>
            <a:endParaRPr lang="en-US" dirty="0" smtClean="0"/>
          </a:p>
          <a:p>
            <a:pPr lvl="1"/>
            <a:r>
              <a:rPr lang="en-US" dirty="0" smtClean="0"/>
              <a:t>Strong validation is used when byte to byte identity is expected, for example when resuming a download. Strong </a:t>
            </a:r>
            <a:r>
              <a:rPr lang="en-US" dirty="0"/>
              <a:t>validation consists in guaranteeing that the resource is byte to byte identical to the one it is compared too. This is mandatory for some conditional headers, and the default for the others. Strong validation is very strict and may be difficult to guarantee at the server level, but it does guarantees no data loss at any time, sometimes at the expense of performance</a:t>
            </a:r>
            <a:r>
              <a:rPr lang="en-US" dirty="0" smtClean="0"/>
              <a:t>. It </a:t>
            </a:r>
            <a:r>
              <a:rPr lang="en-US" dirty="0"/>
              <a:t>is quite difficult to have a unique identifier for strong validation with Last-Modified. Often this is done using an </a:t>
            </a:r>
            <a:r>
              <a:rPr lang="en-US" dirty="0" err="1"/>
              <a:t>ETag</a:t>
            </a:r>
            <a:r>
              <a:rPr lang="en-US" dirty="0"/>
              <a:t> with the MD5 hash of the resource (or a derivative).</a:t>
            </a:r>
          </a:p>
          <a:p>
            <a:pPr lvl="1"/>
            <a:endParaRPr lang="en-US" dirty="0" smtClean="0"/>
          </a:p>
          <a:p>
            <a:pPr lvl="1"/>
            <a:r>
              <a:rPr lang="en-US" dirty="0" smtClean="0"/>
              <a:t>Weak </a:t>
            </a:r>
            <a:r>
              <a:rPr lang="en-US" dirty="0"/>
              <a:t>validation is used when the user-agent only needs to determine if the two resources have </a:t>
            </a:r>
            <a:r>
              <a:rPr lang="en-US" dirty="0" smtClean="0"/>
              <a:t>approximately the </a:t>
            </a:r>
            <a:r>
              <a:rPr lang="en-US" dirty="0"/>
              <a:t>same content, even if they are minor difference (like different ads, or a footer with a different date). </a:t>
            </a:r>
            <a:r>
              <a:rPr lang="en-US" dirty="0" smtClean="0"/>
              <a:t>For </a:t>
            </a:r>
            <a:r>
              <a:rPr lang="en-US" dirty="0"/>
              <a:t>example, a page that would differ from another only by a different date in its footer, or by different advertisement, would be considered as identical to the other with weak validation, but will be considered as different with strong validation. </a:t>
            </a:r>
            <a:r>
              <a:rPr lang="en-US" dirty="0" smtClean="0"/>
              <a:t> Building </a:t>
            </a:r>
            <a:r>
              <a:rPr lang="en-US" dirty="0"/>
              <a:t>a system of </a:t>
            </a:r>
            <a:r>
              <a:rPr lang="en-US" dirty="0" err="1"/>
              <a:t>etags</a:t>
            </a:r>
            <a:r>
              <a:rPr lang="en-US" dirty="0"/>
              <a:t> that creates weak validation may be complex as it involves knowing the importance of the different elements of a page, but is very useful to optimize caching performance.</a:t>
            </a:r>
          </a:p>
          <a:p>
            <a:pPr lvl="1"/>
            <a:endParaRPr lang="en-US" dirty="0"/>
          </a:p>
          <a:p>
            <a:r>
              <a:rPr lang="en-US" dirty="0" smtClean="0"/>
              <a:t>The </a:t>
            </a:r>
            <a:r>
              <a:rPr lang="en-US" dirty="0"/>
              <a:t>kind of validation is independent of the validator used; both </a:t>
            </a:r>
            <a:r>
              <a:rPr lang="en-US" dirty="0">
                <a:latin typeface="Consolas" panose="020B0609020204030204" pitchFamily="49" charset="0"/>
                <a:cs typeface="Consolas" panose="020B0609020204030204" pitchFamily="49" charset="0"/>
              </a:rPr>
              <a:t>Last-Modified</a:t>
            </a:r>
            <a:r>
              <a:rPr lang="en-US" dirty="0"/>
              <a:t> and </a:t>
            </a:r>
            <a:r>
              <a:rPr lang="en-US" dirty="0" err="1">
                <a:latin typeface="Consolas" panose="020B0609020204030204" pitchFamily="49" charset="0"/>
                <a:cs typeface="Consolas" panose="020B0609020204030204" pitchFamily="49" charset="0"/>
              </a:rPr>
              <a:t>ETag</a:t>
            </a:r>
            <a:r>
              <a:rPr lang="en-US" dirty="0"/>
              <a:t> allow both types of validation though the complexity to implement it on the server side may vary. HTTP uses strong validation by default, and it specifies when weak validation can be used.</a:t>
            </a:r>
          </a:p>
        </p:txBody>
      </p:sp>
    </p:spTree>
    <p:extLst>
      <p:ext uri="{BB962C8B-B14F-4D97-AF65-F5344CB8AC3E}">
        <p14:creationId xmlns:p14="http://schemas.microsoft.com/office/powerpoint/2010/main" val="1319736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headers</a:t>
            </a:r>
          </a:p>
        </p:txBody>
      </p:sp>
      <p:sp>
        <p:nvSpPr>
          <p:cNvPr id="3" name="Content Placeholder 2"/>
          <p:cNvSpPr>
            <a:spLocks noGrp="1"/>
          </p:cNvSpPr>
          <p:nvPr>
            <p:ph idx="1"/>
          </p:nvPr>
        </p:nvSpPr>
        <p:spPr/>
        <p:txBody>
          <a:bodyPr>
            <a:normAutofit lnSpcReduction="10000"/>
          </a:bodyPr>
          <a:lstStyle/>
          <a:p>
            <a:r>
              <a:rPr lang="en-US" dirty="0"/>
              <a:t>Several HTTP headers, called conditional headers, lead to conditional requests. These are:</a:t>
            </a:r>
          </a:p>
          <a:p>
            <a:pPr lvl="1"/>
            <a:r>
              <a:rPr lang="en-US" dirty="0" smtClean="0">
                <a:latin typeface="Consolas" panose="020B0609020204030204" pitchFamily="49" charset="0"/>
                <a:cs typeface="Consolas" panose="020B0609020204030204" pitchFamily="49" charset="0"/>
              </a:rPr>
              <a:t>If-Match</a:t>
            </a:r>
            <a:r>
              <a:rPr lang="en-US" dirty="0" smtClean="0"/>
              <a:t>: Succeeds </a:t>
            </a:r>
            <a:r>
              <a:rPr lang="en-US" dirty="0"/>
              <a:t>if the </a:t>
            </a:r>
            <a:r>
              <a:rPr lang="en-US" dirty="0" err="1">
                <a:latin typeface="Consolas" panose="020B0609020204030204" pitchFamily="49" charset="0"/>
                <a:cs typeface="Consolas" panose="020B0609020204030204" pitchFamily="49" charset="0"/>
              </a:rPr>
              <a:t>ETag</a:t>
            </a:r>
            <a:r>
              <a:rPr lang="en-US" dirty="0"/>
              <a:t> of the distant resource is equal to one listed in this header. By default, unless the </a:t>
            </a:r>
            <a:r>
              <a:rPr lang="en-US" dirty="0" err="1" smtClean="0">
                <a:latin typeface="Consolas" panose="020B0609020204030204" pitchFamily="49" charset="0"/>
                <a:cs typeface="Consolas" panose="020B0609020204030204" pitchFamily="49" charset="0"/>
              </a:rPr>
              <a:t>Etag</a:t>
            </a:r>
            <a:r>
              <a:rPr lang="en-US" dirty="0" smtClean="0"/>
              <a:t> </a:t>
            </a:r>
            <a:r>
              <a:rPr lang="en-US" dirty="0"/>
              <a:t>is prefixed with 'W/', it performs a strong validation.</a:t>
            </a:r>
          </a:p>
          <a:p>
            <a:pPr lvl="1"/>
            <a:r>
              <a:rPr lang="en-US" dirty="0" smtClean="0">
                <a:latin typeface="Consolas" panose="020B0609020204030204" pitchFamily="49" charset="0"/>
                <a:cs typeface="Consolas" panose="020B0609020204030204" pitchFamily="49" charset="0"/>
              </a:rPr>
              <a:t>If-None-Match</a:t>
            </a:r>
            <a:r>
              <a:rPr lang="en-US" dirty="0" smtClean="0"/>
              <a:t>: Succeeds </a:t>
            </a:r>
            <a:r>
              <a:rPr lang="en-US" dirty="0"/>
              <a:t>if the </a:t>
            </a:r>
            <a:r>
              <a:rPr lang="en-US" dirty="0" err="1">
                <a:latin typeface="Consolas" panose="020B0609020204030204" pitchFamily="49" charset="0"/>
                <a:cs typeface="Consolas" panose="020B0609020204030204" pitchFamily="49" charset="0"/>
              </a:rPr>
              <a:t>ETag</a:t>
            </a:r>
            <a:r>
              <a:rPr lang="en-US" dirty="0"/>
              <a:t> of the distant resource is different to each listed in this header. By default, unless the </a:t>
            </a:r>
            <a:r>
              <a:rPr lang="en-US" dirty="0" err="1" smtClean="0">
                <a:latin typeface="Consolas" panose="020B0609020204030204" pitchFamily="49" charset="0"/>
                <a:cs typeface="Consolas" panose="020B0609020204030204" pitchFamily="49" charset="0"/>
              </a:rPr>
              <a:t>Etag</a:t>
            </a:r>
            <a:r>
              <a:rPr lang="en-US" dirty="0" smtClean="0"/>
              <a:t> </a:t>
            </a:r>
            <a:r>
              <a:rPr lang="en-US" dirty="0"/>
              <a:t>is prefixed with 'W/', it performs a strong validation.</a:t>
            </a:r>
          </a:p>
          <a:p>
            <a:pPr lvl="1"/>
            <a:r>
              <a:rPr lang="en-US" dirty="0" smtClean="0">
                <a:latin typeface="Consolas" panose="020B0609020204030204" pitchFamily="49" charset="0"/>
                <a:cs typeface="Consolas" panose="020B0609020204030204" pitchFamily="49" charset="0"/>
              </a:rPr>
              <a:t>If-Modified-Since</a:t>
            </a:r>
            <a:r>
              <a:rPr lang="en-US" dirty="0" smtClean="0"/>
              <a:t>: Succeeds </a:t>
            </a:r>
            <a:r>
              <a:rPr lang="en-US" dirty="0"/>
              <a:t>if the </a:t>
            </a:r>
            <a:r>
              <a:rPr lang="en-US" dirty="0">
                <a:latin typeface="Consolas" panose="020B0609020204030204" pitchFamily="49" charset="0"/>
                <a:cs typeface="Consolas" panose="020B0609020204030204" pitchFamily="49" charset="0"/>
              </a:rPr>
              <a:t>Last-Modified</a:t>
            </a:r>
            <a:r>
              <a:rPr lang="en-US" dirty="0"/>
              <a:t> date of the distant resource is more recent than the one given in this header</a:t>
            </a:r>
            <a:r>
              <a:rPr lang="en-US" dirty="0" smtClean="0"/>
              <a:t>.</a:t>
            </a:r>
          </a:p>
          <a:p>
            <a:pPr lvl="1"/>
            <a:r>
              <a:rPr lang="en-US" dirty="0" smtClean="0">
                <a:latin typeface="Consolas" panose="020B0609020204030204" pitchFamily="49" charset="0"/>
                <a:cs typeface="Consolas" panose="020B0609020204030204" pitchFamily="49" charset="0"/>
              </a:rPr>
              <a:t>If-Unmodified-Since</a:t>
            </a:r>
            <a:r>
              <a:rPr lang="en-US" dirty="0" smtClean="0"/>
              <a:t>: Succeeds </a:t>
            </a:r>
            <a:r>
              <a:rPr lang="en-US" dirty="0"/>
              <a:t>if the </a:t>
            </a:r>
            <a:r>
              <a:rPr lang="en-US" dirty="0">
                <a:latin typeface="Consolas" panose="020B0609020204030204" pitchFamily="49" charset="0"/>
                <a:cs typeface="Consolas" panose="020B0609020204030204" pitchFamily="49" charset="0"/>
              </a:rPr>
              <a:t>Last-Modified</a:t>
            </a:r>
            <a:r>
              <a:rPr lang="en-US" dirty="0"/>
              <a:t> date of the distant resource is older or the same than the one given in this header</a:t>
            </a:r>
            <a:r>
              <a:rPr lang="en-US" dirty="0" smtClean="0"/>
              <a:t>.</a:t>
            </a:r>
          </a:p>
          <a:p>
            <a:pPr lvl="1"/>
            <a:r>
              <a:rPr lang="en-US" dirty="0" smtClean="0">
                <a:latin typeface="Consolas" panose="020B0609020204030204" pitchFamily="49" charset="0"/>
                <a:cs typeface="Consolas" panose="020B0609020204030204" pitchFamily="49" charset="0"/>
              </a:rPr>
              <a:t>If-Range</a:t>
            </a:r>
            <a:r>
              <a:rPr lang="en-US" dirty="0" smtClean="0"/>
              <a:t>: Similar </a:t>
            </a:r>
            <a:r>
              <a:rPr lang="en-US" dirty="0"/>
              <a:t>to I</a:t>
            </a:r>
            <a:r>
              <a:rPr lang="en-US" dirty="0">
                <a:latin typeface="Consolas" panose="020B0609020204030204" pitchFamily="49" charset="0"/>
                <a:cs typeface="Consolas" panose="020B0609020204030204" pitchFamily="49" charset="0"/>
              </a:rPr>
              <a:t>f-Match</a:t>
            </a:r>
            <a:r>
              <a:rPr lang="en-US" dirty="0"/>
              <a:t>, or </a:t>
            </a:r>
            <a:r>
              <a:rPr lang="en-US" dirty="0">
                <a:latin typeface="Consolas" panose="020B0609020204030204" pitchFamily="49" charset="0"/>
                <a:cs typeface="Consolas" panose="020B0609020204030204" pitchFamily="49" charset="0"/>
              </a:rPr>
              <a:t>If-Unmodified-Since</a:t>
            </a:r>
            <a:r>
              <a:rPr lang="en-US" dirty="0"/>
              <a:t>, but can have only one single </a:t>
            </a:r>
            <a:r>
              <a:rPr lang="en-US" dirty="0" err="1">
                <a:latin typeface="Consolas" panose="020B0609020204030204" pitchFamily="49" charset="0"/>
                <a:cs typeface="Consolas" panose="020B0609020204030204" pitchFamily="49" charset="0"/>
              </a:rPr>
              <a:t>etag</a:t>
            </a:r>
            <a:r>
              <a:rPr lang="en-US" dirty="0"/>
              <a:t>, or one date. If it fails, a the range request fails and, instead of a </a:t>
            </a:r>
            <a:r>
              <a:rPr lang="en-US" dirty="0">
                <a:latin typeface="Consolas" panose="020B0609020204030204" pitchFamily="49" charset="0"/>
                <a:cs typeface="Consolas" panose="020B0609020204030204" pitchFamily="49" charset="0"/>
              </a:rPr>
              <a:t>206 Partial Content </a:t>
            </a:r>
            <a:r>
              <a:rPr lang="en-US" dirty="0"/>
              <a:t>response, a </a:t>
            </a:r>
            <a:r>
              <a:rPr lang="en-US" dirty="0">
                <a:latin typeface="Consolas" panose="020B0609020204030204" pitchFamily="49" charset="0"/>
                <a:cs typeface="Consolas" panose="020B0609020204030204" pitchFamily="49" charset="0"/>
              </a:rPr>
              <a:t>200 OK </a:t>
            </a:r>
            <a:r>
              <a:rPr lang="en-US" dirty="0"/>
              <a:t>is sent with the complete resource.</a:t>
            </a:r>
          </a:p>
        </p:txBody>
      </p:sp>
    </p:spTree>
    <p:extLst>
      <p:ext uri="{BB962C8B-B14F-4D97-AF65-F5344CB8AC3E}">
        <p14:creationId xmlns:p14="http://schemas.microsoft.com/office/powerpoint/2010/main" val="168224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Use cases of HTTP conditional requests</a:t>
            </a:r>
            <a:br>
              <a:rPr lang="en-NZ" dirty="0" smtClean="0"/>
            </a:br>
            <a:r>
              <a:rPr lang="en-NZ" dirty="0" smtClean="0"/>
              <a:t>Cache update</a:t>
            </a:r>
            <a:endParaRPr lang="en-US" dirty="0"/>
          </a:p>
        </p:txBody>
      </p:sp>
      <p:sp>
        <p:nvSpPr>
          <p:cNvPr id="3" name="Content Placeholder 2"/>
          <p:cNvSpPr>
            <a:spLocks noGrp="1"/>
          </p:cNvSpPr>
          <p:nvPr>
            <p:ph idx="1"/>
          </p:nvPr>
        </p:nvSpPr>
        <p:spPr>
          <a:xfrm>
            <a:off x="457200" y="1219200"/>
            <a:ext cx="8229600" cy="2286000"/>
          </a:xfrm>
        </p:spPr>
        <p:txBody>
          <a:bodyPr>
            <a:normAutofit fontScale="85000" lnSpcReduction="20000"/>
          </a:bodyPr>
          <a:lstStyle/>
          <a:p>
            <a:r>
              <a:rPr lang="en-US" dirty="0"/>
              <a:t>The most common use case for conditional requests is updating a cache. With an empty cache, or without a cache, the requested resources is sent back with a status of 200 OK</a:t>
            </a:r>
            <a:r>
              <a:rPr lang="en-US" dirty="0" smtClean="0"/>
              <a:t>.</a:t>
            </a:r>
          </a:p>
          <a:p>
            <a:r>
              <a:rPr lang="en-US" dirty="0"/>
              <a:t>Together with the resource, the validators are sent in the headers. In this example, both </a:t>
            </a:r>
            <a:r>
              <a:rPr lang="en-US" dirty="0">
                <a:latin typeface="Consolas" panose="020B0609020204030204" pitchFamily="49" charset="0"/>
                <a:cs typeface="Consolas" panose="020B0609020204030204" pitchFamily="49" charset="0"/>
              </a:rPr>
              <a:t>Last-Modified</a:t>
            </a:r>
            <a:r>
              <a:rPr lang="en-US" dirty="0"/>
              <a:t> and </a:t>
            </a:r>
            <a:r>
              <a:rPr lang="en-US" dirty="0" err="1">
                <a:latin typeface="Consolas" panose="020B0609020204030204" pitchFamily="49" charset="0"/>
                <a:cs typeface="Consolas" panose="020B0609020204030204" pitchFamily="49" charset="0"/>
              </a:rPr>
              <a:t>ETag</a:t>
            </a:r>
            <a:r>
              <a:rPr lang="en-US" dirty="0"/>
              <a:t> </a:t>
            </a:r>
            <a:r>
              <a:rPr lang="en-US" dirty="0" smtClean="0"/>
              <a:t>are </a:t>
            </a:r>
            <a:r>
              <a:rPr lang="en-US" dirty="0"/>
              <a:t>sent, but it could have been only one of them as well. These validators are cached with the resource (like all headers) and will be used to craft conditional requests once the cache becomes stale.</a:t>
            </a:r>
          </a:p>
        </p:txBody>
      </p:sp>
      <p:pic>
        <p:nvPicPr>
          <p:cNvPr id="4" name="Picture 3"/>
          <p:cNvPicPr>
            <a:picLocks noChangeAspect="1"/>
          </p:cNvPicPr>
          <p:nvPr/>
        </p:nvPicPr>
        <p:blipFill>
          <a:blip r:embed="rId2"/>
          <a:stretch>
            <a:fillRect/>
          </a:stretch>
        </p:blipFill>
        <p:spPr>
          <a:xfrm>
            <a:off x="295658" y="3378200"/>
            <a:ext cx="8848342" cy="3441700"/>
          </a:xfrm>
          <a:prstGeom prst="rect">
            <a:avLst/>
          </a:prstGeom>
        </p:spPr>
      </p:pic>
    </p:spTree>
    <p:extLst>
      <p:ext uri="{BB962C8B-B14F-4D97-AF65-F5344CB8AC3E}">
        <p14:creationId xmlns:p14="http://schemas.microsoft.com/office/powerpoint/2010/main" val="2295648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Use cases of HTTP conditional requests</a:t>
            </a:r>
            <a:br>
              <a:rPr lang="en-NZ" dirty="0" smtClean="0"/>
            </a:br>
            <a:r>
              <a:rPr lang="en-NZ" dirty="0" smtClean="0"/>
              <a:t>Cache update</a:t>
            </a:r>
            <a:endParaRPr lang="en-US" dirty="0"/>
          </a:p>
        </p:txBody>
      </p:sp>
      <p:sp>
        <p:nvSpPr>
          <p:cNvPr id="3" name="Content Placeholder 2"/>
          <p:cNvSpPr>
            <a:spLocks noGrp="1"/>
          </p:cNvSpPr>
          <p:nvPr>
            <p:ph idx="1"/>
          </p:nvPr>
        </p:nvSpPr>
        <p:spPr>
          <a:xfrm>
            <a:off x="457200" y="1219200"/>
            <a:ext cx="8229600" cy="2286000"/>
          </a:xfrm>
        </p:spPr>
        <p:txBody>
          <a:bodyPr>
            <a:normAutofit fontScale="70000" lnSpcReduction="20000"/>
          </a:bodyPr>
          <a:lstStyle/>
          <a:p>
            <a:r>
              <a:rPr lang="en-US" dirty="0"/>
              <a:t>As long as the cache is not stale, no requests are issued at all. But once, it has become stale, this is mostly controlled by the </a:t>
            </a:r>
            <a:r>
              <a:rPr lang="en-US" dirty="0">
                <a:latin typeface="Consolas" panose="020B0609020204030204" pitchFamily="49" charset="0"/>
                <a:cs typeface="Consolas" panose="020B0609020204030204" pitchFamily="49" charset="0"/>
              </a:rPr>
              <a:t>Cache-Control</a:t>
            </a:r>
            <a:r>
              <a:rPr lang="en-US" dirty="0"/>
              <a:t> header, the client doesn't use the cached value directly but issues a conditional request, with the value of the validator used as parameter of the </a:t>
            </a:r>
            <a:r>
              <a:rPr lang="en-US" dirty="0">
                <a:latin typeface="Consolas" panose="020B0609020204030204" pitchFamily="49" charset="0"/>
                <a:cs typeface="Consolas" panose="020B0609020204030204" pitchFamily="49" charset="0"/>
              </a:rPr>
              <a:t>If-Modified-Since</a:t>
            </a:r>
            <a:r>
              <a:rPr lang="en-US" dirty="0"/>
              <a:t> and </a:t>
            </a:r>
            <a:r>
              <a:rPr lang="en-US" dirty="0">
                <a:latin typeface="Consolas" panose="020B0609020204030204" pitchFamily="49" charset="0"/>
                <a:cs typeface="Consolas" panose="020B0609020204030204" pitchFamily="49" charset="0"/>
              </a:rPr>
              <a:t>If-Match</a:t>
            </a:r>
            <a:r>
              <a:rPr lang="en-US" dirty="0"/>
              <a:t> headers</a:t>
            </a:r>
            <a:r>
              <a:rPr lang="en-US" dirty="0" smtClean="0"/>
              <a:t>.</a:t>
            </a:r>
          </a:p>
          <a:p>
            <a:r>
              <a:rPr lang="en-US" dirty="0"/>
              <a:t>If the resource has not been changed, the server sends back a </a:t>
            </a:r>
            <a:r>
              <a:rPr lang="en-US" dirty="0">
                <a:latin typeface="Consolas" panose="020B0609020204030204" pitchFamily="49" charset="0"/>
                <a:cs typeface="Consolas" panose="020B0609020204030204" pitchFamily="49" charset="0"/>
              </a:rPr>
              <a:t>304 Not Modified</a:t>
            </a:r>
            <a:r>
              <a:rPr lang="en-US" dirty="0"/>
              <a:t> response, which makes the cache fresh again and the client use the cached resource. Although there is a response/request round-trip that consumes some resources, this is more efficient than to transmit the whole resource over the wire again.</a:t>
            </a:r>
            <a:endParaRPr lang="en-US" dirty="0" smtClean="0"/>
          </a:p>
          <a:p>
            <a:endParaRPr lang="en-US" dirty="0"/>
          </a:p>
        </p:txBody>
      </p:sp>
      <p:pic>
        <p:nvPicPr>
          <p:cNvPr id="5" name="Picture 4"/>
          <p:cNvPicPr>
            <a:picLocks noChangeAspect="1"/>
          </p:cNvPicPr>
          <p:nvPr/>
        </p:nvPicPr>
        <p:blipFill>
          <a:blip r:embed="rId2"/>
          <a:stretch>
            <a:fillRect/>
          </a:stretch>
        </p:blipFill>
        <p:spPr>
          <a:xfrm>
            <a:off x="457200" y="3492500"/>
            <a:ext cx="8077200" cy="3217286"/>
          </a:xfrm>
          <a:prstGeom prst="rect">
            <a:avLst/>
          </a:prstGeom>
        </p:spPr>
      </p:pic>
    </p:spTree>
    <p:extLst>
      <p:ext uri="{BB962C8B-B14F-4D97-AF65-F5344CB8AC3E}">
        <p14:creationId xmlns:p14="http://schemas.microsoft.com/office/powerpoint/2010/main" val="281726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Use cases of HTTP conditional requests</a:t>
            </a:r>
            <a:br>
              <a:rPr lang="en-NZ" dirty="0" smtClean="0"/>
            </a:br>
            <a:r>
              <a:rPr lang="en-NZ" dirty="0" smtClean="0"/>
              <a:t>Cache update</a:t>
            </a:r>
            <a:endParaRPr lang="en-US" dirty="0"/>
          </a:p>
        </p:txBody>
      </p:sp>
      <p:sp>
        <p:nvSpPr>
          <p:cNvPr id="3" name="Content Placeholder 2"/>
          <p:cNvSpPr>
            <a:spLocks noGrp="1"/>
          </p:cNvSpPr>
          <p:nvPr>
            <p:ph idx="1"/>
          </p:nvPr>
        </p:nvSpPr>
        <p:spPr>
          <a:xfrm>
            <a:off x="457200" y="1219200"/>
            <a:ext cx="8229600" cy="2286000"/>
          </a:xfrm>
        </p:spPr>
        <p:txBody>
          <a:bodyPr>
            <a:normAutofit fontScale="85000" lnSpcReduction="10000"/>
          </a:bodyPr>
          <a:lstStyle/>
          <a:p>
            <a:r>
              <a:rPr lang="en-US" dirty="0"/>
              <a:t>If the resource has changed, the server just sends back a 200 OK response, with the new version of the resource, like if the request wasn't conditional and the client use this new resource (and caches it</a:t>
            </a:r>
            <a:r>
              <a:rPr lang="en-US" dirty="0" smtClean="0"/>
              <a:t>).</a:t>
            </a:r>
          </a:p>
          <a:p>
            <a:r>
              <a:rPr lang="en-US" dirty="0"/>
              <a:t>Besides setting the validators on the server side, this mechanism is transparent: all browsers manage a cache and send such conditional requests without any special work to be done by Web developers.</a:t>
            </a:r>
            <a:endParaRPr lang="en-NZ" dirty="0"/>
          </a:p>
          <a:p>
            <a:endParaRPr lang="en-US" dirty="0"/>
          </a:p>
        </p:txBody>
      </p:sp>
      <p:pic>
        <p:nvPicPr>
          <p:cNvPr id="4" name="Picture 3"/>
          <p:cNvPicPr>
            <a:picLocks noChangeAspect="1"/>
          </p:cNvPicPr>
          <p:nvPr/>
        </p:nvPicPr>
        <p:blipFill>
          <a:blip r:embed="rId2"/>
          <a:stretch>
            <a:fillRect/>
          </a:stretch>
        </p:blipFill>
        <p:spPr>
          <a:xfrm>
            <a:off x="304800" y="3467100"/>
            <a:ext cx="8369030" cy="3314700"/>
          </a:xfrm>
          <a:prstGeom prst="rect">
            <a:avLst/>
          </a:prstGeom>
        </p:spPr>
      </p:pic>
    </p:spTree>
    <p:extLst>
      <p:ext uri="{BB962C8B-B14F-4D97-AF65-F5344CB8AC3E}">
        <p14:creationId xmlns:p14="http://schemas.microsoft.com/office/powerpoint/2010/main" val="28546351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Use cases of HTTP conditional requests</a:t>
            </a:r>
            <a:br>
              <a:rPr lang="en-NZ" dirty="0" smtClean="0"/>
            </a:br>
            <a:r>
              <a:rPr lang="en-US" dirty="0"/>
              <a:t>Integrity of a partial </a:t>
            </a:r>
            <a:r>
              <a:rPr lang="en-US" dirty="0" smtClean="0"/>
              <a:t>download</a:t>
            </a:r>
            <a:endParaRPr lang="en-US" dirty="0"/>
          </a:p>
        </p:txBody>
      </p:sp>
      <p:sp>
        <p:nvSpPr>
          <p:cNvPr id="3" name="Content Placeholder 2"/>
          <p:cNvSpPr>
            <a:spLocks noGrp="1"/>
          </p:cNvSpPr>
          <p:nvPr>
            <p:ph idx="1"/>
          </p:nvPr>
        </p:nvSpPr>
        <p:spPr>
          <a:xfrm>
            <a:off x="457200" y="1219200"/>
            <a:ext cx="8229600" cy="2286000"/>
          </a:xfrm>
        </p:spPr>
        <p:txBody>
          <a:bodyPr>
            <a:normAutofit/>
          </a:bodyPr>
          <a:lstStyle/>
          <a:p>
            <a:r>
              <a:rPr lang="en-US" dirty="0"/>
              <a:t>Partial downloading of files is a functionality of HTTP that allows to resume previous operations, saving bandwidth and time by keeping the already obtained information.</a:t>
            </a:r>
          </a:p>
        </p:txBody>
      </p:sp>
      <p:pic>
        <p:nvPicPr>
          <p:cNvPr id="5" name="Picture 4"/>
          <p:cNvPicPr>
            <a:picLocks noChangeAspect="1"/>
          </p:cNvPicPr>
          <p:nvPr/>
        </p:nvPicPr>
        <p:blipFill>
          <a:blip r:embed="rId2"/>
          <a:stretch>
            <a:fillRect/>
          </a:stretch>
        </p:blipFill>
        <p:spPr>
          <a:xfrm>
            <a:off x="457200" y="2514600"/>
            <a:ext cx="8177298" cy="4191000"/>
          </a:xfrm>
          <a:prstGeom prst="rect">
            <a:avLst/>
          </a:prstGeom>
        </p:spPr>
      </p:pic>
    </p:spTree>
    <p:extLst>
      <p:ext uri="{BB962C8B-B14F-4D97-AF65-F5344CB8AC3E}">
        <p14:creationId xmlns:p14="http://schemas.microsoft.com/office/powerpoint/2010/main" val="4181241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Use cases of HTTP conditional requests</a:t>
            </a:r>
            <a:br>
              <a:rPr lang="en-NZ" dirty="0" smtClean="0"/>
            </a:br>
            <a:r>
              <a:rPr lang="en-US" dirty="0"/>
              <a:t>Integrity of a partial </a:t>
            </a:r>
            <a:r>
              <a:rPr lang="en-US" dirty="0" smtClean="0"/>
              <a:t>download</a:t>
            </a:r>
            <a:endParaRPr lang="en-US" dirty="0"/>
          </a:p>
        </p:txBody>
      </p:sp>
      <p:sp>
        <p:nvSpPr>
          <p:cNvPr id="3" name="Content Placeholder 2"/>
          <p:cNvSpPr>
            <a:spLocks noGrp="1"/>
          </p:cNvSpPr>
          <p:nvPr>
            <p:ph idx="1"/>
          </p:nvPr>
        </p:nvSpPr>
        <p:spPr>
          <a:xfrm>
            <a:off x="457200" y="1219200"/>
            <a:ext cx="8229600" cy="1447800"/>
          </a:xfrm>
        </p:spPr>
        <p:txBody>
          <a:bodyPr>
            <a:normAutofit lnSpcReduction="10000"/>
          </a:bodyPr>
          <a:lstStyle/>
          <a:p>
            <a:r>
              <a:rPr lang="en-US" dirty="0"/>
              <a:t>A server supporting partial downloads advertised it by sending the </a:t>
            </a:r>
            <a:r>
              <a:rPr lang="en-US" dirty="0">
                <a:latin typeface="Consolas" panose="020B0609020204030204" pitchFamily="49" charset="0"/>
                <a:cs typeface="Consolas" panose="020B0609020204030204" pitchFamily="49" charset="0"/>
              </a:rPr>
              <a:t>Accept-Ranges</a:t>
            </a:r>
            <a:r>
              <a:rPr lang="en-US" dirty="0"/>
              <a:t> header. When this happens, the client can resume a download by sending a Ranges header with the missing ranges.</a:t>
            </a:r>
          </a:p>
        </p:txBody>
      </p:sp>
      <p:pic>
        <p:nvPicPr>
          <p:cNvPr id="8" name="Picture 7"/>
          <p:cNvPicPr>
            <a:picLocks noChangeAspect="1"/>
          </p:cNvPicPr>
          <p:nvPr/>
        </p:nvPicPr>
        <p:blipFill>
          <a:blip r:embed="rId2"/>
          <a:stretch>
            <a:fillRect/>
          </a:stretch>
        </p:blipFill>
        <p:spPr>
          <a:xfrm>
            <a:off x="228600" y="2743200"/>
            <a:ext cx="8721090" cy="3657600"/>
          </a:xfrm>
          <a:prstGeom prst="rect">
            <a:avLst/>
          </a:prstGeom>
        </p:spPr>
      </p:pic>
    </p:spTree>
    <p:extLst>
      <p:ext uri="{BB962C8B-B14F-4D97-AF65-F5344CB8AC3E}">
        <p14:creationId xmlns:p14="http://schemas.microsoft.com/office/powerpoint/2010/main" val="806644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The 3 connection models of HTTP/1.x</a:t>
            </a:r>
            <a:endParaRPr lang="en-US" dirty="0"/>
          </a:p>
        </p:txBody>
      </p:sp>
      <p:pic>
        <p:nvPicPr>
          <p:cNvPr id="4" name="Picture 3"/>
          <p:cNvPicPr>
            <a:picLocks noChangeAspect="1"/>
          </p:cNvPicPr>
          <p:nvPr/>
        </p:nvPicPr>
        <p:blipFill>
          <a:blip r:embed="rId3"/>
          <a:stretch>
            <a:fillRect/>
          </a:stretch>
        </p:blipFill>
        <p:spPr>
          <a:xfrm>
            <a:off x="3658904" y="2971800"/>
            <a:ext cx="5486140" cy="3634906"/>
          </a:xfrm>
          <a:prstGeom prst="rect">
            <a:avLst/>
          </a:prstGeom>
        </p:spPr>
      </p:pic>
      <p:sp>
        <p:nvSpPr>
          <p:cNvPr id="6" name="Rectangle 5"/>
          <p:cNvSpPr/>
          <p:nvPr/>
        </p:nvSpPr>
        <p:spPr>
          <a:xfrm>
            <a:off x="14614" y="3109586"/>
            <a:ext cx="3673257" cy="3416320"/>
          </a:xfrm>
          <a:prstGeom prst="rect">
            <a:avLst/>
          </a:prstGeom>
        </p:spPr>
        <p:txBody>
          <a:bodyPr wrap="square">
            <a:spAutoFit/>
          </a:bodyPr>
          <a:lstStyle/>
          <a:p>
            <a:pPr marL="285750" indent="-285750">
              <a:buFont typeface="Arial" panose="020B0604020202020204" pitchFamily="34" charset="0"/>
              <a:buChar char="•"/>
            </a:pPr>
            <a:r>
              <a:rPr lang="en-US" dirty="0"/>
              <a:t>Modern Web pages require many requests (a dozen or more) to serve the amount of information needed, proving this earlier model inefficient</a:t>
            </a:r>
            <a:r>
              <a:rPr lang="en-US" dirty="0" smtClean="0"/>
              <a:t>.</a:t>
            </a:r>
          </a:p>
          <a:p>
            <a:pPr marL="285750" indent="-285750">
              <a:buFont typeface="Arial" panose="020B0604020202020204" pitchFamily="34" charset="0"/>
              <a:buChar char="•"/>
            </a:pPr>
            <a:r>
              <a:rPr lang="en-NZ" dirty="0" smtClean="0"/>
              <a:t>This motivated the innovation of using persistent connections</a:t>
            </a:r>
          </a:p>
          <a:p>
            <a:pPr marL="285750" indent="-285750">
              <a:buFont typeface="Arial" panose="020B0604020202020204" pitchFamily="34" charset="0"/>
              <a:buChar char="•"/>
            </a:pPr>
            <a:r>
              <a:rPr lang="en-US" dirty="0" smtClean="0"/>
              <a:t>Pipelining was also introduced but it proved problematic and has</a:t>
            </a:r>
            <a:r>
              <a:rPr lang="en-US" dirty="0"/>
              <a:t> been superseded by a better algorithm, multiplexing, that is used by HTTP/2.</a:t>
            </a:r>
          </a:p>
        </p:txBody>
      </p:sp>
      <p:sp>
        <p:nvSpPr>
          <p:cNvPr id="5" name="Rectangle 4"/>
          <p:cNvSpPr/>
          <p:nvPr/>
        </p:nvSpPr>
        <p:spPr>
          <a:xfrm>
            <a:off x="174321" y="1066800"/>
            <a:ext cx="9042400" cy="1754326"/>
          </a:xfrm>
          <a:prstGeom prst="rect">
            <a:avLst/>
          </a:prstGeom>
        </p:spPr>
        <p:txBody>
          <a:bodyPr wrap="square">
            <a:spAutoFit/>
          </a:bodyPr>
          <a:lstStyle/>
          <a:p>
            <a:pPr marL="285750" indent="-285750">
              <a:buFont typeface="Arial" panose="020B0604020202020204" pitchFamily="34" charset="0"/>
              <a:buChar char="•"/>
            </a:pPr>
            <a:r>
              <a:rPr lang="en-US" dirty="0"/>
              <a:t>HTTP mostly relies on TCP for its transport protocol, providing a connection between the client and the server. </a:t>
            </a:r>
          </a:p>
          <a:p>
            <a:pPr marL="285750" indent="-285750">
              <a:buFont typeface="Arial" panose="020B0604020202020204" pitchFamily="34" charset="0"/>
              <a:buChar char="•"/>
            </a:pPr>
            <a:r>
              <a:rPr lang="en-US" dirty="0"/>
              <a:t>In its infancy, HTTP used a </a:t>
            </a:r>
            <a:r>
              <a:rPr lang="en-US" dirty="0" smtClean="0"/>
              <a:t>short-lived</a:t>
            </a:r>
            <a:r>
              <a:rPr lang="en-US" dirty="0"/>
              <a:t>: a new one created each time a request needed sending, and closed once the answer had been received</a:t>
            </a:r>
          </a:p>
          <a:p>
            <a:pPr marL="285750" indent="-285750">
              <a:buFont typeface="Arial" panose="020B0604020202020204" pitchFamily="34" charset="0"/>
              <a:buChar char="•"/>
            </a:pPr>
            <a:r>
              <a:rPr lang="en-US" dirty="0"/>
              <a:t>This simple model held an innate limitation on performance: opening each TCP connection is a resource-consuming </a:t>
            </a:r>
            <a:r>
              <a:rPr lang="en-US" dirty="0" smtClean="0"/>
              <a:t>operation (</a:t>
            </a:r>
            <a:r>
              <a:rPr lang="en-US" dirty="0"/>
              <a:t>Network latency and bandwidth </a:t>
            </a:r>
            <a:r>
              <a:rPr lang="en-US" dirty="0" smtClean="0"/>
              <a:t>). </a:t>
            </a:r>
          </a:p>
        </p:txBody>
      </p:sp>
    </p:spTree>
    <p:extLst>
      <p:ext uri="{BB962C8B-B14F-4D97-AF65-F5344CB8AC3E}">
        <p14:creationId xmlns:p14="http://schemas.microsoft.com/office/powerpoint/2010/main" val="4054384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NZ" sz="2800" dirty="0" smtClean="0"/>
              <a:t>Use cases of HTTP conditional requests</a:t>
            </a:r>
            <a:br>
              <a:rPr lang="en-NZ" sz="2800" dirty="0" smtClean="0"/>
            </a:br>
            <a:r>
              <a:rPr lang="en-US" sz="2800" dirty="0"/>
              <a:t>Avoiding the lost update problem with optimistic locking</a:t>
            </a:r>
            <a:br>
              <a:rPr lang="en-US" sz="2800" dirty="0"/>
            </a:br>
            <a:endParaRPr lang="en-US" sz="2800" dirty="0"/>
          </a:p>
        </p:txBody>
      </p:sp>
      <p:sp>
        <p:nvSpPr>
          <p:cNvPr id="3" name="Content Placeholder 2"/>
          <p:cNvSpPr>
            <a:spLocks noGrp="1"/>
          </p:cNvSpPr>
          <p:nvPr>
            <p:ph idx="1"/>
          </p:nvPr>
        </p:nvSpPr>
        <p:spPr>
          <a:xfrm>
            <a:off x="18788" y="990600"/>
            <a:ext cx="9125211" cy="1514475"/>
          </a:xfrm>
        </p:spPr>
        <p:txBody>
          <a:bodyPr>
            <a:normAutofit fontScale="55000" lnSpcReduction="20000"/>
          </a:bodyPr>
          <a:lstStyle/>
          <a:p>
            <a:r>
              <a:rPr lang="en-US" dirty="0"/>
              <a:t>A common operation in Web applications is to update a remote document. </a:t>
            </a:r>
            <a:r>
              <a:rPr lang="en-US" dirty="0" smtClean="0"/>
              <a:t>With </a:t>
            </a:r>
            <a:r>
              <a:rPr lang="en-US" dirty="0"/>
              <a:t>the PUT method you are able to implement this. The client first reads the original files, modifies them and finally pushes them to the server.</a:t>
            </a:r>
          </a:p>
          <a:p>
            <a:endParaRPr lang="en-US" dirty="0" smtClean="0"/>
          </a:p>
          <a:p>
            <a:r>
              <a:rPr lang="en-US" dirty="0" smtClean="0"/>
              <a:t>Unfortunately</a:t>
            </a:r>
            <a:r>
              <a:rPr lang="en-US" dirty="0"/>
              <a:t>, things get a little bit awry as soon as we take into account concurrency. While a client is modifying locally its new copy of the resource, a second client can fetch the same resource and do the same on its side. What happens then is very unfortunate: when they commit back, the modifications of the first client to push are discarded by the next push, as the second client is unaware of the new changes. </a:t>
            </a:r>
            <a:r>
              <a:rPr lang="en-US" dirty="0" smtClean="0"/>
              <a:t>This </a:t>
            </a:r>
            <a:r>
              <a:rPr lang="en-US" dirty="0"/>
              <a:t>is a </a:t>
            </a:r>
            <a:r>
              <a:rPr lang="en-US" dirty="0">
                <a:hlinkClick r:id="rId3" tooltip="The definition of that term (race condition) has not been written yet; please consider contributing it!"/>
              </a:rPr>
              <a:t>race condition</a:t>
            </a:r>
            <a:r>
              <a:rPr lang="en-US" dirty="0"/>
              <a:t> </a:t>
            </a:r>
            <a:r>
              <a:rPr lang="en-US" dirty="0" smtClean="0"/>
              <a:t>and </a:t>
            </a:r>
            <a:r>
              <a:rPr lang="en-US" dirty="0"/>
              <a:t>leads to problematic behaviors difficult to detect and to debug.</a:t>
            </a:r>
          </a:p>
        </p:txBody>
      </p:sp>
      <p:pic>
        <p:nvPicPr>
          <p:cNvPr id="4" name="Picture 3"/>
          <p:cNvPicPr>
            <a:picLocks noChangeAspect="1"/>
          </p:cNvPicPr>
          <p:nvPr/>
        </p:nvPicPr>
        <p:blipFill>
          <a:blip r:embed="rId4"/>
          <a:stretch>
            <a:fillRect/>
          </a:stretch>
        </p:blipFill>
        <p:spPr>
          <a:xfrm>
            <a:off x="666750" y="2505075"/>
            <a:ext cx="7810500" cy="4352925"/>
          </a:xfrm>
          <a:prstGeom prst="rect">
            <a:avLst/>
          </a:prstGeom>
        </p:spPr>
      </p:pic>
    </p:spTree>
    <p:extLst>
      <p:ext uri="{BB962C8B-B14F-4D97-AF65-F5344CB8AC3E}">
        <p14:creationId xmlns:p14="http://schemas.microsoft.com/office/powerpoint/2010/main" val="292981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NZ" sz="2800" dirty="0" smtClean="0"/>
              <a:t>Use cases of HTTP conditional requests</a:t>
            </a:r>
            <a:br>
              <a:rPr lang="en-NZ" sz="2800" dirty="0" smtClean="0"/>
            </a:br>
            <a:r>
              <a:rPr lang="en-US" sz="2800" dirty="0"/>
              <a:t>Avoiding the lost update problem with optimistic locking</a:t>
            </a:r>
            <a:br>
              <a:rPr lang="en-US" sz="2800" dirty="0"/>
            </a:br>
            <a:endParaRPr lang="en-US" sz="2800" dirty="0"/>
          </a:p>
        </p:txBody>
      </p:sp>
      <p:sp>
        <p:nvSpPr>
          <p:cNvPr id="3" name="Content Placeholder 2"/>
          <p:cNvSpPr>
            <a:spLocks noGrp="1"/>
          </p:cNvSpPr>
          <p:nvPr>
            <p:ph idx="1"/>
          </p:nvPr>
        </p:nvSpPr>
        <p:spPr>
          <a:xfrm>
            <a:off x="152400" y="1066800"/>
            <a:ext cx="8991600" cy="1600200"/>
          </a:xfrm>
        </p:spPr>
        <p:txBody>
          <a:bodyPr>
            <a:normAutofit fontScale="62500" lnSpcReduction="20000"/>
          </a:bodyPr>
          <a:lstStyle/>
          <a:p>
            <a:r>
              <a:rPr lang="en-US" dirty="0"/>
              <a:t>There is no way in dealing with this problem without annoying one of the two clients. But lost updates and race conditions are to be avoided: we want a predictable results and that the clients are notified when their changes are rejected.</a:t>
            </a:r>
          </a:p>
          <a:p>
            <a:r>
              <a:rPr lang="en-US" dirty="0"/>
              <a:t>Conditional requests allow to implement the </a:t>
            </a:r>
            <a:r>
              <a:rPr lang="en-US" i="1" dirty="0"/>
              <a:t>optimistic locking algorithm</a:t>
            </a:r>
            <a:r>
              <a:rPr lang="en-US" dirty="0"/>
              <a:t> (used by most wikis or source control systems). The idea is to allow all clients to get copies of the resource, to let them modify it locally and to control concurrency by allowing the first client submitting an update to do it successfully, all subsequent updates based on the now obsolete version of the resource are rejected.</a:t>
            </a:r>
          </a:p>
        </p:txBody>
      </p:sp>
      <p:pic>
        <p:nvPicPr>
          <p:cNvPr id="5" name="Picture 4"/>
          <p:cNvPicPr>
            <a:picLocks noChangeAspect="1"/>
          </p:cNvPicPr>
          <p:nvPr/>
        </p:nvPicPr>
        <p:blipFill>
          <a:blip r:embed="rId2"/>
          <a:stretch>
            <a:fillRect/>
          </a:stretch>
        </p:blipFill>
        <p:spPr>
          <a:xfrm>
            <a:off x="666750" y="2514600"/>
            <a:ext cx="7810500" cy="4219575"/>
          </a:xfrm>
          <a:prstGeom prst="rect">
            <a:avLst/>
          </a:prstGeom>
        </p:spPr>
      </p:pic>
    </p:spTree>
    <p:extLst>
      <p:ext uri="{BB962C8B-B14F-4D97-AF65-F5344CB8AC3E}">
        <p14:creationId xmlns:p14="http://schemas.microsoft.com/office/powerpoint/2010/main" val="20821014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Security Policy (CSP)</a:t>
            </a:r>
          </a:p>
        </p:txBody>
      </p:sp>
      <p:sp>
        <p:nvSpPr>
          <p:cNvPr id="3" name="Content Placeholder 2"/>
          <p:cNvSpPr>
            <a:spLocks noGrp="1"/>
          </p:cNvSpPr>
          <p:nvPr>
            <p:ph idx="1"/>
          </p:nvPr>
        </p:nvSpPr>
        <p:spPr/>
        <p:txBody>
          <a:bodyPr/>
          <a:lstStyle/>
          <a:p>
            <a:r>
              <a:rPr lang="en-US" dirty="0"/>
              <a:t>Content Security Policy (CSP) is an added layer of security that helps to detect and mitigate certain types of attacks, including Cross Site Scripting (XSS) and data injection attacks. </a:t>
            </a:r>
            <a:endParaRPr lang="en-US" dirty="0" smtClean="0"/>
          </a:p>
          <a:p>
            <a:r>
              <a:rPr lang="en-US" dirty="0" smtClean="0"/>
              <a:t>These </a:t>
            </a:r>
            <a:r>
              <a:rPr lang="en-US" dirty="0"/>
              <a:t>attacks are used for everything from data theft to site defacement or distribution of malware</a:t>
            </a:r>
            <a:r>
              <a:rPr lang="en-US" dirty="0" smtClean="0"/>
              <a:t>.</a:t>
            </a:r>
          </a:p>
          <a:p>
            <a:r>
              <a:rPr lang="en-US" dirty="0"/>
              <a:t>To enable CSP, you need to configure your web server to return the </a:t>
            </a:r>
            <a:r>
              <a:rPr lang="en-US" dirty="0">
                <a:latin typeface="Consolas" panose="020B0609020204030204" pitchFamily="49" charset="0"/>
                <a:cs typeface="Consolas" panose="020B0609020204030204" pitchFamily="49" charset="0"/>
              </a:rPr>
              <a:t>Content-Security-Policy</a:t>
            </a:r>
            <a:r>
              <a:rPr lang="en-US" dirty="0"/>
              <a:t> HTTP </a:t>
            </a:r>
            <a:r>
              <a:rPr lang="en-US" dirty="0" smtClean="0"/>
              <a:t>header</a:t>
            </a:r>
          </a:p>
          <a:p>
            <a:r>
              <a:rPr lang="en-US" dirty="0"/>
              <a:t>Alternatively, the </a:t>
            </a:r>
            <a:r>
              <a:rPr lang="en-US" dirty="0">
                <a:latin typeface="Consolas" panose="020B0609020204030204" pitchFamily="49" charset="0"/>
                <a:cs typeface="Consolas" panose="020B0609020204030204" pitchFamily="49" charset="0"/>
              </a:rPr>
              <a:t>&lt;meta&gt;</a:t>
            </a:r>
            <a:r>
              <a:rPr lang="en-US" dirty="0"/>
              <a:t> element can be </a:t>
            </a:r>
            <a:r>
              <a:rPr lang="en-US" dirty="0" smtClean="0"/>
              <a:t>used in your HTML </a:t>
            </a:r>
            <a:r>
              <a:rPr lang="en-US" dirty="0"/>
              <a:t>to configure a policy, for example: </a:t>
            </a:r>
            <a:r>
              <a:rPr lang="en-US" dirty="0">
                <a:latin typeface="Consolas" panose="020B0609020204030204" pitchFamily="49" charset="0"/>
                <a:cs typeface="Consolas" panose="020B0609020204030204" pitchFamily="49" charset="0"/>
              </a:rPr>
              <a:t>&lt;meta http-</a:t>
            </a:r>
            <a:r>
              <a:rPr lang="en-US" dirty="0" err="1">
                <a:latin typeface="Consolas" panose="020B0609020204030204" pitchFamily="49" charset="0"/>
                <a:cs typeface="Consolas" panose="020B0609020204030204" pitchFamily="49" charset="0"/>
              </a:rPr>
              <a:t>equiv</a:t>
            </a:r>
            <a:r>
              <a:rPr lang="en-US" dirty="0">
                <a:latin typeface="Consolas" panose="020B0609020204030204" pitchFamily="49" charset="0"/>
                <a:cs typeface="Consolas" panose="020B0609020204030204" pitchFamily="49" charset="0"/>
              </a:rPr>
              <a:t>="Content-Security-Policy" content="default-</a:t>
            </a:r>
            <a:r>
              <a:rPr lang="en-US" dirty="0" err="1">
                <a:latin typeface="Consolas" panose="020B0609020204030204" pitchFamily="49" charset="0"/>
                <a:cs typeface="Consolas" panose="020B0609020204030204" pitchFamily="49" charset="0"/>
              </a:rPr>
              <a:t>src</a:t>
            </a:r>
            <a:r>
              <a:rPr lang="en-US" dirty="0">
                <a:latin typeface="Consolas" panose="020B0609020204030204" pitchFamily="49" charset="0"/>
                <a:cs typeface="Consolas" panose="020B0609020204030204" pitchFamily="49" charset="0"/>
              </a:rPr>
              <a:t> 'self'; image-</a:t>
            </a:r>
            <a:r>
              <a:rPr lang="en-US" dirty="0" err="1">
                <a:latin typeface="Consolas" panose="020B0609020204030204" pitchFamily="49" charset="0"/>
                <a:cs typeface="Consolas" panose="020B0609020204030204" pitchFamily="49" charset="0"/>
              </a:rPr>
              <a:t>src</a:t>
            </a:r>
            <a:r>
              <a:rPr lang="en-US" dirty="0">
                <a:latin typeface="Consolas" panose="020B0609020204030204" pitchFamily="49" charset="0"/>
                <a:cs typeface="Consolas" panose="020B0609020204030204" pitchFamily="49" charset="0"/>
              </a:rPr>
              <a:t> https:*; child-</a:t>
            </a:r>
            <a:r>
              <a:rPr lang="en-US" dirty="0" err="1">
                <a:latin typeface="Consolas" panose="020B0609020204030204" pitchFamily="49" charset="0"/>
                <a:cs typeface="Consolas" panose="020B0609020204030204" pitchFamily="49" charset="0"/>
              </a:rPr>
              <a:t>src</a:t>
            </a:r>
            <a:r>
              <a:rPr lang="en-US" dirty="0">
                <a:latin typeface="Consolas" panose="020B0609020204030204" pitchFamily="49" charset="0"/>
                <a:cs typeface="Consolas" panose="020B0609020204030204" pitchFamily="49" charset="0"/>
              </a:rPr>
              <a:t> 'none';"&gt;</a:t>
            </a:r>
          </a:p>
          <a:p>
            <a:endParaRPr lang="en-US" dirty="0" smtClean="0"/>
          </a:p>
          <a:p>
            <a:endParaRPr lang="en-US" dirty="0" smtClean="0"/>
          </a:p>
          <a:p>
            <a:endParaRPr lang="en-US" dirty="0"/>
          </a:p>
        </p:txBody>
      </p:sp>
    </p:spTree>
    <p:extLst>
      <p:ext uri="{BB962C8B-B14F-4D97-AF65-F5344CB8AC3E}">
        <p14:creationId xmlns:p14="http://schemas.microsoft.com/office/powerpoint/2010/main" val="28725854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Threats - Mitigating </a:t>
            </a:r>
            <a:r>
              <a:rPr lang="en-US" dirty="0"/>
              <a:t>cross site scripting</a:t>
            </a:r>
          </a:p>
        </p:txBody>
      </p:sp>
      <p:sp>
        <p:nvSpPr>
          <p:cNvPr id="3" name="Content Placeholder 2"/>
          <p:cNvSpPr>
            <a:spLocks noGrp="1"/>
          </p:cNvSpPr>
          <p:nvPr>
            <p:ph idx="1"/>
          </p:nvPr>
        </p:nvSpPr>
        <p:spPr>
          <a:xfrm>
            <a:off x="0" y="1143000"/>
            <a:ext cx="4419600" cy="5715000"/>
          </a:xfrm>
        </p:spPr>
        <p:txBody>
          <a:bodyPr>
            <a:noAutofit/>
          </a:bodyPr>
          <a:lstStyle/>
          <a:p>
            <a:pPr marL="0" indent="0">
              <a:buNone/>
            </a:pPr>
            <a:r>
              <a:rPr lang="en-US" sz="1700" dirty="0"/>
              <a:t>•</a:t>
            </a:r>
            <a:r>
              <a:rPr lang="en-US" sz="1700" dirty="0" smtClean="0"/>
              <a:t>A </a:t>
            </a:r>
            <a:r>
              <a:rPr lang="en-US" sz="1700" dirty="0"/>
              <a:t>primary goal of CSP is to mitigate and report XSS attacks. XSS attacks exploit the browser's trust of the content received from the server. </a:t>
            </a:r>
            <a:endParaRPr lang="en-US" sz="1700" dirty="0" smtClean="0"/>
          </a:p>
          <a:p>
            <a:pPr marL="0" indent="0">
              <a:buNone/>
            </a:pPr>
            <a:r>
              <a:rPr lang="en-US" sz="1700" dirty="0" smtClean="0"/>
              <a:t>•Malicious </a:t>
            </a:r>
            <a:r>
              <a:rPr lang="en-US" sz="1700" dirty="0"/>
              <a:t>scripts are executed by the victim's browser because the browser trusts the source of the content, even when it's not coming from where it seems to be coming from.</a:t>
            </a:r>
          </a:p>
          <a:p>
            <a:pPr marL="0" indent="0">
              <a:buNone/>
            </a:pPr>
            <a:r>
              <a:rPr lang="en-US" sz="1700" dirty="0" smtClean="0"/>
              <a:t>•CSP </a:t>
            </a:r>
            <a:r>
              <a:rPr lang="en-US" sz="1700" dirty="0"/>
              <a:t>makes it possible for server administrators to reduce or eliminate the vectors by which XSS can occur by specifying the domains that the browser should consider to be valid sources of executable scripts</a:t>
            </a:r>
            <a:r>
              <a:rPr lang="en-US" sz="1700" dirty="0" smtClean="0"/>
              <a:t>.</a:t>
            </a:r>
          </a:p>
          <a:p>
            <a:pPr marL="0" indent="0">
              <a:buNone/>
            </a:pPr>
            <a:r>
              <a:rPr lang="en-US" sz="1700" dirty="0" smtClean="0"/>
              <a:t>•CSP </a:t>
            </a:r>
            <a:r>
              <a:rPr lang="en-US" sz="1700" dirty="0"/>
              <a:t>compatible </a:t>
            </a:r>
            <a:r>
              <a:rPr lang="en-US" sz="1700" dirty="0" smtClean="0"/>
              <a:t>browsers </a:t>
            </a:r>
            <a:r>
              <a:rPr lang="en-US" sz="1700" dirty="0"/>
              <a:t>will </a:t>
            </a:r>
            <a:r>
              <a:rPr lang="en-US" sz="1700" dirty="0" smtClean="0"/>
              <a:t>only </a:t>
            </a:r>
            <a:r>
              <a:rPr lang="en-US" sz="1700" dirty="0"/>
              <a:t>execute scripts loaded in source files received from </a:t>
            </a:r>
            <a:r>
              <a:rPr lang="en-US" sz="1700" dirty="0" smtClean="0"/>
              <a:t>whitelisted </a:t>
            </a:r>
            <a:r>
              <a:rPr lang="en-US" sz="1700" dirty="0"/>
              <a:t>domains, ignoring all other </a:t>
            </a:r>
            <a:r>
              <a:rPr lang="en-US" sz="1700" dirty="0" smtClean="0"/>
              <a:t>script, including </a:t>
            </a:r>
            <a:r>
              <a:rPr lang="en-US" sz="1700" dirty="0"/>
              <a:t>inline scripts and event-handling HTML </a:t>
            </a:r>
            <a:r>
              <a:rPr lang="en-US" sz="1700" dirty="0" smtClean="0"/>
              <a:t> attributes</a:t>
            </a:r>
            <a:endParaRPr lang="en-US" sz="17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284" y="1447800"/>
            <a:ext cx="4856313"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24220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Threats - Mitigating </a:t>
            </a:r>
            <a:r>
              <a:rPr lang="en-US" dirty="0"/>
              <a:t>packet sniffing attacks</a:t>
            </a:r>
          </a:p>
        </p:txBody>
      </p:sp>
      <p:sp>
        <p:nvSpPr>
          <p:cNvPr id="3" name="Content Placeholder 2"/>
          <p:cNvSpPr>
            <a:spLocks noGrp="1"/>
          </p:cNvSpPr>
          <p:nvPr>
            <p:ph idx="1"/>
          </p:nvPr>
        </p:nvSpPr>
        <p:spPr/>
        <p:txBody>
          <a:bodyPr>
            <a:normAutofit/>
          </a:bodyPr>
          <a:lstStyle/>
          <a:p>
            <a:r>
              <a:rPr lang="en-US" dirty="0"/>
              <a:t>In addition to restricting the domains from which content can be loaded, the server can specify which protocols are allowed to be used; for example (and ideally, from a security standpoint), a server can specify that all content must be loaded using HTTPS. </a:t>
            </a:r>
            <a:endParaRPr lang="en-US" dirty="0" smtClean="0"/>
          </a:p>
          <a:p>
            <a:r>
              <a:rPr lang="en-US" dirty="0" smtClean="0"/>
              <a:t>A </a:t>
            </a:r>
            <a:r>
              <a:rPr lang="en-US" dirty="0"/>
              <a:t>complete data transmission security strategy includes not only enforcing HTTPS for data transfer, but also marking all cookies with the secure flag and providing automatic redirects from HTTP pages to their HTTPS counterparts. Sites may also use the </a:t>
            </a:r>
            <a:r>
              <a:rPr lang="en-US" dirty="0">
                <a:latin typeface="Consolas" panose="020B0609020204030204" pitchFamily="49" charset="0"/>
                <a:cs typeface="Consolas" panose="020B0609020204030204" pitchFamily="49" charset="0"/>
              </a:rPr>
              <a:t>Strict-Transport-Security</a:t>
            </a:r>
            <a:r>
              <a:rPr lang="en-US" dirty="0"/>
              <a:t> HTTP header to ensure that browsers connect to them only over an encrypted channel.</a:t>
            </a:r>
          </a:p>
        </p:txBody>
      </p:sp>
    </p:spTree>
    <p:extLst>
      <p:ext uri="{BB962C8B-B14F-4D97-AF65-F5344CB8AC3E}">
        <p14:creationId xmlns:p14="http://schemas.microsoft.com/office/powerpoint/2010/main" val="39123942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CSP</a:t>
            </a:r>
          </a:p>
        </p:txBody>
      </p:sp>
      <p:sp>
        <p:nvSpPr>
          <p:cNvPr id="3" name="Content Placeholder 2"/>
          <p:cNvSpPr>
            <a:spLocks noGrp="1"/>
          </p:cNvSpPr>
          <p:nvPr>
            <p:ph idx="1"/>
          </p:nvPr>
        </p:nvSpPr>
        <p:spPr/>
        <p:txBody>
          <a:bodyPr/>
          <a:lstStyle/>
          <a:p>
            <a:r>
              <a:rPr lang="en-US" dirty="0"/>
              <a:t>Configuring Content Security Policy involves adding the Content-Security-Policy HTTP header to a web page and giving it values to control resources the user agent is allowed to load for that page. For example, a page that uploads and displays images could allow images from anywhere, but restrict a form action to a specific endpoint. </a:t>
            </a:r>
            <a:endParaRPr lang="en-US" dirty="0" smtClean="0"/>
          </a:p>
          <a:p>
            <a:r>
              <a:rPr lang="en-US" dirty="0" smtClean="0"/>
              <a:t>A </a:t>
            </a:r>
            <a:r>
              <a:rPr lang="en-US" dirty="0"/>
              <a:t>properly designed Content Security Policy helps protect a page against a cross site scripting attack. </a:t>
            </a:r>
            <a:endParaRPr lang="en-US" dirty="0" smtClean="0"/>
          </a:p>
          <a:p>
            <a:r>
              <a:rPr lang="en-US" dirty="0" smtClean="0"/>
              <a:t>You </a:t>
            </a:r>
            <a:r>
              <a:rPr lang="en-US" dirty="0"/>
              <a:t>can use the </a:t>
            </a:r>
            <a:r>
              <a:rPr lang="en-US" dirty="0">
                <a:latin typeface="Consolas" panose="020B0609020204030204" pitchFamily="49" charset="0"/>
                <a:cs typeface="Consolas" panose="020B0609020204030204" pitchFamily="49" charset="0"/>
              </a:rPr>
              <a:t>Content-Security-Policy</a:t>
            </a:r>
            <a:r>
              <a:rPr lang="en-US" dirty="0"/>
              <a:t> HTTP header to specify your </a:t>
            </a:r>
            <a:r>
              <a:rPr lang="en-US" dirty="0" smtClean="0"/>
              <a:t>policy</a:t>
            </a:r>
          </a:p>
          <a:p>
            <a:r>
              <a:rPr lang="en-US" dirty="0"/>
              <a:t>The policy is a string containing the policy directives describing your Content Security Policy.</a:t>
            </a:r>
          </a:p>
        </p:txBody>
      </p:sp>
    </p:spTree>
    <p:extLst>
      <p:ext uri="{BB962C8B-B14F-4D97-AF65-F5344CB8AC3E}">
        <p14:creationId xmlns:p14="http://schemas.microsoft.com/office/powerpoint/2010/main" val="6244312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 policy</a:t>
            </a:r>
          </a:p>
        </p:txBody>
      </p:sp>
      <p:sp>
        <p:nvSpPr>
          <p:cNvPr id="3" name="Content Placeholder 2"/>
          <p:cNvSpPr>
            <a:spLocks noGrp="1"/>
          </p:cNvSpPr>
          <p:nvPr>
            <p:ph idx="1"/>
          </p:nvPr>
        </p:nvSpPr>
        <p:spPr>
          <a:xfrm>
            <a:off x="457200" y="1219200"/>
            <a:ext cx="8686800" cy="5486400"/>
          </a:xfrm>
        </p:spPr>
        <p:txBody>
          <a:bodyPr>
            <a:normAutofit fontScale="77500" lnSpcReduction="20000"/>
          </a:bodyPr>
          <a:lstStyle/>
          <a:p>
            <a:r>
              <a:rPr lang="en-US" dirty="0"/>
              <a:t>A web site administrator wants all content to come from the site's own origin (this excludes subdomains</a:t>
            </a:r>
            <a:r>
              <a:rPr lang="en-US" dirty="0" smtClean="0"/>
              <a:t>.)</a:t>
            </a:r>
          </a:p>
          <a:p>
            <a:pPr lvl="1"/>
            <a:r>
              <a:rPr lang="en-US" dirty="0">
                <a:latin typeface="Consolas" panose="020B0609020204030204" pitchFamily="49" charset="0"/>
                <a:cs typeface="Consolas" panose="020B0609020204030204" pitchFamily="49" charset="0"/>
              </a:rPr>
              <a:t>Content-Security-Policy: default-</a:t>
            </a:r>
            <a:r>
              <a:rPr lang="en-US" dirty="0" err="1">
                <a:latin typeface="Consolas" panose="020B0609020204030204" pitchFamily="49" charset="0"/>
                <a:cs typeface="Consolas" panose="020B0609020204030204" pitchFamily="49" charset="0"/>
              </a:rPr>
              <a:t>src</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'self</a:t>
            </a:r>
          </a:p>
          <a:p>
            <a:r>
              <a:rPr lang="en-US" dirty="0"/>
              <a:t>A web site administrator wants to allow content from a trusted domain and all its subdomains (it doesn't have to be the same domain that the CSP is set on</a:t>
            </a:r>
            <a:r>
              <a:rPr lang="en-US" dirty="0" smtClean="0"/>
              <a:t>.)</a:t>
            </a:r>
          </a:p>
          <a:p>
            <a:pPr lvl="1"/>
            <a:r>
              <a:rPr lang="en-US" dirty="0">
                <a:latin typeface="Consolas" panose="020B0609020204030204" pitchFamily="49" charset="0"/>
                <a:cs typeface="Consolas" panose="020B0609020204030204" pitchFamily="49" charset="0"/>
              </a:rPr>
              <a:t>Content-Security-Policy: default-</a:t>
            </a:r>
            <a:r>
              <a:rPr lang="en-US" dirty="0" err="1">
                <a:latin typeface="Consolas" panose="020B0609020204030204" pitchFamily="49" charset="0"/>
                <a:cs typeface="Consolas" panose="020B0609020204030204" pitchFamily="49" charset="0"/>
              </a:rPr>
              <a:t>src</a:t>
            </a:r>
            <a:r>
              <a:rPr lang="en-US" dirty="0">
                <a:latin typeface="Consolas" panose="020B0609020204030204" pitchFamily="49" charset="0"/>
                <a:cs typeface="Consolas" panose="020B0609020204030204" pitchFamily="49" charset="0"/>
              </a:rPr>
              <a:t> 'self' *.</a:t>
            </a:r>
            <a:r>
              <a:rPr lang="en-US" dirty="0" smtClean="0">
                <a:latin typeface="Consolas" panose="020B0609020204030204" pitchFamily="49" charset="0"/>
                <a:cs typeface="Consolas" panose="020B0609020204030204" pitchFamily="49" charset="0"/>
              </a:rPr>
              <a:t>trusted.com</a:t>
            </a:r>
          </a:p>
          <a:p>
            <a:r>
              <a:rPr lang="en-US" dirty="0"/>
              <a:t>A web site administrator wants to allow users of a web application to include images from any origin in their own content, but to restrict audio or video media to trusted providers, and all scripts only to a specific server that hosts trusted code</a:t>
            </a:r>
            <a:r>
              <a:rPr lang="en-US" dirty="0" smtClean="0"/>
              <a:t>.</a:t>
            </a:r>
          </a:p>
          <a:p>
            <a:pPr lvl="1"/>
            <a:r>
              <a:rPr lang="en-US" dirty="0">
                <a:latin typeface="Consolas" panose="020B0609020204030204" pitchFamily="49" charset="0"/>
                <a:cs typeface="Consolas" panose="020B0609020204030204" pitchFamily="49" charset="0"/>
              </a:rPr>
              <a:t>Content-Security-Policy: default-</a:t>
            </a:r>
            <a:r>
              <a:rPr lang="en-US" dirty="0" err="1">
                <a:latin typeface="Consolas" panose="020B0609020204030204" pitchFamily="49" charset="0"/>
                <a:cs typeface="Consolas" panose="020B0609020204030204" pitchFamily="49" charset="0"/>
              </a:rPr>
              <a:t>src</a:t>
            </a:r>
            <a:r>
              <a:rPr lang="en-US" dirty="0">
                <a:latin typeface="Consolas" panose="020B0609020204030204" pitchFamily="49" charset="0"/>
                <a:cs typeface="Consolas" panose="020B0609020204030204" pitchFamily="49" charset="0"/>
              </a:rPr>
              <a:t> 'self'; </a:t>
            </a:r>
            <a:r>
              <a:rPr lang="en-US" dirty="0" err="1">
                <a:latin typeface="Consolas" panose="020B0609020204030204" pitchFamily="49" charset="0"/>
                <a:cs typeface="Consolas" panose="020B0609020204030204" pitchFamily="49" charset="0"/>
              </a:rPr>
              <a:t>img-src</a:t>
            </a:r>
            <a:r>
              <a:rPr lang="en-US" dirty="0">
                <a:latin typeface="Consolas" panose="020B0609020204030204" pitchFamily="49" charset="0"/>
                <a:cs typeface="Consolas" panose="020B0609020204030204" pitchFamily="49" charset="0"/>
              </a:rPr>
              <a:t> *; media-</a:t>
            </a:r>
            <a:r>
              <a:rPr lang="en-US" dirty="0" err="1">
                <a:latin typeface="Consolas" panose="020B0609020204030204" pitchFamily="49" charset="0"/>
                <a:cs typeface="Consolas" panose="020B0609020204030204" pitchFamily="49" charset="0"/>
              </a:rPr>
              <a:t>src</a:t>
            </a:r>
            <a:r>
              <a:rPr lang="en-US" dirty="0">
                <a:latin typeface="Consolas" panose="020B0609020204030204" pitchFamily="49" charset="0"/>
                <a:cs typeface="Consolas" panose="020B0609020204030204" pitchFamily="49" charset="0"/>
              </a:rPr>
              <a:t> media1.com media2.com; script-</a:t>
            </a:r>
            <a:r>
              <a:rPr lang="en-US" dirty="0" err="1">
                <a:latin typeface="Consolas" panose="020B0609020204030204" pitchFamily="49" charset="0"/>
                <a:cs typeface="Consolas" panose="020B0609020204030204" pitchFamily="49" charset="0"/>
              </a:rPr>
              <a:t>src</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userscripts.example.com</a:t>
            </a:r>
          </a:p>
          <a:p>
            <a:pPr lvl="1"/>
            <a:r>
              <a:rPr lang="en-US" dirty="0"/>
              <a:t>note the "*" wildcard </a:t>
            </a:r>
            <a:r>
              <a:rPr lang="en-US" dirty="0" smtClean="0"/>
              <a:t>to indicate that images may load </a:t>
            </a:r>
            <a:r>
              <a:rPr lang="en-US" dirty="0"/>
              <a:t>from </a:t>
            </a:r>
            <a:r>
              <a:rPr lang="en-US" dirty="0" smtClean="0"/>
              <a:t>anywhere</a:t>
            </a:r>
          </a:p>
          <a:p>
            <a:r>
              <a:rPr lang="en-US" dirty="0"/>
              <a:t>A web site administrator for an online banking site wants to ensure that all its content is loaded using SSL, in order to prevent attackers from eavesdropping on requests</a:t>
            </a:r>
            <a:r>
              <a:rPr lang="en-US" dirty="0" smtClean="0"/>
              <a:t>.</a:t>
            </a:r>
          </a:p>
          <a:p>
            <a:pPr lvl="1"/>
            <a:r>
              <a:rPr lang="en-US" dirty="0">
                <a:latin typeface="Consolas" panose="020B0609020204030204" pitchFamily="49" charset="0"/>
                <a:cs typeface="Consolas" panose="020B0609020204030204" pitchFamily="49" charset="0"/>
              </a:rPr>
              <a:t>Content-Security-Policy: default-</a:t>
            </a:r>
            <a:r>
              <a:rPr lang="en-US" dirty="0" err="1">
                <a:latin typeface="Consolas" panose="020B0609020204030204" pitchFamily="49" charset="0"/>
                <a:cs typeface="Consolas" panose="020B0609020204030204" pitchFamily="49" charset="0"/>
              </a:rPr>
              <a:t>src</a:t>
            </a:r>
            <a:r>
              <a:rPr lang="en-US"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hlinkClick r:id="rId3"/>
              </a:rPr>
              <a:t>https://</a:t>
            </a:r>
            <a:r>
              <a:rPr lang="en-US" dirty="0" smtClean="0">
                <a:latin typeface="Consolas" panose="020B0609020204030204" pitchFamily="49" charset="0"/>
                <a:cs typeface="Consolas" panose="020B0609020204030204" pitchFamily="49" charset="0"/>
                <a:hlinkClick r:id="rId3"/>
              </a:rPr>
              <a:t>onlinebanking.jumbobank.com</a:t>
            </a:r>
            <a:endParaRPr lang="en-US" dirty="0" smtClean="0">
              <a:latin typeface="Consolas" panose="020B0609020204030204" pitchFamily="49" charset="0"/>
              <a:cs typeface="Consolas" panose="020B0609020204030204" pitchFamily="49" charset="0"/>
            </a:endParaRPr>
          </a:p>
          <a:p>
            <a:r>
              <a:rPr lang="en-US" dirty="0"/>
              <a:t>A web site administrator of a web mail site wants to allow HTML in email, as well as images loaded from anywhere, but not JavaScript or other potentially dangerous content</a:t>
            </a:r>
            <a:r>
              <a:rPr lang="en-US" dirty="0" smtClean="0"/>
              <a:t>.</a:t>
            </a:r>
          </a:p>
          <a:p>
            <a:pPr lvl="1"/>
            <a:r>
              <a:rPr lang="en-US" dirty="0">
                <a:latin typeface="Consolas" panose="020B0609020204030204" pitchFamily="49" charset="0"/>
                <a:cs typeface="Consolas" panose="020B0609020204030204" pitchFamily="49" charset="0"/>
              </a:rPr>
              <a:t>Content-Security-Policy: default-</a:t>
            </a:r>
            <a:r>
              <a:rPr lang="en-US" dirty="0" err="1">
                <a:latin typeface="Consolas" panose="020B0609020204030204" pitchFamily="49" charset="0"/>
                <a:cs typeface="Consolas" panose="020B0609020204030204" pitchFamily="49" charset="0"/>
              </a:rPr>
              <a:t>src</a:t>
            </a:r>
            <a:r>
              <a:rPr lang="en-US" dirty="0">
                <a:latin typeface="Consolas" panose="020B0609020204030204" pitchFamily="49" charset="0"/>
                <a:cs typeface="Consolas" panose="020B0609020204030204" pitchFamily="49" charset="0"/>
              </a:rPr>
              <a:t> 'self' *.mailsite.com; </a:t>
            </a:r>
            <a:r>
              <a:rPr lang="en-US" dirty="0" err="1">
                <a:latin typeface="Consolas" panose="020B0609020204030204" pitchFamily="49" charset="0"/>
                <a:cs typeface="Consolas" panose="020B0609020204030204" pitchFamily="49" charset="0"/>
              </a:rPr>
              <a:t>img-src</a:t>
            </a:r>
            <a:r>
              <a:rPr lang="en-US"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700621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your policy</a:t>
            </a:r>
          </a:p>
        </p:txBody>
      </p:sp>
      <p:sp>
        <p:nvSpPr>
          <p:cNvPr id="3" name="Content Placeholder 2"/>
          <p:cNvSpPr>
            <a:spLocks noGrp="1"/>
          </p:cNvSpPr>
          <p:nvPr>
            <p:ph idx="1"/>
          </p:nvPr>
        </p:nvSpPr>
        <p:spPr>
          <a:xfrm>
            <a:off x="457200" y="1219200"/>
            <a:ext cx="8686800" cy="5486400"/>
          </a:xfrm>
        </p:spPr>
        <p:txBody>
          <a:bodyPr>
            <a:normAutofit fontScale="92500" lnSpcReduction="20000"/>
          </a:bodyPr>
          <a:lstStyle/>
          <a:p>
            <a:r>
              <a:rPr lang="en-US" dirty="0"/>
              <a:t>To ease deployment, CSP can be deployed in report-only mode. The policy is not enforced, but any violations are reported to a provided URI. Additionally, a report-only header can be used to test a future revision to a policy without actually deploying it.</a:t>
            </a:r>
          </a:p>
          <a:p>
            <a:r>
              <a:rPr lang="en-US" dirty="0" smtClean="0"/>
              <a:t>You </a:t>
            </a:r>
            <a:r>
              <a:rPr lang="en-US" dirty="0"/>
              <a:t>can use the </a:t>
            </a:r>
            <a:r>
              <a:rPr lang="en-US" dirty="0" smtClean="0">
                <a:latin typeface="Consolas" panose="020B0609020204030204" pitchFamily="49" charset="0"/>
                <a:cs typeface="Consolas" panose="020B0609020204030204" pitchFamily="49" charset="0"/>
              </a:rPr>
              <a:t>Content-Security-Policy-Report-Only</a:t>
            </a:r>
            <a:r>
              <a:rPr lang="en-US" dirty="0" smtClean="0"/>
              <a:t> </a:t>
            </a:r>
            <a:r>
              <a:rPr lang="en-US" dirty="0"/>
              <a:t>HTTP header to specify your </a:t>
            </a:r>
            <a:r>
              <a:rPr lang="en-US" dirty="0" smtClean="0"/>
              <a:t>policy</a:t>
            </a:r>
          </a:p>
          <a:p>
            <a:pPr lvl="1"/>
            <a:r>
              <a:rPr lang="en-US" dirty="0">
                <a:latin typeface="Consolas" panose="020B0609020204030204" pitchFamily="49" charset="0"/>
                <a:cs typeface="Consolas" panose="020B0609020204030204" pitchFamily="49" charset="0"/>
              </a:rPr>
              <a:t>Content-Security-Policy-Report-Only: </a:t>
            </a:r>
            <a:r>
              <a:rPr lang="en-US" dirty="0" smtClean="0">
                <a:latin typeface="Consolas" panose="020B0609020204030204" pitchFamily="49" charset="0"/>
                <a:cs typeface="Consolas" panose="020B0609020204030204" pitchFamily="49" charset="0"/>
              </a:rPr>
              <a:t>policy</a:t>
            </a:r>
          </a:p>
          <a:p>
            <a:r>
              <a:rPr lang="en-US" dirty="0">
                <a:cs typeface="Consolas" panose="020B0609020204030204" pitchFamily="49" charset="0"/>
              </a:rPr>
              <a:t>If both a </a:t>
            </a:r>
            <a:r>
              <a:rPr lang="en-US" dirty="0">
                <a:latin typeface="Consolas" panose="020B0609020204030204" pitchFamily="49" charset="0"/>
                <a:cs typeface="Consolas" panose="020B0609020204030204" pitchFamily="49" charset="0"/>
              </a:rPr>
              <a:t>Content-Security-Policy-Report-Only</a:t>
            </a:r>
            <a:r>
              <a:rPr lang="en-US" dirty="0">
                <a:cs typeface="Consolas" panose="020B0609020204030204" pitchFamily="49" charset="0"/>
              </a:rPr>
              <a:t> header and a </a:t>
            </a:r>
            <a:r>
              <a:rPr lang="en-US" dirty="0">
                <a:latin typeface="Consolas" panose="020B0609020204030204" pitchFamily="49" charset="0"/>
                <a:cs typeface="Consolas" panose="020B0609020204030204" pitchFamily="49" charset="0"/>
              </a:rPr>
              <a:t>Content-Security-Policy</a:t>
            </a:r>
            <a:r>
              <a:rPr lang="en-US" dirty="0">
                <a:cs typeface="Consolas" panose="020B0609020204030204" pitchFamily="49" charset="0"/>
              </a:rPr>
              <a:t> header are present in the same response, both policies are honored. The policy specified in </a:t>
            </a:r>
            <a:r>
              <a:rPr lang="en-US" dirty="0">
                <a:latin typeface="Consolas" panose="020B0609020204030204" pitchFamily="49" charset="0"/>
                <a:cs typeface="Consolas" panose="020B0609020204030204" pitchFamily="49" charset="0"/>
              </a:rPr>
              <a:t>Content-Security-Policy</a:t>
            </a:r>
            <a:r>
              <a:rPr lang="en-US" dirty="0">
                <a:cs typeface="Consolas" panose="020B0609020204030204" pitchFamily="49" charset="0"/>
              </a:rPr>
              <a:t> headers is enforced while the </a:t>
            </a:r>
            <a:r>
              <a:rPr lang="en-US" dirty="0">
                <a:latin typeface="Consolas" panose="020B0609020204030204" pitchFamily="49" charset="0"/>
                <a:cs typeface="Consolas" panose="020B0609020204030204" pitchFamily="49" charset="0"/>
              </a:rPr>
              <a:t>Content-Security-Policy-Report-Only</a:t>
            </a:r>
            <a:r>
              <a:rPr lang="en-US" dirty="0">
                <a:cs typeface="Consolas" panose="020B0609020204030204" pitchFamily="49" charset="0"/>
              </a:rPr>
              <a:t> policy generates reports but is not enforced</a:t>
            </a:r>
            <a:r>
              <a:rPr lang="en-US" dirty="0" smtClean="0">
                <a:cs typeface="Consolas" panose="020B0609020204030204" pitchFamily="49" charset="0"/>
              </a:rPr>
              <a:t>.</a:t>
            </a:r>
          </a:p>
          <a:p>
            <a:r>
              <a:rPr lang="en-US" dirty="0">
                <a:cs typeface="Consolas" panose="020B0609020204030204" pitchFamily="49" charset="0"/>
              </a:rPr>
              <a:t>By default, violation reports aren't sent. To enable violation reporting, you need to specify the report-</a:t>
            </a:r>
            <a:r>
              <a:rPr lang="en-US" dirty="0" err="1">
                <a:cs typeface="Consolas" panose="020B0609020204030204" pitchFamily="49" charset="0"/>
              </a:rPr>
              <a:t>uri</a:t>
            </a:r>
            <a:r>
              <a:rPr lang="en-US" dirty="0">
                <a:cs typeface="Consolas" panose="020B0609020204030204" pitchFamily="49" charset="0"/>
              </a:rPr>
              <a:t> policy directive, providing at least one URI to which to deliver the reports</a:t>
            </a:r>
            <a:r>
              <a:rPr lang="en-US" dirty="0" smtClean="0">
                <a:cs typeface="Consolas" panose="020B0609020204030204" pitchFamily="49" charset="0"/>
              </a:rPr>
              <a:t>:</a:t>
            </a:r>
          </a:p>
          <a:p>
            <a:pPr lvl="1"/>
            <a:r>
              <a:rPr lang="en-US" dirty="0">
                <a:latin typeface="Consolas" panose="020B0609020204030204" pitchFamily="49" charset="0"/>
                <a:cs typeface="Consolas" panose="020B0609020204030204" pitchFamily="49" charset="0"/>
              </a:rPr>
              <a:t>Content-Security-Policy: default-</a:t>
            </a:r>
            <a:r>
              <a:rPr lang="en-US" dirty="0" err="1">
                <a:latin typeface="Consolas" panose="020B0609020204030204" pitchFamily="49" charset="0"/>
                <a:cs typeface="Consolas" panose="020B0609020204030204" pitchFamily="49" charset="0"/>
              </a:rPr>
              <a:t>src</a:t>
            </a:r>
            <a:r>
              <a:rPr lang="en-US" dirty="0">
                <a:latin typeface="Consolas" panose="020B0609020204030204" pitchFamily="49" charset="0"/>
                <a:cs typeface="Consolas" panose="020B0609020204030204" pitchFamily="49" charset="0"/>
              </a:rPr>
              <a:t> 'self'; report-</a:t>
            </a:r>
            <a:r>
              <a:rPr lang="en-US" dirty="0" err="1">
                <a:latin typeface="Consolas" panose="020B0609020204030204" pitchFamily="49" charset="0"/>
                <a:cs typeface="Consolas" panose="020B0609020204030204" pitchFamily="49" charset="0"/>
              </a:rPr>
              <a:t>uri</a:t>
            </a:r>
            <a:r>
              <a:rPr lang="en-US" dirty="0">
                <a:latin typeface="Consolas" panose="020B0609020204030204" pitchFamily="49" charset="0"/>
                <a:cs typeface="Consolas" panose="020B0609020204030204" pitchFamily="49" charset="0"/>
              </a:rPr>
              <a:t> http://reportcollector.example.com/collector.cgi</a:t>
            </a:r>
          </a:p>
        </p:txBody>
      </p:sp>
    </p:spTree>
    <p:extLst>
      <p:ext uri="{BB962C8B-B14F-4D97-AF65-F5344CB8AC3E}">
        <p14:creationId xmlns:p14="http://schemas.microsoft.com/office/powerpoint/2010/main" val="603159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violation report</a:t>
            </a:r>
          </a:p>
        </p:txBody>
      </p:sp>
      <p:sp>
        <p:nvSpPr>
          <p:cNvPr id="3" name="Content Placeholder 2"/>
          <p:cNvSpPr>
            <a:spLocks noGrp="1"/>
          </p:cNvSpPr>
          <p:nvPr>
            <p:ph idx="1"/>
          </p:nvPr>
        </p:nvSpPr>
        <p:spPr>
          <a:xfrm>
            <a:off x="63500" y="1231900"/>
            <a:ext cx="9080500" cy="2423279"/>
          </a:xfrm>
        </p:spPr>
        <p:txBody>
          <a:bodyPr>
            <a:normAutofit/>
          </a:bodyPr>
          <a:lstStyle/>
          <a:p>
            <a:r>
              <a:rPr lang="en-US" dirty="0"/>
              <a:t>Let's consider a page located at http://example.com/signup.html. It uses the following policy, disallowing everything but stylesheets from cdn.example.com</a:t>
            </a:r>
            <a:r>
              <a:rPr lang="en-US" dirty="0" smtClean="0"/>
              <a:t>.</a:t>
            </a:r>
          </a:p>
          <a:p>
            <a:r>
              <a:rPr lang="en-US" sz="1200" dirty="0">
                <a:latin typeface="Consolas" panose="020B0609020204030204" pitchFamily="49" charset="0"/>
                <a:cs typeface="Consolas" panose="020B0609020204030204" pitchFamily="49" charset="0"/>
              </a:rPr>
              <a:t>Content-Security-Policy: default-</a:t>
            </a:r>
            <a:r>
              <a:rPr lang="en-US" sz="1200" dirty="0" err="1">
                <a:latin typeface="Consolas" panose="020B0609020204030204" pitchFamily="49" charset="0"/>
                <a:cs typeface="Consolas" panose="020B0609020204030204" pitchFamily="49" charset="0"/>
              </a:rPr>
              <a:t>src</a:t>
            </a:r>
            <a:r>
              <a:rPr lang="en-US" sz="1200" dirty="0">
                <a:latin typeface="Consolas" panose="020B0609020204030204" pitchFamily="49" charset="0"/>
                <a:cs typeface="Consolas" panose="020B0609020204030204" pitchFamily="49" charset="0"/>
              </a:rPr>
              <a:t> 'none'; style-</a:t>
            </a:r>
            <a:r>
              <a:rPr lang="en-US" sz="1200" dirty="0" err="1">
                <a:latin typeface="Consolas" panose="020B0609020204030204" pitchFamily="49" charset="0"/>
                <a:cs typeface="Consolas" panose="020B0609020204030204" pitchFamily="49" charset="0"/>
              </a:rPr>
              <a:t>src</a:t>
            </a:r>
            <a:r>
              <a:rPr lang="en-US" sz="1200" dirty="0">
                <a:latin typeface="Consolas" panose="020B0609020204030204" pitchFamily="49" charset="0"/>
                <a:cs typeface="Consolas" panose="020B0609020204030204" pitchFamily="49" charset="0"/>
              </a:rPr>
              <a:t> cdn.example.com; report-</a:t>
            </a:r>
            <a:r>
              <a:rPr lang="en-US" sz="1200" dirty="0" err="1">
                <a:latin typeface="Consolas" panose="020B0609020204030204" pitchFamily="49" charset="0"/>
                <a:cs typeface="Consolas" panose="020B0609020204030204" pitchFamily="49" charset="0"/>
              </a:rPr>
              <a:t>uri</a:t>
            </a:r>
            <a:r>
              <a:rPr lang="en-US" sz="1200" dirty="0">
                <a:latin typeface="Consolas" panose="020B0609020204030204" pitchFamily="49" charset="0"/>
                <a:cs typeface="Consolas" panose="020B0609020204030204" pitchFamily="49" charset="0"/>
              </a:rPr>
              <a:t> /_/</a:t>
            </a:r>
            <a:r>
              <a:rPr lang="en-US" sz="1200" dirty="0" err="1" smtClean="0">
                <a:latin typeface="Consolas" panose="020B0609020204030204" pitchFamily="49" charset="0"/>
                <a:cs typeface="Consolas" panose="020B0609020204030204" pitchFamily="49" charset="0"/>
              </a:rPr>
              <a:t>csp</a:t>
            </a:r>
            <a:r>
              <a:rPr lang="en-US" sz="1200" dirty="0" smtClean="0">
                <a:latin typeface="Consolas" panose="020B0609020204030204" pitchFamily="49" charset="0"/>
                <a:cs typeface="Consolas" panose="020B0609020204030204" pitchFamily="49" charset="0"/>
              </a:rPr>
              <a:t>-reports</a:t>
            </a:r>
          </a:p>
          <a:p>
            <a:r>
              <a:rPr lang="en-US" dirty="0">
                <a:cs typeface="Consolas" panose="020B0609020204030204" pitchFamily="49" charset="0"/>
              </a:rPr>
              <a:t>The HTML of signup.html looks like this:</a:t>
            </a:r>
          </a:p>
          <a:p>
            <a:endParaRPr lang="en-US" dirty="0"/>
          </a:p>
        </p:txBody>
      </p:sp>
      <p:sp>
        <p:nvSpPr>
          <p:cNvPr id="4" name="Rectangle 3"/>
          <p:cNvSpPr/>
          <p:nvPr/>
        </p:nvSpPr>
        <p:spPr>
          <a:xfrm>
            <a:off x="0" y="3200400"/>
            <a:ext cx="5499970" cy="2246769"/>
          </a:xfrm>
          <a:prstGeom prst="rect">
            <a:avLst/>
          </a:prstGeom>
        </p:spPr>
        <p:txBody>
          <a:bodyPr wrap="square">
            <a:spAutoFit/>
          </a:bodyPr>
          <a:lstStyle/>
          <a:p>
            <a:r>
              <a:rPr lang="en-US" sz="1400" dirty="0">
                <a:solidFill>
                  <a:srgbClr val="000000"/>
                </a:solidFill>
                <a:highlight>
                  <a:srgbClr val="A6CAF0"/>
                </a:highlight>
                <a:latin typeface="Courier New" panose="02070309020205020404" pitchFamily="49" charset="0"/>
              </a:rPr>
              <a:t>&lt;!</a:t>
            </a:r>
            <a:r>
              <a:rPr lang="en-US" sz="1400" dirty="0">
                <a:solidFill>
                  <a:srgbClr val="000000"/>
                </a:solidFill>
                <a:highlight>
                  <a:srgbClr val="FFFFFF"/>
                </a:highlight>
                <a:latin typeface="Courier New" panose="02070309020205020404" pitchFamily="49" charset="0"/>
              </a:rPr>
              <a:t>DOCTYPE html</a:t>
            </a:r>
            <a:r>
              <a:rPr lang="en-US" sz="1400" dirty="0">
                <a:solidFill>
                  <a:srgbClr val="000000"/>
                </a:solidFill>
                <a:highlight>
                  <a:srgbClr val="A6CAF0"/>
                </a:highlight>
                <a:latin typeface="Courier New" panose="02070309020205020404" pitchFamily="49" charset="0"/>
              </a:rPr>
              <a:t>&gt;</a:t>
            </a:r>
            <a:endParaRPr lang="en-US" sz="1400" b="1" dirty="0">
              <a:solidFill>
                <a:srgbClr val="000000"/>
              </a:solidFill>
              <a:highlight>
                <a:srgbClr val="FFFF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&lt;html&gt;</a:t>
            </a:r>
            <a:endParaRPr lang="en-US" sz="1400" b="1" dirty="0">
              <a:solidFill>
                <a:srgbClr val="000000"/>
              </a:solidFill>
              <a:highlight>
                <a:srgbClr val="FFFFFF"/>
              </a:highlight>
              <a:latin typeface="Courier New" panose="02070309020205020404" pitchFamily="49" charset="0"/>
            </a:endParaRP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&lt;head&gt;</a:t>
            </a:r>
            <a:endParaRPr lang="en-US" sz="1400" b="1" dirty="0">
              <a:solidFill>
                <a:srgbClr val="000000"/>
              </a:solidFill>
              <a:highlight>
                <a:srgbClr val="FFFFFF"/>
              </a:highlight>
              <a:latin typeface="Courier New" panose="02070309020205020404" pitchFamily="49" charset="0"/>
            </a:endParaRP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&lt;title&gt;</a:t>
            </a:r>
            <a:r>
              <a:rPr lang="en-US" sz="1400" b="1" dirty="0">
                <a:solidFill>
                  <a:srgbClr val="000000"/>
                </a:solidFill>
                <a:highlight>
                  <a:srgbClr val="FFFFFF"/>
                </a:highlight>
                <a:latin typeface="Courier New" panose="02070309020205020404" pitchFamily="49" charset="0"/>
              </a:rPr>
              <a:t>Sign Up</a:t>
            </a:r>
            <a:r>
              <a:rPr lang="en-US" sz="1400" dirty="0">
                <a:solidFill>
                  <a:srgbClr val="0000FF"/>
                </a:solidFill>
                <a:highlight>
                  <a:srgbClr val="FFFFFF"/>
                </a:highlight>
                <a:latin typeface="Courier New" panose="02070309020205020404" pitchFamily="49" charset="0"/>
              </a:rPr>
              <a:t>&lt;/title&gt;</a:t>
            </a:r>
            <a:endParaRPr lang="en-US" sz="1400" b="1" dirty="0">
              <a:solidFill>
                <a:srgbClr val="000000"/>
              </a:solidFill>
              <a:highlight>
                <a:srgbClr val="FFFFFF"/>
              </a:highlight>
              <a:latin typeface="Courier New" panose="02070309020205020404" pitchFamily="49" charset="0"/>
            </a:endParaRP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&lt;link</a:t>
            </a:r>
            <a:r>
              <a:rPr lang="en-US" sz="1400" dirty="0">
                <a:solidFill>
                  <a:srgbClr val="000000"/>
                </a:solidFill>
                <a:highlight>
                  <a:srgbClr val="FFFFFF"/>
                </a:highlight>
                <a:latin typeface="Courier New" panose="02070309020205020404" pitchFamily="49" charset="0"/>
              </a:rPr>
              <a:t> </a:t>
            </a:r>
            <a:r>
              <a:rPr lang="en-US" sz="1400" dirty="0" err="1">
                <a:solidFill>
                  <a:srgbClr val="FF0000"/>
                </a:solidFill>
                <a:highlight>
                  <a:srgbClr val="FFFFFF"/>
                </a:highlight>
                <a:latin typeface="Courier New" panose="02070309020205020404" pitchFamily="49" charset="0"/>
              </a:rPr>
              <a:t>rel</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"stylesheet"</a:t>
            </a:r>
            <a:r>
              <a:rPr lang="en-US" sz="1400" dirty="0">
                <a:solidFill>
                  <a:srgbClr val="000000"/>
                </a:solidFill>
                <a:highlight>
                  <a:srgbClr val="FFFFFF"/>
                </a:highlight>
                <a:latin typeface="Courier New" panose="02070309020205020404" pitchFamily="49" charset="0"/>
              </a:rPr>
              <a:t> </a:t>
            </a:r>
            <a:r>
              <a:rPr lang="en-US" sz="1400" dirty="0" err="1">
                <a:solidFill>
                  <a:srgbClr val="FF0000"/>
                </a:solidFill>
                <a:highlight>
                  <a:srgbClr val="FFFFFF"/>
                </a:highlight>
                <a:latin typeface="Courier New" panose="02070309020205020404" pitchFamily="49" charset="0"/>
              </a:rPr>
              <a:t>href</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a:t>
            </a:r>
            <a:r>
              <a:rPr lang="en-US" sz="1400" b="1" dirty="0" err="1">
                <a:solidFill>
                  <a:srgbClr val="8000FF"/>
                </a:solidFill>
                <a:highlight>
                  <a:srgbClr val="FFFFFF"/>
                </a:highlight>
                <a:latin typeface="Courier New" panose="02070309020205020404" pitchFamily="49" charset="0"/>
              </a:rPr>
              <a:t>css</a:t>
            </a:r>
            <a:r>
              <a:rPr lang="en-US" sz="1400" b="1" dirty="0">
                <a:solidFill>
                  <a:srgbClr val="8000FF"/>
                </a:solidFill>
                <a:highlight>
                  <a:srgbClr val="FFFFFF"/>
                </a:highlight>
                <a:latin typeface="Courier New" panose="02070309020205020404" pitchFamily="49" charset="0"/>
              </a:rPr>
              <a:t>/style.css"</a:t>
            </a:r>
            <a:r>
              <a:rPr lang="en-US" sz="1400" dirty="0">
                <a:solidFill>
                  <a:srgbClr val="0000FF"/>
                </a:solidFill>
                <a:highlight>
                  <a:srgbClr val="FFFFFF"/>
                </a:highlight>
                <a:latin typeface="Courier New" panose="02070309020205020404" pitchFamily="49" charset="0"/>
              </a:rPr>
              <a:t>&gt;</a:t>
            </a:r>
            <a:endParaRPr lang="en-US" sz="1400" b="1" dirty="0">
              <a:solidFill>
                <a:srgbClr val="000000"/>
              </a:solidFill>
              <a:highlight>
                <a:srgbClr val="FFFFFF"/>
              </a:highlight>
              <a:latin typeface="Courier New" panose="02070309020205020404" pitchFamily="49" charset="0"/>
            </a:endParaRP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&lt;/head&gt;</a:t>
            </a:r>
            <a:endParaRPr lang="en-US" sz="1400" b="1" dirty="0">
              <a:solidFill>
                <a:srgbClr val="000000"/>
              </a:solidFill>
              <a:highlight>
                <a:srgbClr val="FFFFFF"/>
              </a:highlight>
              <a:latin typeface="Courier New" panose="02070309020205020404" pitchFamily="49" charset="0"/>
            </a:endParaRP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&lt;body&gt;</a:t>
            </a:r>
            <a:endParaRPr lang="en-US" sz="1400" b="1" dirty="0">
              <a:solidFill>
                <a:srgbClr val="000000"/>
              </a:solidFill>
              <a:highlight>
                <a:srgbClr val="FFFFFF"/>
              </a:highlight>
              <a:latin typeface="Courier New" panose="02070309020205020404" pitchFamily="49" charset="0"/>
            </a:endParaRPr>
          </a:p>
          <a:p>
            <a:r>
              <a:rPr lang="en-US" sz="1400" b="1" dirty="0">
                <a:solidFill>
                  <a:srgbClr val="000000"/>
                </a:solidFill>
                <a:highlight>
                  <a:srgbClr val="FFFFFF"/>
                </a:highlight>
                <a:latin typeface="Courier New" panose="02070309020205020404" pitchFamily="49" charset="0"/>
              </a:rPr>
              <a:t>    ... Content ...</a:t>
            </a: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&lt;/body&gt;</a:t>
            </a:r>
            <a:endParaRPr lang="en-US" sz="1400" b="1" dirty="0">
              <a:solidFill>
                <a:srgbClr val="000000"/>
              </a:solidFill>
              <a:highlight>
                <a:srgbClr val="FFFF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&lt;/html&gt;</a:t>
            </a:r>
            <a:endParaRPr lang="en-US" sz="1400" dirty="0"/>
          </a:p>
        </p:txBody>
      </p:sp>
      <p:sp>
        <p:nvSpPr>
          <p:cNvPr id="5" name="Rectangle 4"/>
          <p:cNvSpPr/>
          <p:nvPr/>
        </p:nvSpPr>
        <p:spPr>
          <a:xfrm>
            <a:off x="5257800" y="3138845"/>
            <a:ext cx="3810000" cy="2308324"/>
          </a:xfrm>
          <a:prstGeom prst="rect">
            <a:avLst/>
          </a:prstGeom>
        </p:spPr>
        <p:txBody>
          <a:bodyPr wrap="square">
            <a:spAutoFit/>
          </a:bodyPr>
          <a:lstStyle/>
          <a:p>
            <a:r>
              <a:rPr lang="en-US" sz="1600" dirty="0"/>
              <a:t>Can you spot the mistake? </a:t>
            </a:r>
            <a:r>
              <a:rPr lang="en-US" sz="1600" dirty="0" err="1"/>
              <a:t>Stylesheets</a:t>
            </a:r>
            <a:r>
              <a:rPr lang="en-US" sz="1600" dirty="0"/>
              <a:t> are only allowed to be loaded from cdn.example.com, yet the website tries to load one from its own origin (http://</a:t>
            </a:r>
            <a:r>
              <a:rPr lang="en-US" sz="1600" dirty="0" smtClean="0"/>
              <a:t>example.com/css). </a:t>
            </a:r>
            <a:r>
              <a:rPr lang="en-US" sz="1600" dirty="0"/>
              <a:t>A browser capable of enforcing CSP will send the following violation report as a POST request to http://example.com/_/csp-reports, when the document is visited:</a:t>
            </a:r>
          </a:p>
        </p:txBody>
      </p:sp>
      <p:sp>
        <p:nvSpPr>
          <p:cNvPr id="6" name="Rectangle 5"/>
          <p:cNvSpPr/>
          <p:nvPr/>
        </p:nvSpPr>
        <p:spPr>
          <a:xfrm>
            <a:off x="1066800" y="5456872"/>
            <a:ext cx="8077200" cy="1477328"/>
          </a:xfrm>
          <a:prstGeom prst="rect">
            <a:avLst/>
          </a:prstGeom>
        </p:spPr>
        <p:txBody>
          <a:bodyPr wrap="square">
            <a:spAutoFit/>
          </a:bodyPr>
          <a:lstStyle/>
          <a:p>
            <a:r>
              <a:rPr lang="en-US" sz="1000" b="1" dirty="0">
                <a:solidFill>
                  <a:srgbClr val="8000FF"/>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dirty="0">
                <a:solidFill>
                  <a:srgbClr val="800000"/>
                </a:solidFill>
                <a:highlight>
                  <a:srgbClr val="FFFFFF"/>
                </a:highlight>
                <a:latin typeface="Courier New" panose="02070309020205020404" pitchFamily="49" charset="0"/>
              </a:rPr>
              <a:t>"</a:t>
            </a:r>
            <a:r>
              <a:rPr lang="en-US" sz="1000" dirty="0" err="1">
                <a:solidFill>
                  <a:srgbClr val="800000"/>
                </a:solidFill>
                <a:highlight>
                  <a:srgbClr val="FFFFFF"/>
                </a:highlight>
                <a:latin typeface="Courier New" panose="02070309020205020404" pitchFamily="49" charset="0"/>
              </a:rPr>
              <a:t>csp</a:t>
            </a:r>
            <a:r>
              <a:rPr lang="en-US" sz="1000" dirty="0">
                <a:solidFill>
                  <a:srgbClr val="800000"/>
                </a:solidFill>
                <a:highlight>
                  <a:srgbClr val="FFFFFF"/>
                </a:highlight>
                <a:latin typeface="Courier New" panose="02070309020205020404" pitchFamily="49" charset="0"/>
              </a:rPr>
              <a:t>-report"</a:t>
            </a:r>
            <a:r>
              <a:rPr lang="en-US" sz="1000" b="1" dirty="0">
                <a:solidFill>
                  <a:srgbClr val="8000FF"/>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b="1" dirty="0">
                <a:solidFill>
                  <a:srgbClr val="8000FF"/>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dirty="0">
                <a:solidFill>
                  <a:srgbClr val="800000"/>
                </a:solidFill>
                <a:highlight>
                  <a:srgbClr val="FFFFFF"/>
                </a:highlight>
                <a:latin typeface="Courier New" panose="02070309020205020404" pitchFamily="49" charset="0"/>
              </a:rPr>
              <a:t>"document-</a:t>
            </a:r>
            <a:r>
              <a:rPr lang="en-US" sz="1000" dirty="0" err="1">
                <a:solidFill>
                  <a:srgbClr val="800000"/>
                </a:solidFill>
                <a:highlight>
                  <a:srgbClr val="FFFFFF"/>
                </a:highlight>
                <a:latin typeface="Courier New" panose="02070309020205020404" pitchFamily="49" charset="0"/>
              </a:rPr>
              <a:t>uri</a:t>
            </a:r>
            <a:r>
              <a:rPr lang="en-US" sz="1000" dirty="0">
                <a:solidFill>
                  <a:srgbClr val="8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a:solidFill>
                  <a:srgbClr val="800000"/>
                </a:solidFill>
                <a:highlight>
                  <a:srgbClr val="FFFFFF"/>
                </a:highlight>
                <a:latin typeface="Courier New" panose="02070309020205020404" pitchFamily="49" charset="0"/>
              </a:rPr>
              <a:t>"</a:t>
            </a:r>
            <a:r>
              <a:rPr lang="en-US" sz="1000" u="sng" dirty="0">
                <a:solidFill>
                  <a:srgbClr val="800000"/>
                </a:solidFill>
                <a:highlight>
                  <a:srgbClr val="FFFFFF"/>
                </a:highlight>
                <a:latin typeface="Courier New" panose="02070309020205020404" pitchFamily="49" charset="0"/>
              </a:rPr>
              <a:t>http://example.com/signup.html</a:t>
            </a:r>
            <a:r>
              <a:rPr lang="en-US" sz="1000" dirty="0">
                <a:solidFill>
                  <a:srgbClr val="8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dirty="0">
                <a:solidFill>
                  <a:srgbClr val="800000"/>
                </a:solidFill>
                <a:highlight>
                  <a:srgbClr val="FFFFFF"/>
                </a:highlight>
                <a:latin typeface="Courier New" panose="02070309020205020404" pitchFamily="49" charset="0"/>
              </a:rPr>
              <a:t>"referrer"</a:t>
            </a:r>
            <a:r>
              <a:rPr lang="en-US" sz="1000" b="1" dirty="0">
                <a:solidFill>
                  <a:srgbClr val="8000FF"/>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a:solidFill>
                  <a:srgbClr val="8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dirty="0">
                <a:solidFill>
                  <a:srgbClr val="800000"/>
                </a:solidFill>
                <a:highlight>
                  <a:srgbClr val="FFFFFF"/>
                </a:highlight>
                <a:latin typeface="Courier New" panose="02070309020205020404" pitchFamily="49" charset="0"/>
              </a:rPr>
              <a:t>"blocked-</a:t>
            </a:r>
            <a:r>
              <a:rPr lang="en-US" sz="1000" dirty="0" err="1">
                <a:solidFill>
                  <a:srgbClr val="800000"/>
                </a:solidFill>
                <a:highlight>
                  <a:srgbClr val="FFFFFF"/>
                </a:highlight>
                <a:latin typeface="Courier New" panose="02070309020205020404" pitchFamily="49" charset="0"/>
              </a:rPr>
              <a:t>uri</a:t>
            </a:r>
            <a:r>
              <a:rPr lang="en-US" sz="1000" dirty="0">
                <a:solidFill>
                  <a:srgbClr val="8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a:solidFill>
                  <a:srgbClr val="800000"/>
                </a:solidFill>
                <a:highlight>
                  <a:srgbClr val="FFFFFF"/>
                </a:highlight>
                <a:latin typeface="Courier New" panose="02070309020205020404" pitchFamily="49" charset="0"/>
              </a:rPr>
              <a:t>"</a:t>
            </a:r>
            <a:r>
              <a:rPr lang="en-US" sz="1000" u="sng" dirty="0">
                <a:solidFill>
                  <a:srgbClr val="800000"/>
                </a:solidFill>
                <a:highlight>
                  <a:srgbClr val="FFFFFF"/>
                </a:highlight>
                <a:latin typeface="Courier New" panose="02070309020205020404" pitchFamily="49" charset="0"/>
              </a:rPr>
              <a:t>http://example.com/</a:t>
            </a:r>
            <a:r>
              <a:rPr lang="en-US" sz="1000" u="sng" dirty="0" err="1">
                <a:solidFill>
                  <a:srgbClr val="800000"/>
                </a:solidFill>
                <a:highlight>
                  <a:srgbClr val="FFFFFF"/>
                </a:highlight>
                <a:latin typeface="Courier New" panose="02070309020205020404" pitchFamily="49" charset="0"/>
              </a:rPr>
              <a:t>css</a:t>
            </a:r>
            <a:r>
              <a:rPr lang="en-US" sz="1000" u="sng" dirty="0">
                <a:solidFill>
                  <a:srgbClr val="800000"/>
                </a:solidFill>
                <a:highlight>
                  <a:srgbClr val="FFFFFF"/>
                </a:highlight>
                <a:latin typeface="Courier New" panose="02070309020205020404" pitchFamily="49" charset="0"/>
              </a:rPr>
              <a:t>/style.css</a:t>
            </a:r>
            <a:r>
              <a:rPr lang="en-US" sz="1000" dirty="0">
                <a:solidFill>
                  <a:srgbClr val="8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dirty="0">
                <a:solidFill>
                  <a:srgbClr val="800000"/>
                </a:solidFill>
                <a:highlight>
                  <a:srgbClr val="FFFFFF"/>
                </a:highlight>
                <a:latin typeface="Courier New" panose="02070309020205020404" pitchFamily="49" charset="0"/>
              </a:rPr>
              <a:t>"violated-directive"</a:t>
            </a:r>
            <a:r>
              <a:rPr lang="en-US" sz="1000" b="1" dirty="0">
                <a:solidFill>
                  <a:srgbClr val="8000FF"/>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a:solidFill>
                  <a:srgbClr val="800000"/>
                </a:solidFill>
                <a:highlight>
                  <a:srgbClr val="FFFFFF"/>
                </a:highlight>
                <a:latin typeface="Courier New" panose="02070309020205020404" pitchFamily="49" charset="0"/>
              </a:rPr>
              <a:t>"style-</a:t>
            </a:r>
            <a:r>
              <a:rPr lang="en-US" sz="1000" dirty="0" err="1">
                <a:solidFill>
                  <a:srgbClr val="800000"/>
                </a:solidFill>
                <a:highlight>
                  <a:srgbClr val="FFFFFF"/>
                </a:highlight>
                <a:latin typeface="Courier New" panose="02070309020205020404" pitchFamily="49" charset="0"/>
              </a:rPr>
              <a:t>src</a:t>
            </a:r>
            <a:r>
              <a:rPr lang="en-US" sz="1000" dirty="0">
                <a:solidFill>
                  <a:srgbClr val="800000"/>
                </a:solidFill>
                <a:highlight>
                  <a:srgbClr val="FFFFFF"/>
                </a:highlight>
                <a:latin typeface="Courier New" panose="02070309020205020404" pitchFamily="49" charset="0"/>
              </a:rPr>
              <a:t> cdn.example.com"</a:t>
            </a:r>
            <a:r>
              <a:rPr lang="en-US" sz="1000" b="1" dirty="0">
                <a:solidFill>
                  <a:srgbClr val="8000FF"/>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dirty="0">
                <a:solidFill>
                  <a:srgbClr val="800000"/>
                </a:solidFill>
                <a:highlight>
                  <a:srgbClr val="FFFFFF"/>
                </a:highlight>
                <a:latin typeface="Courier New" panose="02070309020205020404" pitchFamily="49" charset="0"/>
              </a:rPr>
              <a:t>"original-policy"</a:t>
            </a:r>
            <a:r>
              <a:rPr lang="en-US" sz="1000" b="1" dirty="0">
                <a:solidFill>
                  <a:srgbClr val="8000FF"/>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a:solidFill>
                  <a:srgbClr val="800000"/>
                </a:solidFill>
                <a:highlight>
                  <a:srgbClr val="FFFFFF"/>
                </a:highlight>
                <a:latin typeface="Courier New" panose="02070309020205020404" pitchFamily="49" charset="0"/>
              </a:rPr>
              <a:t>"default-</a:t>
            </a:r>
            <a:r>
              <a:rPr lang="en-US" sz="1000" dirty="0" err="1">
                <a:solidFill>
                  <a:srgbClr val="800000"/>
                </a:solidFill>
                <a:highlight>
                  <a:srgbClr val="FFFFFF"/>
                </a:highlight>
                <a:latin typeface="Courier New" panose="02070309020205020404" pitchFamily="49" charset="0"/>
              </a:rPr>
              <a:t>src</a:t>
            </a:r>
            <a:r>
              <a:rPr lang="en-US" sz="1000" dirty="0">
                <a:solidFill>
                  <a:srgbClr val="800000"/>
                </a:solidFill>
                <a:highlight>
                  <a:srgbClr val="FFFFFF"/>
                </a:highlight>
                <a:latin typeface="Courier New" panose="02070309020205020404" pitchFamily="49" charset="0"/>
              </a:rPr>
              <a:t> 'none'; style-</a:t>
            </a:r>
            <a:r>
              <a:rPr lang="en-US" sz="1000" dirty="0" err="1">
                <a:solidFill>
                  <a:srgbClr val="800000"/>
                </a:solidFill>
                <a:highlight>
                  <a:srgbClr val="FFFFFF"/>
                </a:highlight>
                <a:latin typeface="Courier New" panose="02070309020205020404" pitchFamily="49" charset="0"/>
              </a:rPr>
              <a:t>src</a:t>
            </a:r>
            <a:r>
              <a:rPr lang="en-US" sz="1000" dirty="0">
                <a:solidFill>
                  <a:srgbClr val="800000"/>
                </a:solidFill>
                <a:highlight>
                  <a:srgbClr val="FFFFFF"/>
                </a:highlight>
                <a:latin typeface="Courier New" panose="02070309020205020404" pitchFamily="49" charset="0"/>
              </a:rPr>
              <a:t> cdn.example.com; report-</a:t>
            </a:r>
            <a:r>
              <a:rPr lang="en-US" sz="1000" dirty="0" err="1">
                <a:solidFill>
                  <a:srgbClr val="800000"/>
                </a:solidFill>
                <a:highlight>
                  <a:srgbClr val="FFFFFF"/>
                </a:highlight>
                <a:latin typeface="Courier New" panose="02070309020205020404" pitchFamily="49" charset="0"/>
              </a:rPr>
              <a:t>uri</a:t>
            </a:r>
            <a:r>
              <a:rPr lang="en-US" sz="1000" dirty="0">
                <a:solidFill>
                  <a:srgbClr val="800000"/>
                </a:solidFill>
                <a:highlight>
                  <a:srgbClr val="FFFFFF"/>
                </a:highlight>
                <a:latin typeface="Courier New" panose="02070309020205020404" pitchFamily="49" charset="0"/>
              </a:rPr>
              <a:t> /_/</a:t>
            </a:r>
            <a:r>
              <a:rPr lang="en-US" sz="1000" dirty="0" err="1">
                <a:solidFill>
                  <a:srgbClr val="800000"/>
                </a:solidFill>
                <a:highlight>
                  <a:srgbClr val="FFFFFF"/>
                </a:highlight>
                <a:latin typeface="Courier New" panose="02070309020205020404" pitchFamily="49" charset="0"/>
              </a:rPr>
              <a:t>csp</a:t>
            </a:r>
            <a:r>
              <a:rPr lang="en-US" sz="1000" dirty="0">
                <a:solidFill>
                  <a:srgbClr val="800000"/>
                </a:solidFill>
                <a:highlight>
                  <a:srgbClr val="FFFFFF"/>
                </a:highlight>
                <a:latin typeface="Courier New" panose="02070309020205020404" pitchFamily="49" charset="0"/>
              </a:rPr>
              <a:t>-reports"</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a:solidFill>
                  <a:srgbClr val="8000FF"/>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b="1" dirty="0">
                <a:solidFill>
                  <a:srgbClr val="8000FF"/>
                </a:solidFill>
                <a:highlight>
                  <a:srgbClr val="FFFFFF"/>
                </a:highlight>
                <a:latin typeface="Courier New" panose="02070309020205020404" pitchFamily="49" charset="0"/>
              </a:rPr>
              <a:t>}</a:t>
            </a:r>
            <a:endParaRPr lang="en-US" sz="1000" dirty="0"/>
          </a:p>
        </p:txBody>
      </p:sp>
    </p:spTree>
    <p:extLst>
      <p:ext uri="{BB962C8B-B14F-4D97-AF65-F5344CB8AC3E}">
        <p14:creationId xmlns:p14="http://schemas.microsoft.com/office/powerpoint/2010/main" val="275673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References</a:t>
            </a:r>
            <a:endParaRPr lang="en-US" dirty="0"/>
          </a:p>
        </p:txBody>
      </p:sp>
      <p:sp>
        <p:nvSpPr>
          <p:cNvPr id="3" name="Content Placeholder 2"/>
          <p:cNvSpPr>
            <a:spLocks noGrp="1"/>
          </p:cNvSpPr>
          <p:nvPr>
            <p:ph idx="1"/>
          </p:nvPr>
        </p:nvSpPr>
        <p:spPr/>
        <p:txBody>
          <a:bodyPr>
            <a:normAutofit/>
          </a:bodyPr>
          <a:lstStyle/>
          <a:p>
            <a:r>
              <a:rPr lang="en-US" sz="1800" dirty="0">
                <a:hlinkClick r:id="rId2"/>
              </a:rPr>
              <a:t>https://</a:t>
            </a:r>
            <a:r>
              <a:rPr lang="en-US" sz="1800" dirty="0" smtClean="0">
                <a:hlinkClick r:id="rId2"/>
              </a:rPr>
              <a:t>developer.mozilla.org/en-US/docs/Web/HTTP/Compression</a:t>
            </a:r>
            <a:endParaRPr lang="en-US" sz="1800" dirty="0" smtClean="0"/>
          </a:p>
          <a:p>
            <a:r>
              <a:rPr lang="en-NZ" sz="1800" dirty="0">
                <a:hlinkClick r:id="rId3"/>
              </a:rPr>
              <a:t>https://</a:t>
            </a:r>
            <a:r>
              <a:rPr lang="en-NZ" sz="1800" dirty="0" smtClean="0">
                <a:hlinkClick r:id="rId3"/>
              </a:rPr>
              <a:t>developer.mozilla.org/en-US/docs/Web/HTTP/Connection_management_in_HTTP_1.x</a:t>
            </a:r>
            <a:endParaRPr lang="en-NZ" sz="1800" dirty="0" smtClean="0"/>
          </a:p>
          <a:p>
            <a:r>
              <a:rPr lang="en-NZ" sz="1800" dirty="0">
                <a:hlinkClick r:id="rId4"/>
              </a:rPr>
              <a:t>https://</a:t>
            </a:r>
            <a:r>
              <a:rPr lang="en-NZ" sz="1800" dirty="0" smtClean="0">
                <a:hlinkClick r:id="rId4"/>
              </a:rPr>
              <a:t>developer.mozilla.org/en-US/docs/Web/HTTP/Content_negotiation</a:t>
            </a:r>
            <a:endParaRPr lang="en-NZ" sz="1800" dirty="0" smtClean="0"/>
          </a:p>
          <a:p>
            <a:r>
              <a:rPr lang="en-NZ" sz="1800" dirty="0">
                <a:hlinkClick r:id="rId5"/>
              </a:rPr>
              <a:t>https://</a:t>
            </a:r>
            <a:r>
              <a:rPr lang="en-NZ" sz="1800" dirty="0" smtClean="0">
                <a:hlinkClick r:id="rId5"/>
              </a:rPr>
              <a:t>developer.mozilla.org/en-US/docs/Web/HTTP/Conditional_requests</a:t>
            </a:r>
            <a:endParaRPr lang="en-NZ" sz="1800" dirty="0" smtClean="0"/>
          </a:p>
          <a:p>
            <a:r>
              <a:rPr lang="en-NZ" sz="1800" dirty="0">
                <a:hlinkClick r:id="rId6"/>
              </a:rPr>
              <a:t>https://</a:t>
            </a:r>
            <a:r>
              <a:rPr lang="en-NZ" sz="1800" dirty="0" smtClean="0">
                <a:hlinkClick r:id="rId6"/>
              </a:rPr>
              <a:t>developer.mozilla.org/en-US/docs/Web/HTTP/CSP</a:t>
            </a:r>
            <a:endParaRPr lang="en-NZ" sz="1800" dirty="0" smtClean="0"/>
          </a:p>
          <a:p>
            <a:endParaRPr lang="en-NZ" sz="1800" dirty="0"/>
          </a:p>
          <a:p>
            <a:endParaRPr lang="en-NZ" sz="1800" dirty="0" smtClean="0"/>
          </a:p>
          <a:p>
            <a:endParaRPr lang="en-NZ" sz="1800" dirty="0" smtClean="0"/>
          </a:p>
          <a:p>
            <a:endParaRPr lang="en-NZ" sz="1800" dirty="0"/>
          </a:p>
          <a:p>
            <a:endParaRPr lang="en-US" sz="1800" dirty="0"/>
          </a:p>
        </p:txBody>
      </p:sp>
    </p:spTree>
    <p:extLst>
      <p:ext uri="{BB962C8B-B14F-4D97-AF65-F5344CB8AC3E}">
        <p14:creationId xmlns:p14="http://schemas.microsoft.com/office/powerpoint/2010/main" val="2020595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Content negotiation</a:t>
            </a:r>
            <a:endParaRPr lang="en-US" dirty="0"/>
          </a:p>
        </p:txBody>
      </p:sp>
      <p:sp>
        <p:nvSpPr>
          <p:cNvPr id="3" name="Content Placeholder 2"/>
          <p:cNvSpPr>
            <a:spLocks noGrp="1"/>
          </p:cNvSpPr>
          <p:nvPr>
            <p:ph idx="1"/>
          </p:nvPr>
        </p:nvSpPr>
        <p:spPr/>
        <p:txBody>
          <a:bodyPr>
            <a:normAutofit lnSpcReduction="10000"/>
          </a:bodyPr>
          <a:lstStyle/>
          <a:p>
            <a:r>
              <a:rPr lang="en-US" dirty="0"/>
              <a:t>In HTTP, content negotiation is the mechanism that is used for serving different versions of a resource at the same URI, so that the user agent can specify which is best suited for the user (for example, which language of a document, which image format, or which content encoding</a:t>
            </a:r>
            <a:r>
              <a:rPr lang="en-US" dirty="0" smtClean="0"/>
              <a:t>).</a:t>
            </a:r>
          </a:p>
          <a:p>
            <a:r>
              <a:rPr lang="en-US" dirty="0"/>
              <a:t>The determination of the best suited representation is made through one of two mechanisms:</a:t>
            </a:r>
          </a:p>
          <a:p>
            <a:pPr lvl="1"/>
            <a:r>
              <a:rPr lang="en-US" dirty="0"/>
              <a:t>Specific HTTP headers by the client </a:t>
            </a:r>
            <a:r>
              <a:rPr lang="en-US" dirty="0" smtClean="0"/>
              <a:t>as in </a:t>
            </a:r>
            <a:r>
              <a:rPr lang="en-US" dirty="0" smtClean="0">
                <a:solidFill>
                  <a:srgbClr val="00B050"/>
                </a:solidFill>
              </a:rPr>
              <a:t>server-driven</a:t>
            </a:r>
            <a:r>
              <a:rPr lang="en-US" dirty="0" smtClean="0"/>
              <a:t> </a:t>
            </a:r>
            <a:r>
              <a:rPr lang="en-US" dirty="0"/>
              <a:t>negotiation or proactive negotiation), which is the standard way of negotiating a specific kind of resource.  The server looks at the client's </a:t>
            </a:r>
            <a:r>
              <a:rPr lang="en-US" dirty="0">
                <a:latin typeface="Consolas" panose="020B0609020204030204" pitchFamily="49" charset="0"/>
                <a:cs typeface="Consolas" panose="020B0609020204030204" pitchFamily="49" charset="0"/>
              </a:rPr>
              <a:t>Accept headers</a:t>
            </a:r>
            <a:r>
              <a:rPr lang="en-US" dirty="0"/>
              <a:t> and tries to match them with corresponding response headers.</a:t>
            </a:r>
          </a:p>
          <a:p>
            <a:pPr lvl="1"/>
            <a:r>
              <a:rPr lang="en-US" dirty="0"/>
              <a:t>The 300 (Multiple Choices) or 406 (Not Acceptable) HTTP response codes by the server </a:t>
            </a:r>
            <a:r>
              <a:rPr lang="en-US" dirty="0" smtClean="0"/>
              <a:t>as in </a:t>
            </a:r>
            <a:r>
              <a:rPr lang="en-US" dirty="0" smtClean="0">
                <a:solidFill>
                  <a:srgbClr val="00B050"/>
                </a:solidFill>
              </a:rPr>
              <a:t>agent-driven</a:t>
            </a:r>
            <a:r>
              <a:rPr lang="en-US" dirty="0" smtClean="0"/>
              <a:t> </a:t>
            </a:r>
            <a:r>
              <a:rPr lang="en-US" dirty="0"/>
              <a:t>negotiation or reactive </a:t>
            </a:r>
            <a:r>
              <a:rPr lang="en-US" dirty="0" smtClean="0"/>
              <a:t>negotiation, </a:t>
            </a:r>
            <a:r>
              <a:rPr lang="en-US" dirty="0"/>
              <a:t>that are used as fallback mechanisms.</a:t>
            </a:r>
          </a:p>
          <a:p>
            <a:endParaRPr lang="en-US" dirty="0" smtClean="0"/>
          </a:p>
          <a:p>
            <a:endParaRPr lang="en-US" dirty="0"/>
          </a:p>
        </p:txBody>
      </p:sp>
    </p:spTree>
    <p:extLst>
      <p:ext uri="{BB962C8B-B14F-4D97-AF65-F5344CB8AC3E}">
        <p14:creationId xmlns:p14="http://schemas.microsoft.com/office/powerpoint/2010/main" val="2695190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Server-driven content negotiation</a:t>
            </a:r>
          </a:p>
        </p:txBody>
      </p:sp>
      <p:sp>
        <p:nvSpPr>
          <p:cNvPr id="3" name="Content Placeholder 2"/>
          <p:cNvSpPr>
            <a:spLocks noGrp="1"/>
          </p:cNvSpPr>
          <p:nvPr>
            <p:ph idx="1"/>
          </p:nvPr>
        </p:nvSpPr>
        <p:spPr>
          <a:xfrm>
            <a:off x="152400" y="1219200"/>
            <a:ext cx="8991600" cy="2209800"/>
          </a:xfrm>
        </p:spPr>
        <p:txBody>
          <a:bodyPr>
            <a:normAutofit fontScale="70000" lnSpcReduction="20000"/>
          </a:bodyPr>
          <a:lstStyle/>
          <a:p>
            <a:r>
              <a:rPr lang="en-US" dirty="0"/>
              <a:t>A specific document is called a resource. When a client wants to obtain it, it requests it using its URL. The server uses this URL to choose one of the variants it provides – each variant being called a representation – and returns this specific representation to the client. </a:t>
            </a:r>
          </a:p>
          <a:p>
            <a:r>
              <a:rPr lang="en-US" dirty="0" smtClean="0"/>
              <a:t>In </a:t>
            </a:r>
            <a:r>
              <a:rPr lang="en-US" dirty="0"/>
              <a:t>server-driven content negotiation, or proactive content negotiation, the browser (or any other kind of user-agent) sends several HTTP headers along with the URL. These headers describe the preferred choice of the user. The server uses them as hints and an internal algorithm chooses the best content to serve to the client. The algorithm is </a:t>
            </a:r>
            <a:r>
              <a:rPr lang="en-US" dirty="0" smtClean="0"/>
              <a:t>server-specific (</a:t>
            </a:r>
            <a:r>
              <a:rPr lang="en-US" dirty="0"/>
              <a:t>Apache, </a:t>
            </a:r>
            <a:r>
              <a:rPr lang="en-US" dirty="0" err="1"/>
              <a:t>nginx</a:t>
            </a:r>
            <a:r>
              <a:rPr lang="en-US" dirty="0"/>
              <a:t>, </a:t>
            </a:r>
            <a:r>
              <a:rPr lang="en-US" dirty="0" smtClean="0"/>
              <a:t>IIS…) </a:t>
            </a:r>
            <a:r>
              <a:rPr lang="en-US" dirty="0"/>
              <a:t>and not defined in the standard.</a:t>
            </a:r>
          </a:p>
        </p:txBody>
      </p:sp>
      <p:pic>
        <p:nvPicPr>
          <p:cNvPr id="4" name="Picture 3"/>
          <p:cNvPicPr>
            <a:picLocks noChangeAspect="1"/>
          </p:cNvPicPr>
          <p:nvPr/>
        </p:nvPicPr>
        <p:blipFill>
          <a:blip r:embed="rId2"/>
          <a:stretch>
            <a:fillRect/>
          </a:stretch>
        </p:blipFill>
        <p:spPr>
          <a:xfrm>
            <a:off x="1143000" y="3143250"/>
            <a:ext cx="7353300" cy="3638550"/>
          </a:xfrm>
          <a:prstGeom prst="rect">
            <a:avLst/>
          </a:prstGeom>
        </p:spPr>
      </p:pic>
    </p:spTree>
    <p:extLst>
      <p:ext uri="{BB962C8B-B14F-4D97-AF65-F5344CB8AC3E}">
        <p14:creationId xmlns:p14="http://schemas.microsoft.com/office/powerpoint/2010/main" val="370779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Server-driven content negotiation</a:t>
            </a:r>
          </a:p>
        </p:txBody>
      </p:sp>
      <p:sp>
        <p:nvSpPr>
          <p:cNvPr id="3" name="Content Placeholder 2"/>
          <p:cNvSpPr>
            <a:spLocks noGrp="1"/>
          </p:cNvSpPr>
          <p:nvPr>
            <p:ph idx="1"/>
          </p:nvPr>
        </p:nvSpPr>
        <p:spPr/>
        <p:txBody>
          <a:bodyPr>
            <a:normAutofit fontScale="85000" lnSpcReduction="10000"/>
          </a:bodyPr>
          <a:lstStyle/>
          <a:p>
            <a:r>
              <a:rPr lang="en-US" dirty="0"/>
              <a:t>The HTTP/1.1 standard defines list of the standard headers that start server-driven </a:t>
            </a:r>
            <a:r>
              <a:rPr lang="en-US" dirty="0" smtClean="0"/>
              <a:t>negotiation: </a:t>
            </a:r>
            <a:r>
              <a:rPr lang="en-US" dirty="0" smtClean="0">
                <a:latin typeface="Consolas" panose="020B0609020204030204" pitchFamily="49" charset="0"/>
                <a:cs typeface="Consolas" panose="020B0609020204030204" pitchFamily="49" charset="0"/>
              </a:rPr>
              <a:t>Accept (</a:t>
            </a:r>
            <a:r>
              <a:rPr lang="en-US" dirty="0"/>
              <a:t>lists the MIME types of media resources that the agent is willing to process</a:t>
            </a:r>
            <a:r>
              <a:rPr lang="en-US" dirty="0" smtClean="0">
                <a:latin typeface="Consolas" panose="020B0609020204030204" pitchFamily="49" charset="0"/>
                <a:cs typeface="Consolas" panose="020B0609020204030204" pitchFamily="49" charset="0"/>
              </a:rPr>
              <a:t>), Accept-Charset (</a:t>
            </a:r>
            <a:r>
              <a:rPr lang="en-US" dirty="0"/>
              <a:t>character encodings </a:t>
            </a:r>
            <a:r>
              <a:rPr lang="en-US" dirty="0" smtClean="0"/>
              <a:t>understood </a:t>
            </a:r>
            <a:r>
              <a:rPr lang="en-US" dirty="0"/>
              <a:t>by the </a:t>
            </a:r>
            <a:r>
              <a:rPr lang="en-US" dirty="0" smtClean="0"/>
              <a:t>user-agent, Utf-8</a:t>
            </a:r>
            <a:r>
              <a:rPr lang="en-US" dirty="0" smtClean="0">
                <a:latin typeface="Consolas" panose="020B0609020204030204" pitchFamily="49" charset="0"/>
                <a:cs typeface="Consolas" panose="020B0609020204030204" pitchFamily="49" charset="0"/>
              </a:rPr>
              <a:t>), Accept-Encoding (</a:t>
            </a:r>
            <a:r>
              <a:rPr lang="en-US" dirty="0"/>
              <a:t>supported compressions</a:t>
            </a:r>
            <a:r>
              <a:rPr lang="en-US" dirty="0" smtClean="0">
                <a:latin typeface="Consolas" panose="020B0609020204030204" pitchFamily="49" charset="0"/>
                <a:cs typeface="Consolas" panose="020B0609020204030204" pitchFamily="49" charset="0"/>
              </a:rPr>
              <a:t>), Accept-Language (</a:t>
            </a:r>
            <a:r>
              <a:rPr lang="en-US" dirty="0"/>
              <a:t>language preference of the user</a:t>
            </a:r>
            <a:r>
              <a:rPr lang="en-US" dirty="0" smtClean="0">
                <a:latin typeface="Consolas" panose="020B0609020204030204" pitchFamily="49" charset="0"/>
                <a:cs typeface="Consolas" panose="020B0609020204030204" pitchFamily="49" charset="0"/>
              </a:rPr>
              <a:t>), User-Agent </a:t>
            </a:r>
            <a:r>
              <a:rPr lang="en-US" dirty="0" smtClean="0"/>
              <a:t>(</a:t>
            </a:r>
            <a:r>
              <a:rPr lang="en-US" dirty="0"/>
              <a:t>identifies the browser sending the request</a:t>
            </a:r>
            <a:r>
              <a:rPr lang="en-US" dirty="0" smtClean="0"/>
              <a:t>)</a:t>
            </a:r>
          </a:p>
          <a:p>
            <a:r>
              <a:rPr lang="en-US" dirty="0" smtClean="0"/>
              <a:t>The </a:t>
            </a:r>
            <a:r>
              <a:rPr lang="en-US" dirty="0"/>
              <a:t>server uses the </a:t>
            </a:r>
            <a:r>
              <a:rPr lang="en-US" dirty="0">
                <a:latin typeface="Consolas" panose="020B0609020204030204" pitchFamily="49" charset="0"/>
                <a:cs typeface="Consolas" panose="020B0609020204030204" pitchFamily="49" charset="0"/>
              </a:rPr>
              <a:t>Vary</a:t>
            </a:r>
            <a:r>
              <a:rPr lang="en-US" dirty="0"/>
              <a:t> header to indicate which headers it actually used for content negotiation (or more precisely the associated response headers), so that caches can work optimally</a:t>
            </a:r>
            <a:r>
              <a:rPr lang="en-US" dirty="0" smtClean="0"/>
              <a:t>.</a:t>
            </a:r>
          </a:p>
          <a:p>
            <a:pPr lvl="2">
              <a:buFont typeface="Wingdings" panose="05000000000000000000" pitchFamily="2" charset="2"/>
              <a:buChar char="§"/>
            </a:pPr>
            <a:r>
              <a:rPr lang="en-US" dirty="0"/>
              <a:t>In addition to these, there is an experimental proposal to add more headers to the list of available headers, called client </a:t>
            </a:r>
            <a:r>
              <a:rPr lang="en-US" dirty="0" smtClean="0"/>
              <a:t>hints (</a:t>
            </a:r>
            <a:r>
              <a:rPr lang="en-US" dirty="0">
                <a:latin typeface="Consolas" panose="020B0609020204030204" pitchFamily="49" charset="0"/>
                <a:cs typeface="Consolas" panose="020B0609020204030204" pitchFamily="49" charset="0"/>
              </a:rPr>
              <a:t>Accept-CH</a:t>
            </a:r>
            <a:r>
              <a:rPr lang="en-US" dirty="0" smtClean="0"/>
              <a:t>). </a:t>
            </a:r>
            <a:r>
              <a:rPr lang="en-US" dirty="0"/>
              <a:t>Client hints advertise what kind of device the user agent runs on (for example,  if it is a desktop computer or a mobile device, client's device pixel </a:t>
            </a:r>
            <a:r>
              <a:rPr lang="en-US" dirty="0" smtClean="0"/>
              <a:t>ratio, layout </a:t>
            </a:r>
            <a:r>
              <a:rPr lang="en-US" dirty="0"/>
              <a:t>viewport width in CSS pixels)</a:t>
            </a:r>
            <a:endParaRPr lang="en-US" dirty="0" smtClean="0"/>
          </a:p>
          <a:p>
            <a:r>
              <a:rPr lang="en-US" dirty="0" smtClean="0"/>
              <a:t>Header values might also include an optional </a:t>
            </a:r>
            <a:r>
              <a:rPr lang="en-US" b="1" dirty="0" smtClean="0"/>
              <a:t>relative </a:t>
            </a:r>
            <a:r>
              <a:rPr lang="en-US" b="1" dirty="0"/>
              <a:t>quality factor</a:t>
            </a:r>
            <a:r>
              <a:rPr lang="en-US" dirty="0"/>
              <a:t>. It specifies what language the user would prefer, on a scale of 0 to 1. </a:t>
            </a:r>
            <a:endParaRPr lang="en-US" dirty="0" smtClean="0"/>
          </a:p>
          <a:p>
            <a:pPr lvl="1"/>
            <a:r>
              <a:rPr lang="en-US" dirty="0" smtClean="0"/>
              <a:t>Accept-Language</a:t>
            </a:r>
            <a:r>
              <a:rPr lang="en-US" dirty="0"/>
              <a:t>: da, </a:t>
            </a:r>
            <a:r>
              <a:rPr lang="en-US" dirty="0" err="1"/>
              <a:t>en-gb;q</a:t>
            </a:r>
            <a:r>
              <a:rPr lang="en-US" dirty="0"/>
              <a:t>=0.8, </a:t>
            </a:r>
            <a:r>
              <a:rPr lang="en-US" dirty="0" err="1"/>
              <a:t>en;q</a:t>
            </a:r>
            <a:r>
              <a:rPr lang="en-US" dirty="0"/>
              <a:t>=0.7</a:t>
            </a:r>
            <a:endParaRPr lang="en-US" dirty="0" smtClean="0"/>
          </a:p>
          <a:p>
            <a:pPr lvl="1"/>
            <a:endParaRPr lang="en-US" dirty="0" smtClean="0"/>
          </a:p>
          <a:p>
            <a:pPr lvl="1"/>
            <a:endParaRPr lang="en-US" dirty="0"/>
          </a:p>
          <a:p>
            <a:endParaRPr lang="en-US" dirty="0"/>
          </a:p>
        </p:txBody>
      </p:sp>
    </p:spTree>
    <p:extLst>
      <p:ext uri="{BB962C8B-B14F-4D97-AF65-F5344CB8AC3E}">
        <p14:creationId xmlns:p14="http://schemas.microsoft.com/office/powerpoint/2010/main" val="2469807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Agent-driven negotiation</a:t>
            </a:r>
          </a:p>
        </p:txBody>
      </p:sp>
      <p:sp>
        <p:nvSpPr>
          <p:cNvPr id="3" name="Content Placeholder 2"/>
          <p:cNvSpPr>
            <a:spLocks noGrp="1"/>
          </p:cNvSpPr>
          <p:nvPr>
            <p:ph idx="1"/>
          </p:nvPr>
        </p:nvSpPr>
        <p:spPr/>
        <p:txBody>
          <a:bodyPr>
            <a:normAutofit fontScale="92500" lnSpcReduction="10000"/>
          </a:bodyPr>
          <a:lstStyle/>
          <a:p>
            <a:r>
              <a:rPr lang="en-US" dirty="0"/>
              <a:t>Server-driven negotiation suffers from a few downsides</a:t>
            </a:r>
            <a:r>
              <a:rPr lang="en-US" dirty="0" smtClean="0"/>
              <a:t>:</a:t>
            </a:r>
          </a:p>
          <a:p>
            <a:pPr lvl="1"/>
            <a:r>
              <a:rPr lang="en-US" dirty="0" smtClean="0"/>
              <a:t>it </a:t>
            </a:r>
            <a:r>
              <a:rPr lang="en-US" dirty="0"/>
              <a:t>doesn't scale well. </a:t>
            </a:r>
            <a:endParaRPr lang="en-US" dirty="0" smtClean="0"/>
          </a:p>
          <a:p>
            <a:pPr lvl="1"/>
            <a:r>
              <a:rPr lang="en-US" dirty="0" smtClean="0"/>
              <a:t>There </a:t>
            </a:r>
            <a:r>
              <a:rPr lang="en-US" dirty="0"/>
              <a:t>is one header per feature used in the negotiation. </a:t>
            </a:r>
            <a:endParaRPr lang="en-US" dirty="0" smtClean="0"/>
          </a:p>
          <a:p>
            <a:pPr lvl="1"/>
            <a:r>
              <a:rPr lang="en-US" dirty="0" smtClean="0"/>
              <a:t>If </a:t>
            </a:r>
            <a:r>
              <a:rPr lang="en-US" dirty="0"/>
              <a:t>you want to use screen size, resolution or other dimensions, a new HTTP header must be created. Sending of the headers must be done on every request. </a:t>
            </a:r>
            <a:endParaRPr lang="en-US" dirty="0" smtClean="0"/>
          </a:p>
          <a:p>
            <a:pPr lvl="1"/>
            <a:r>
              <a:rPr lang="en-US" dirty="0" smtClean="0"/>
              <a:t>This </a:t>
            </a:r>
            <a:r>
              <a:rPr lang="en-US" dirty="0"/>
              <a:t>is not too problematic with few headers, but with the eventual multiplications of them, the message size would lead to a decrease in performance. The more precise headers are sent, the more entropy is sent, allowing for more HTTP fingerprinting and corresponding privacy concern.</a:t>
            </a:r>
          </a:p>
          <a:p>
            <a:endParaRPr lang="en-US" dirty="0"/>
          </a:p>
          <a:p>
            <a:r>
              <a:rPr lang="en-US" dirty="0"/>
              <a:t>From the beginnings of HTTP, the protocol allowed another negotiation type: agent-driven negotiation or reactive negotiation. In this negotiation, when facing an ambiguous request, the server sends back a page containing links to the available alternative resources. The user is presented the resources and choose the one to use.</a:t>
            </a:r>
          </a:p>
        </p:txBody>
      </p:sp>
    </p:spTree>
    <p:extLst>
      <p:ext uri="{BB962C8B-B14F-4D97-AF65-F5344CB8AC3E}">
        <p14:creationId xmlns:p14="http://schemas.microsoft.com/office/powerpoint/2010/main" val="3420339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Agent-driven negotiation</a:t>
            </a:r>
          </a:p>
        </p:txBody>
      </p:sp>
      <p:pic>
        <p:nvPicPr>
          <p:cNvPr id="4" name="Picture 3"/>
          <p:cNvPicPr>
            <a:picLocks noChangeAspect="1"/>
          </p:cNvPicPr>
          <p:nvPr/>
        </p:nvPicPr>
        <p:blipFill>
          <a:blip r:embed="rId2"/>
          <a:stretch>
            <a:fillRect/>
          </a:stretch>
        </p:blipFill>
        <p:spPr>
          <a:xfrm>
            <a:off x="914400" y="1219200"/>
            <a:ext cx="7765460" cy="5410200"/>
          </a:xfrm>
          <a:prstGeom prst="rect">
            <a:avLst/>
          </a:prstGeom>
        </p:spPr>
      </p:pic>
    </p:spTree>
    <p:extLst>
      <p:ext uri="{BB962C8B-B14F-4D97-AF65-F5344CB8AC3E}">
        <p14:creationId xmlns:p14="http://schemas.microsoft.com/office/powerpoint/2010/main" val="4054717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Compression in HTTP</a:t>
            </a:r>
          </a:p>
        </p:txBody>
      </p:sp>
      <p:sp>
        <p:nvSpPr>
          <p:cNvPr id="3" name="Content Placeholder 2"/>
          <p:cNvSpPr>
            <a:spLocks noGrp="1"/>
          </p:cNvSpPr>
          <p:nvPr>
            <p:ph idx="1"/>
          </p:nvPr>
        </p:nvSpPr>
        <p:spPr/>
        <p:txBody>
          <a:bodyPr>
            <a:normAutofit fontScale="92500" lnSpcReduction="10000"/>
          </a:bodyPr>
          <a:lstStyle/>
          <a:p>
            <a:r>
              <a:rPr lang="en-US" dirty="0"/>
              <a:t>Compression is an important way to increase the performance of a Web site</a:t>
            </a:r>
            <a:r>
              <a:rPr lang="en-US" dirty="0" smtClean="0"/>
              <a:t>.</a:t>
            </a:r>
          </a:p>
          <a:p>
            <a:r>
              <a:rPr lang="en-US" dirty="0" smtClean="0"/>
              <a:t>For </a:t>
            </a:r>
            <a:r>
              <a:rPr lang="en-US" dirty="0"/>
              <a:t>some documents, size reduction of up to 70% lowers the bandwidth capacity needs. </a:t>
            </a:r>
            <a:endParaRPr lang="en-US" dirty="0" smtClean="0"/>
          </a:p>
          <a:p>
            <a:pPr lvl="1"/>
            <a:r>
              <a:rPr lang="en-NZ" dirty="0" smtClean="0"/>
              <a:t>Important for the mobile web due to lower bandwidth</a:t>
            </a:r>
            <a:endParaRPr lang="en-US" dirty="0" smtClean="0"/>
          </a:p>
          <a:p>
            <a:r>
              <a:rPr lang="en-US" dirty="0"/>
              <a:t>In practice, web developers don't need to implement compression mechanisms, both browsers and servers </a:t>
            </a:r>
            <a:r>
              <a:rPr lang="en-US" dirty="0" smtClean="0"/>
              <a:t>implement it by default</a:t>
            </a:r>
          </a:p>
          <a:p>
            <a:r>
              <a:rPr lang="en-US" dirty="0" smtClean="0"/>
              <a:t>Web developers have to ensure that </a:t>
            </a:r>
            <a:r>
              <a:rPr lang="en-US" dirty="0"/>
              <a:t>the server is configured </a:t>
            </a:r>
            <a:r>
              <a:rPr lang="en-US" dirty="0" smtClean="0"/>
              <a:t>adequately for HTTP compression.</a:t>
            </a:r>
          </a:p>
          <a:p>
            <a:r>
              <a:rPr lang="en-US" dirty="0" smtClean="0"/>
              <a:t>Compression </a:t>
            </a:r>
            <a:r>
              <a:rPr lang="en-US" dirty="0"/>
              <a:t>happens at three different levels:</a:t>
            </a:r>
          </a:p>
          <a:p>
            <a:pPr lvl="1"/>
            <a:r>
              <a:rPr lang="en-US" dirty="0"/>
              <a:t>first some file formats are compressed with specific optimized methods,</a:t>
            </a:r>
          </a:p>
          <a:p>
            <a:pPr lvl="1"/>
            <a:r>
              <a:rPr lang="en-US" dirty="0"/>
              <a:t>then general encryption can happen at the HTTP level (the resource is transmitted compressed from end to end,</a:t>
            </a:r>
          </a:p>
          <a:p>
            <a:pPr lvl="1"/>
            <a:r>
              <a:rPr lang="en-US" dirty="0"/>
              <a:t>and finally compression can be defined at the connection level, between two nodes of an HTTP connection.</a:t>
            </a:r>
          </a:p>
          <a:p>
            <a:endParaRPr lang="en-US" dirty="0"/>
          </a:p>
        </p:txBody>
      </p:sp>
    </p:spTree>
    <p:extLst>
      <p:ext uri="{BB962C8B-B14F-4D97-AF65-F5344CB8AC3E}">
        <p14:creationId xmlns:p14="http://schemas.microsoft.com/office/powerpoint/2010/main" val="279344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format compression</a:t>
            </a:r>
          </a:p>
        </p:txBody>
      </p:sp>
      <p:sp>
        <p:nvSpPr>
          <p:cNvPr id="3" name="Content Placeholder 2"/>
          <p:cNvSpPr>
            <a:spLocks noGrp="1"/>
          </p:cNvSpPr>
          <p:nvPr>
            <p:ph idx="1"/>
          </p:nvPr>
        </p:nvSpPr>
        <p:spPr/>
        <p:txBody>
          <a:bodyPr>
            <a:normAutofit lnSpcReduction="10000"/>
          </a:bodyPr>
          <a:lstStyle/>
          <a:p>
            <a:r>
              <a:rPr lang="en-US" dirty="0"/>
              <a:t>Each data type has some redundancy, that is wasted space, in it. </a:t>
            </a:r>
            <a:endParaRPr lang="en-US" dirty="0" smtClean="0"/>
          </a:p>
          <a:p>
            <a:r>
              <a:rPr lang="en-US" dirty="0" smtClean="0"/>
              <a:t>Text </a:t>
            </a:r>
            <a:r>
              <a:rPr lang="en-US" dirty="0"/>
              <a:t>can typically have as much as 60% redundancy, this rate can be much higher for some other media like audio and video. </a:t>
            </a:r>
            <a:endParaRPr lang="en-US" dirty="0" smtClean="0"/>
          </a:p>
          <a:p>
            <a:r>
              <a:rPr lang="en-US" dirty="0" smtClean="0"/>
              <a:t>Unlike </a:t>
            </a:r>
            <a:r>
              <a:rPr lang="en-US" dirty="0"/>
              <a:t>text, these other media types </a:t>
            </a:r>
            <a:r>
              <a:rPr lang="en-US" dirty="0" smtClean="0"/>
              <a:t>take </a:t>
            </a:r>
            <a:r>
              <a:rPr lang="en-US" dirty="0"/>
              <a:t>a lot of space to store </a:t>
            </a:r>
            <a:endParaRPr lang="en-US" dirty="0" smtClean="0"/>
          </a:p>
          <a:p>
            <a:r>
              <a:rPr lang="en-US" dirty="0" smtClean="0"/>
              <a:t>Engineers </a:t>
            </a:r>
            <a:r>
              <a:rPr lang="en-US" dirty="0"/>
              <a:t>designed optimized compression algorithm used by file formats designed for specific purpose. </a:t>
            </a:r>
            <a:endParaRPr lang="en-US" dirty="0" smtClean="0"/>
          </a:p>
          <a:p>
            <a:r>
              <a:rPr lang="en-US" dirty="0" smtClean="0"/>
              <a:t>Compression </a:t>
            </a:r>
            <a:r>
              <a:rPr lang="en-US" dirty="0"/>
              <a:t>algorithms used for files can be grouped in two wide categories:</a:t>
            </a:r>
          </a:p>
          <a:p>
            <a:pPr lvl="1"/>
            <a:r>
              <a:rPr lang="en-US" dirty="0" smtClean="0"/>
              <a:t>Loss-less </a:t>
            </a:r>
            <a:r>
              <a:rPr lang="en-US" dirty="0"/>
              <a:t>compression, where the compression-</a:t>
            </a:r>
            <a:r>
              <a:rPr lang="en-US" dirty="0" err="1"/>
              <a:t>uncompression</a:t>
            </a:r>
            <a:r>
              <a:rPr lang="en-US" dirty="0"/>
              <a:t> cycle doesn't alter the data that is </a:t>
            </a:r>
            <a:r>
              <a:rPr lang="en-US" dirty="0" smtClean="0"/>
              <a:t>recovered (</a:t>
            </a:r>
            <a:r>
              <a:rPr lang="en-US" dirty="0" err="1" smtClean="0"/>
              <a:t>png</a:t>
            </a:r>
            <a:r>
              <a:rPr lang="en-US" dirty="0" smtClean="0"/>
              <a:t>, gif)</a:t>
            </a:r>
          </a:p>
          <a:p>
            <a:pPr lvl="1"/>
            <a:r>
              <a:rPr lang="en-US" dirty="0" err="1" smtClean="0"/>
              <a:t>Lossy</a:t>
            </a:r>
            <a:r>
              <a:rPr lang="en-US" dirty="0" smtClean="0"/>
              <a:t> </a:t>
            </a:r>
            <a:r>
              <a:rPr lang="en-US" dirty="0"/>
              <a:t>compression, where the cycle alters the original </a:t>
            </a:r>
            <a:r>
              <a:rPr lang="en-US" dirty="0" smtClean="0"/>
              <a:t>data</a:t>
            </a:r>
            <a:r>
              <a:rPr lang="en-US" dirty="0"/>
              <a:t> </a:t>
            </a:r>
            <a:r>
              <a:rPr lang="en-US" dirty="0" smtClean="0"/>
              <a:t>(jpeg, mp4)</a:t>
            </a:r>
            <a:endParaRPr lang="en-US" dirty="0"/>
          </a:p>
        </p:txBody>
      </p:sp>
    </p:spTree>
    <p:extLst>
      <p:ext uri="{BB962C8B-B14F-4D97-AF65-F5344CB8AC3E}">
        <p14:creationId xmlns:p14="http://schemas.microsoft.com/office/powerpoint/2010/main" val="3549946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5355</TotalTime>
  <Words>3883</Words>
  <Application>Microsoft Office PowerPoint</Application>
  <PresentationFormat>On-screen Show (4:3)</PresentationFormat>
  <Paragraphs>199</Paragraphs>
  <Slides>29</Slides>
  <Notes>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Clarity</vt:lpstr>
      <vt:lpstr>Advanced HTTP 2 </vt:lpstr>
      <vt:lpstr>The 3 connection models of HTTP/1.x</vt:lpstr>
      <vt:lpstr>Content negotiation</vt:lpstr>
      <vt:lpstr>Server-driven content negotiation</vt:lpstr>
      <vt:lpstr>Server-driven content negotiation</vt:lpstr>
      <vt:lpstr>Agent-driven negotiation</vt:lpstr>
      <vt:lpstr>Agent-driven negotiation</vt:lpstr>
      <vt:lpstr>Compression in HTTP</vt:lpstr>
      <vt:lpstr>File format compression</vt:lpstr>
      <vt:lpstr>End-to-end compression vs Hop-by-hop compression</vt:lpstr>
      <vt:lpstr>HTTP conditional requests</vt:lpstr>
      <vt:lpstr>Validators</vt:lpstr>
      <vt:lpstr>Validators</vt:lpstr>
      <vt:lpstr>Conditional headers</vt:lpstr>
      <vt:lpstr>Use cases of HTTP conditional requests Cache update</vt:lpstr>
      <vt:lpstr>Use cases of HTTP conditional requests Cache update</vt:lpstr>
      <vt:lpstr>Use cases of HTTP conditional requests Cache update</vt:lpstr>
      <vt:lpstr>Use cases of HTTP conditional requests Integrity of a partial download</vt:lpstr>
      <vt:lpstr>Use cases of HTTP conditional requests Integrity of a partial download</vt:lpstr>
      <vt:lpstr>Use cases of HTTP conditional requests Avoiding the lost update problem with optimistic locking </vt:lpstr>
      <vt:lpstr>Use cases of HTTP conditional requests Avoiding the lost update problem with optimistic locking </vt:lpstr>
      <vt:lpstr>Content Security Policy (CSP)</vt:lpstr>
      <vt:lpstr>Threats - Mitigating cross site scripting</vt:lpstr>
      <vt:lpstr>Threats - Mitigating packet sniffing attacks</vt:lpstr>
      <vt:lpstr>Using CSP</vt:lpstr>
      <vt:lpstr>Writing a policy</vt:lpstr>
      <vt:lpstr>Testing your policy</vt:lpstr>
      <vt:lpstr>Sample violation report</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Patricia</dc:creator>
  <cp:lastModifiedBy>Default-User</cp:lastModifiedBy>
  <cp:revision>427</cp:revision>
  <dcterms:created xsi:type="dcterms:W3CDTF">2006-08-16T00:00:00Z</dcterms:created>
  <dcterms:modified xsi:type="dcterms:W3CDTF">2017-04-05T02:48:23Z</dcterms:modified>
</cp:coreProperties>
</file>