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74" r:id="rId3"/>
    <p:sldId id="276" r:id="rId4"/>
    <p:sldId id="280" r:id="rId5"/>
    <p:sldId id="281" r:id="rId6"/>
    <p:sldId id="282" r:id="rId7"/>
    <p:sldId id="283" r:id="rId8"/>
    <p:sldId id="284" r:id="rId9"/>
    <p:sldId id="349" r:id="rId10"/>
    <p:sldId id="350" r:id="rId11"/>
    <p:sldId id="285" r:id="rId12"/>
    <p:sldId id="287" r:id="rId13"/>
    <p:sldId id="288" r:id="rId14"/>
    <p:sldId id="286" r:id="rId15"/>
    <p:sldId id="305" r:id="rId16"/>
    <p:sldId id="289" r:id="rId17"/>
    <p:sldId id="290" r:id="rId18"/>
    <p:sldId id="291" r:id="rId19"/>
    <p:sldId id="292" r:id="rId20"/>
    <p:sldId id="307" r:id="rId21"/>
    <p:sldId id="308" r:id="rId22"/>
    <p:sldId id="294" r:id="rId23"/>
    <p:sldId id="310" r:id="rId24"/>
    <p:sldId id="311" r:id="rId25"/>
    <p:sldId id="312" r:id="rId26"/>
    <p:sldId id="313" r:id="rId27"/>
    <p:sldId id="299" r:id="rId28"/>
    <p:sldId id="317" r:id="rId29"/>
    <p:sldId id="300" r:id="rId30"/>
    <p:sldId id="318" r:id="rId31"/>
    <p:sldId id="319" r:id="rId32"/>
    <p:sldId id="321" r:id="rId33"/>
    <p:sldId id="271" r:id="rId34"/>
    <p:sldId id="301" r:id="rId35"/>
    <p:sldId id="303" r:id="rId36"/>
    <p:sldId id="323" r:id="rId37"/>
    <p:sldId id="324" r:id="rId38"/>
    <p:sldId id="352" r:id="rId39"/>
    <p:sldId id="326" r:id="rId40"/>
    <p:sldId id="327" r:id="rId41"/>
    <p:sldId id="328" r:id="rId42"/>
    <p:sldId id="348" r:id="rId43"/>
    <p:sldId id="329" r:id="rId44"/>
    <p:sldId id="330" r:id="rId45"/>
    <p:sldId id="331" r:id="rId46"/>
    <p:sldId id="332" r:id="rId47"/>
    <p:sldId id="333" r:id="rId48"/>
    <p:sldId id="334" r:id="rId49"/>
    <p:sldId id="335" r:id="rId50"/>
    <p:sldId id="355" r:id="rId51"/>
    <p:sldId id="337" r:id="rId52"/>
    <p:sldId id="338" r:id="rId53"/>
    <p:sldId id="339" r:id="rId54"/>
    <p:sldId id="340" r:id="rId55"/>
    <p:sldId id="341" r:id="rId56"/>
    <p:sldId id="344" r:id="rId57"/>
    <p:sldId id="351" r:id="rId58"/>
    <p:sldId id="353" r:id="rId59"/>
    <p:sldId id="356" r:id="rId60"/>
    <p:sldId id="35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29" autoAdjust="0"/>
  </p:normalViewPr>
  <p:slideViewPr>
    <p:cSldViewPr>
      <p:cViewPr varScale="1">
        <p:scale>
          <a:sx n="87" d="100"/>
          <a:sy n="87" d="100"/>
        </p:scale>
        <p:origin x="-23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34C9-F77A-4093-BE9C-273BD3D3BC96}" type="datetimeFigureOut">
              <a:rPr lang="en-US" smtClean="0"/>
              <a:pPr/>
              <a:t>15-Feb-17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4F126-E4E4-4C54-AC63-A5F012092ECC}" type="slidenum">
              <a:rPr lang="en-US" smtClean="0"/>
              <a:pPr/>
              <a:t>‹#›</a:t>
            </a:fld>
            <a:endParaRPr lang="en-US"/>
          </a:p>
        </p:txBody>
      </p:sp>
    </p:spTree>
    <p:extLst>
      <p:ext uri="{BB962C8B-B14F-4D97-AF65-F5344CB8AC3E}">
        <p14:creationId xmlns:p14="http://schemas.microsoft.com/office/powerpoint/2010/main" val="33822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HTML/Inline_element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mozilla.org/en-US/docs/Web/HTML/Block-level_element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FED4F126-E4E4-4C54-AC63-A5F012092ECC}" type="slidenum">
              <a:rPr lang="en-US" smtClean="0"/>
              <a:pPr/>
              <a:t>1</a:t>
            </a:fld>
            <a:endParaRPr lang="en-US"/>
          </a:p>
        </p:txBody>
      </p:sp>
    </p:spTree>
    <p:extLst>
      <p:ext uri="{BB962C8B-B14F-4D97-AF65-F5344CB8AC3E}">
        <p14:creationId xmlns:p14="http://schemas.microsoft.com/office/powerpoint/2010/main" val="1772901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22</a:t>
            </a:fld>
            <a:endParaRPr lang="en-US"/>
          </a:p>
        </p:txBody>
      </p:sp>
    </p:spTree>
    <p:extLst>
      <p:ext uri="{BB962C8B-B14F-4D97-AF65-F5344CB8AC3E}">
        <p14:creationId xmlns:p14="http://schemas.microsoft.com/office/powerpoint/2010/main" val="302392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Location: </a:t>
            </a:r>
            <a:r>
              <a:rPr lang="en-US" dirty="0" smtClean="0"/>
              <a:t>when rules have the same specificity, the latest are given more weight</a:t>
            </a:r>
          </a:p>
          <a:p>
            <a:endParaRPr lang="en-US" dirty="0" smtClean="0"/>
          </a:p>
          <a:p>
            <a:pPr lvl="0"/>
            <a:r>
              <a:rPr lang="en-NZ" dirty="0" smtClean="0"/>
              <a:t>An in-line style will override one defined in an external style sheet or an embedded </a:t>
            </a:r>
            <a:r>
              <a:rPr lang="en-NZ" dirty="0" err="1" smtClean="0"/>
              <a:t>stylesheet</a:t>
            </a:r>
            <a:endParaRPr lang="en-NZ" dirty="0" smtClean="0"/>
          </a:p>
          <a:p>
            <a:pPr lvl="0"/>
            <a:r>
              <a:rPr lang="en-NZ" dirty="0" smtClean="0"/>
              <a:t>When the same style properties is defined multiple times within a single declaration block, the last one will take precedence</a:t>
            </a: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23</a:t>
            </a:fld>
            <a:endParaRPr lang="en-US"/>
          </a:p>
        </p:txBody>
      </p:sp>
    </p:spTree>
    <p:extLst>
      <p:ext uri="{BB962C8B-B14F-4D97-AF65-F5344CB8AC3E}">
        <p14:creationId xmlns:p14="http://schemas.microsoft.com/office/powerpoint/2010/main" val="876035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33</a:t>
            </a:fld>
            <a:endParaRPr lang="en-US"/>
          </a:p>
        </p:txBody>
      </p:sp>
    </p:spTree>
    <p:extLst>
      <p:ext uri="{BB962C8B-B14F-4D97-AF65-F5344CB8AC3E}">
        <p14:creationId xmlns:p14="http://schemas.microsoft.com/office/powerpoint/2010/main" val="8563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34</a:t>
            </a:fld>
            <a:endParaRPr lang="en-US"/>
          </a:p>
        </p:txBody>
      </p:sp>
    </p:spTree>
    <p:extLst>
      <p:ext uri="{BB962C8B-B14F-4D97-AF65-F5344CB8AC3E}">
        <p14:creationId xmlns:p14="http://schemas.microsoft.com/office/powerpoint/2010/main" val="8563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Provides lots of extremely useful debugging support for HTML, CSS and JavaScript</a:t>
            </a:r>
          </a:p>
          <a:p>
            <a:pPr marL="171450" indent="-171450">
              <a:buFont typeface="Arial" pitchFamily="34" charset="0"/>
              <a:buChar char="•"/>
            </a:pPr>
            <a:endParaRPr lang="en-NZ" dirty="0" smtClean="0"/>
          </a:p>
          <a:p>
            <a:pPr marL="171450" indent="-171450">
              <a:buFont typeface="Arial" pitchFamily="34" charset="0"/>
              <a:buChar char="•"/>
            </a:pPr>
            <a:r>
              <a:rPr lang="en-NZ" dirty="0" smtClean="0"/>
              <a:t>HTML, CSS and JavaScript have been traditionally very difficult to debug because you don’t really see them, you only see what the browser renders from them</a:t>
            </a:r>
          </a:p>
          <a:p>
            <a:pPr marL="171450" indent="-171450">
              <a:buFont typeface="Arial" pitchFamily="34" charset="0"/>
              <a:buChar char="•"/>
            </a:pPr>
            <a:endParaRPr lang="en-NZ" dirty="0" smtClean="0"/>
          </a:p>
          <a:p>
            <a:pPr marL="171450" indent="-171450">
              <a:buFont typeface="Arial" pitchFamily="34" charset="0"/>
              <a:buChar char="•"/>
            </a:pPr>
            <a:r>
              <a:rPr lang="en-NZ" dirty="0" smtClean="0"/>
              <a:t>We will see it with JavaScript working like a runtime debugger, but it is also very useful for CSS, even though there isn’t any runtime per se</a:t>
            </a:r>
          </a:p>
          <a:p>
            <a:pPr marL="171450" indent="-171450">
              <a:buFont typeface="Arial" pitchFamily="34" charset="0"/>
              <a:buChar char="•"/>
            </a:pPr>
            <a:endParaRPr lang="en-NZ" dirty="0" smtClean="0"/>
          </a:p>
          <a:p>
            <a:pPr marL="171450" indent="-171450">
              <a:buFont typeface="Arial" pitchFamily="34" charset="0"/>
              <a:buChar char="•"/>
            </a:pPr>
            <a:r>
              <a:rPr lang="en-NZ" dirty="0" smtClean="0"/>
              <a:t>Built directly into Chrome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37</a:t>
            </a:fld>
            <a:endParaRPr lang="en-US"/>
          </a:p>
        </p:txBody>
      </p:sp>
    </p:spTree>
    <p:extLst>
      <p:ext uri="{BB962C8B-B14F-4D97-AF65-F5344CB8AC3E}">
        <p14:creationId xmlns:p14="http://schemas.microsoft.com/office/powerpoint/2010/main" val="3855700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HTML (</a:t>
            </a:r>
            <a:r>
              <a:rPr lang="en-US" sz="1200" b="1" i="0" kern="1200" dirty="0" smtClean="0">
                <a:solidFill>
                  <a:schemeClr val="tx1"/>
                </a:solidFill>
                <a:effectLst/>
                <a:latin typeface="+mn-lt"/>
                <a:ea typeface="+mn-ea"/>
                <a:cs typeface="+mn-cs"/>
              </a:rPr>
              <a:t>Hypertext Markup Language</a:t>
            </a:r>
            <a:r>
              <a:rPr lang="en-US" sz="1200" b="0" i="0" kern="1200" dirty="0" smtClean="0">
                <a:solidFill>
                  <a:schemeClr val="tx1"/>
                </a:solidFill>
                <a:effectLst/>
                <a:latin typeface="+mn-lt"/>
                <a:ea typeface="+mn-ea"/>
                <a:cs typeface="+mn-cs"/>
              </a:rPr>
              <a:t>) elements are usually either "block-level" elements or </a:t>
            </a:r>
            <a:r>
              <a:rPr lang="en-US" sz="1200" b="0" i="0" u="none" strike="noStrike" kern="1200" dirty="0" smtClean="0">
                <a:solidFill>
                  <a:schemeClr val="tx1"/>
                </a:solidFill>
                <a:effectLst/>
                <a:latin typeface="+mn-lt"/>
                <a:ea typeface="+mn-ea"/>
                <a:cs typeface="+mn-cs"/>
                <a:hlinkClick r:id="rId3" tooltip="/en-US/docs/HTML/inline_elements"/>
              </a:rPr>
              <a:t>"inline" elements</a:t>
            </a:r>
            <a:r>
              <a:rPr lang="en-US" sz="1200" b="0" i="0" kern="1200" dirty="0" smtClean="0">
                <a:solidFill>
                  <a:schemeClr val="tx1"/>
                </a:solidFill>
                <a:effectLst/>
                <a:latin typeface="+mn-lt"/>
                <a:ea typeface="+mn-ea"/>
                <a:cs typeface="+mn-cs"/>
              </a:rPr>
              <a:t>. A block-level element occupies the entire space of its parent element (container), thereby creating a "block.“. Browsers typically display the block-level element with a newline both before and after the element. You can visualize them as a stack of boxes.</a:t>
            </a:r>
            <a:endParaRPr lang="en-US" dirty="0" smtClean="0"/>
          </a:p>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40</a:t>
            </a:fld>
            <a:endParaRPr lang="en-US"/>
          </a:p>
        </p:txBody>
      </p:sp>
    </p:spTree>
    <p:extLst>
      <p:ext uri="{BB962C8B-B14F-4D97-AF65-F5344CB8AC3E}">
        <p14:creationId xmlns:p14="http://schemas.microsoft.com/office/powerpoint/2010/main" val="3941394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HTML (Hypertext Markup Language) elements are usually "inline" elements or </a:t>
            </a:r>
            <a:r>
              <a:rPr lang="en-US" sz="1200" b="0" i="0" u="none" strike="noStrike" kern="1200" dirty="0" smtClean="0">
                <a:solidFill>
                  <a:schemeClr val="tx1"/>
                </a:solidFill>
                <a:effectLst/>
                <a:latin typeface="+mn-lt"/>
                <a:ea typeface="+mn-ea"/>
                <a:cs typeface="+mn-cs"/>
                <a:hlinkClick r:id="rId3"/>
              </a:rPr>
              <a:t>"block-level" elements</a:t>
            </a:r>
            <a:r>
              <a:rPr lang="en-US" sz="1200" b="0" i="0" kern="1200" dirty="0" smtClean="0">
                <a:solidFill>
                  <a:schemeClr val="tx1"/>
                </a:solidFill>
                <a:effectLst/>
                <a:latin typeface="+mn-lt"/>
                <a:ea typeface="+mn-ea"/>
                <a:cs typeface="+mn-cs"/>
              </a:rPr>
              <a:t>. An inline element occupies only the space bounded by the tags that define the inline element.</a:t>
            </a:r>
          </a:p>
          <a:p>
            <a:endParaRPr lang="en-NZ" sz="1200" b="0" i="0" kern="1200" dirty="0" smtClean="0">
              <a:solidFill>
                <a:schemeClr val="tx1"/>
              </a:solidFill>
              <a:effectLst/>
              <a:latin typeface="+mn-lt"/>
              <a:ea typeface="+mn-ea"/>
              <a:cs typeface="+mn-cs"/>
            </a:endParaRPr>
          </a:p>
          <a:p>
            <a:r>
              <a:rPr lang="en-US" dirty="0" smtClean="0"/>
              <a:t>By default, block-level elements begin on new lines, but inline elements can start anywhere in a line. Generally, block-level elements may contain inline elements and other block-level elements. Inherent in this structural distinction is the idea that block elements create "larger" structures than inline elements.</a:t>
            </a: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41</a:t>
            </a:fld>
            <a:endParaRPr lang="en-US"/>
          </a:p>
        </p:txBody>
      </p:sp>
    </p:spTree>
    <p:extLst>
      <p:ext uri="{BB962C8B-B14F-4D97-AF65-F5344CB8AC3E}">
        <p14:creationId xmlns:p14="http://schemas.microsoft.com/office/powerpoint/2010/main" val="78501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42</a:t>
            </a:fld>
            <a:endParaRPr lang="en-US"/>
          </a:p>
        </p:txBody>
      </p:sp>
    </p:spTree>
    <p:extLst>
      <p:ext uri="{BB962C8B-B14F-4D97-AF65-F5344CB8AC3E}">
        <p14:creationId xmlns:p14="http://schemas.microsoft.com/office/powerpoint/2010/main" val="3809439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B17B4A-DAC2-4327-8AA1-9850416C93C5}" type="slidenum">
              <a:rPr lang="en-NZ" smtClean="0"/>
              <a:t>44</a:t>
            </a:fld>
            <a:endParaRPr lang="en-NZ"/>
          </a:p>
        </p:txBody>
      </p:sp>
    </p:spTree>
    <p:extLst>
      <p:ext uri="{BB962C8B-B14F-4D97-AF65-F5344CB8AC3E}">
        <p14:creationId xmlns:p14="http://schemas.microsoft.com/office/powerpoint/2010/main" val="3368609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Static positioning is the default</a:t>
            </a: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46</a:t>
            </a:fld>
            <a:endParaRPr lang="en-US"/>
          </a:p>
        </p:txBody>
      </p:sp>
    </p:spTree>
    <p:extLst>
      <p:ext uri="{BB962C8B-B14F-4D97-AF65-F5344CB8AC3E}">
        <p14:creationId xmlns:p14="http://schemas.microsoft.com/office/powerpoint/2010/main" val="132250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W3C Stands for World Wide Web Consortium</a:t>
            </a: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2</a:t>
            </a:fld>
            <a:endParaRPr lang="en-US"/>
          </a:p>
        </p:txBody>
      </p:sp>
    </p:spTree>
    <p:extLst>
      <p:ext uri="{BB962C8B-B14F-4D97-AF65-F5344CB8AC3E}">
        <p14:creationId xmlns:p14="http://schemas.microsoft.com/office/powerpoint/2010/main" val="231193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57</a:t>
            </a:fld>
            <a:endParaRPr lang="en-US"/>
          </a:p>
        </p:txBody>
      </p:sp>
    </p:spTree>
    <p:extLst>
      <p:ext uri="{BB962C8B-B14F-4D97-AF65-F5344CB8AC3E}">
        <p14:creationId xmlns:p14="http://schemas.microsoft.com/office/powerpoint/2010/main" val="189071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4</a:t>
            </a:fld>
            <a:endParaRPr lang="en-US"/>
          </a:p>
        </p:txBody>
      </p:sp>
    </p:spTree>
    <p:extLst>
      <p:ext uri="{BB962C8B-B14F-4D97-AF65-F5344CB8AC3E}">
        <p14:creationId xmlns:p14="http://schemas.microsoft.com/office/powerpoint/2010/main" val="15534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Relative length units specify a length relative to another length property. Relative length units scales better between different rendering mediums.</a:t>
            </a:r>
          </a:p>
          <a:p>
            <a:pPr marL="0" indent="0">
              <a:buFont typeface="Arial" panose="020B0604020202020204" pitchFamily="34" charset="0"/>
              <a:buNone/>
            </a:pPr>
            <a:endParaRPr lang="en-NZ"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absolute length units are fixed and a length expressed in any of these will appear as exactly that size. Absolute length units are not recommended for use on screen, because screen sizes vary so much. However, they can be used if the output medium is known, such as for print layout.</a:t>
            </a:r>
          </a:p>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5</a:t>
            </a:fld>
            <a:endParaRPr lang="en-US"/>
          </a:p>
        </p:txBody>
      </p:sp>
    </p:spTree>
    <p:extLst>
      <p:ext uri="{BB962C8B-B14F-4D97-AF65-F5344CB8AC3E}">
        <p14:creationId xmlns:p14="http://schemas.microsoft.com/office/powerpoint/2010/main" val="220365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11</a:t>
            </a:fld>
            <a:endParaRPr lang="en-US"/>
          </a:p>
        </p:txBody>
      </p:sp>
    </p:spTree>
    <p:extLst>
      <p:ext uri="{BB962C8B-B14F-4D97-AF65-F5344CB8AC3E}">
        <p14:creationId xmlns:p14="http://schemas.microsoft.com/office/powerpoint/2010/main" val="99087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12</a:t>
            </a:fld>
            <a:endParaRPr lang="en-US"/>
          </a:p>
        </p:txBody>
      </p:sp>
    </p:spTree>
    <p:extLst>
      <p:ext uri="{BB962C8B-B14F-4D97-AF65-F5344CB8AC3E}">
        <p14:creationId xmlns:p14="http://schemas.microsoft.com/office/powerpoint/2010/main" val="99087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13</a:t>
            </a:fld>
            <a:endParaRPr lang="en-US"/>
          </a:p>
        </p:txBody>
      </p:sp>
    </p:spTree>
    <p:extLst>
      <p:ext uri="{BB962C8B-B14F-4D97-AF65-F5344CB8AC3E}">
        <p14:creationId xmlns:p14="http://schemas.microsoft.com/office/powerpoint/2010/main" val="99087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19</a:t>
            </a:fld>
            <a:endParaRPr lang="en-US"/>
          </a:p>
        </p:txBody>
      </p:sp>
    </p:spTree>
    <p:extLst>
      <p:ext uri="{BB962C8B-B14F-4D97-AF65-F5344CB8AC3E}">
        <p14:creationId xmlns:p14="http://schemas.microsoft.com/office/powerpoint/2010/main" val="99087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D4F126-E4E4-4C54-AC63-A5F012092ECC}" type="slidenum">
              <a:rPr lang="en-US" smtClean="0"/>
              <a:pPr/>
              <a:t>21</a:t>
            </a:fld>
            <a:endParaRPr lang="en-US"/>
          </a:p>
        </p:txBody>
      </p:sp>
    </p:spTree>
    <p:extLst>
      <p:ext uri="{BB962C8B-B14F-4D97-AF65-F5344CB8AC3E}">
        <p14:creationId xmlns:p14="http://schemas.microsoft.com/office/powerpoint/2010/main" val="302392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5410200"/>
          </a:xfrm>
        </p:spPr>
        <p:txBody>
          <a:bodyPr/>
          <a:lstStyle>
            <a:lvl1pPr marL="182880" indent="-182880">
              <a:buFont typeface="Wingdings" panose="05000000000000000000" pitchFamily="2" charset="2"/>
              <a:buChar char="Ø"/>
              <a:defRPr/>
            </a:lvl1pPr>
            <a:lvl2pPr marL="457200" indent="-182880">
              <a:buFont typeface="Wingdings" panose="05000000000000000000"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15-Feb-17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hyperlink" Target="http://liveweave.com/E4KvwZ"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cholar.google.com.au/citations?user=SfDzdgEAAAAJ&amp;hl=e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liveweave.com/6XscP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hyperlink" Target="http://liveweave.com/XM8QpU" TargetMode="External"/><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liveweave.com/MSo3zr" TargetMode="External"/><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layerstyles.org/builder.html" TargetMode="External"/><Relationship Id="rId2" Type="http://schemas.openxmlformats.org/officeDocument/2006/relationships/hyperlink" Target="http://css3generator.com/" TargetMode="External"/><Relationship Id="rId1" Type="http://schemas.openxmlformats.org/officeDocument/2006/relationships/slideLayout" Target="../slideLayouts/slideLayout2.xml"/><Relationship Id="rId6" Type="http://schemas.openxmlformats.org/officeDocument/2006/relationships/hyperlink" Target="http://liveweave.com/" TargetMode="External"/><Relationship Id="rId5" Type="http://schemas.openxmlformats.org/officeDocument/2006/relationships/hyperlink" Target="http://www.w3schools.com/css/default.asp" TargetMode="External"/><Relationship Id="rId4" Type="http://schemas.openxmlformats.org/officeDocument/2006/relationships/hyperlink" Target="http://csslint.ne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funwebdev.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sz="4800" dirty="0" smtClean="0"/>
              <a:t>CSS Review – fundamentals and layout</a:t>
            </a:r>
            <a:endParaRPr lang="en-US" dirty="0"/>
          </a:p>
        </p:txBody>
      </p:sp>
      <p:sp>
        <p:nvSpPr>
          <p:cNvPr id="3" name="Subtitle 2"/>
          <p:cNvSpPr>
            <a:spLocks noGrp="1"/>
          </p:cNvSpPr>
          <p:nvPr>
            <p:ph type="subTitle" idx="1"/>
          </p:nvPr>
        </p:nvSpPr>
        <p:spPr/>
        <p:txBody>
          <a:bodyPr/>
          <a:lstStyle/>
          <a:p>
            <a:r>
              <a:rPr lang="en-NZ" dirty="0" smtClean="0"/>
              <a:t>IN712</a:t>
            </a:r>
          </a:p>
        </p:txBody>
      </p:sp>
    </p:spTree>
    <p:extLst>
      <p:ext uri="{BB962C8B-B14F-4D97-AF65-F5344CB8AC3E}">
        <p14:creationId xmlns:p14="http://schemas.microsoft.com/office/powerpoint/2010/main" val="2816629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83" y="609600"/>
            <a:ext cx="8955577" cy="5881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105400" y="845819"/>
            <a:ext cx="4038600" cy="990600"/>
          </a:xfrm>
        </p:spPr>
        <p:txBody>
          <a:bodyPr/>
          <a:lstStyle/>
          <a:p>
            <a:r>
              <a:rPr lang="en-NZ" dirty="0" smtClean="0"/>
              <a:t>The box model</a:t>
            </a:r>
            <a:endParaRPr lang="en-US" dirty="0"/>
          </a:p>
        </p:txBody>
      </p:sp>
    </p:spTree>
    <p:extLst>
      <p:ext uri="{BB962C8B-B14F-4D97-AF65-F5344CB8AC3E}">
        <p14:creationId xmlns:p14="http://schemas.microsoft.com/office/powerpoint/2010/main" val="2344239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Element selectors</a:t>
            </a:r>
            <a:endParaRPr lang="en-US" dirty="0"/>
          </a:p>
        </p:txBody>
      </p:sp>
      <p:sp>
        <p:nvSpPr>
          <p:cNvPr id="3" name="Content Placeholder 2"/>
          <p:cNvSpPr>
            <a:spLocks noGrp="1"/>
          </p:cNvSpPr>
          <p:nvPr>
            <p:ph idx="1"/>
          </p:nvPr>
        </p:nvSpPr>
        <p:spPr>
          <a:xfrm>
            <a:off x="0" y="1600200"/>
            <a:ext cx="1752600" cy="4876800"/>
          </a:xfrm>
        </p:spPr>
        <p:txBody>
          <a:bodyPr/>
          <a:lstStyle/>
          <a:p>
            <a:r>
              <a:rPr lang="en-NZ" dirty="0" smtClean="0"/>
              <a:t>select all instances of a given HTML element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372" y="1501140"/>
            <a:ext cx="7171628"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67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Class selectors</a:t>
            </a:r>
            <a:endParaRPr lang="en-US" dirty="0"/>
          </a:p>
        </p:txBody>
      </p:sp>
      <p:sp>
        <p:nvSpPr>
          <p:cNvPr id="3" name="Content Placeholder 2"/>
          <p:cNvSpPr>
            <a:spLocks noGrp="1"/>
          </p:cNvSpPr>
          <p:nvPr>
            <p:ph idx="1"/>
          </p:nvPr>
        </p:nvSpPr>
        <p:spPr>
          <a:xfrm>
            <a:off x="0" y="1600200"/>
            <a:ext cx="1752600" cy="4876800"/>
          </a:xfrm>
        </p:spPr>
        <p:txBody>
          <a:bodyPr/>
          <a:lstStyle/>
          <a:p>
            <a:r>
              <a:rPr lang="en-NZ" dirty="0" smtClean="0"/>
              <a:t>Allows to simultaneously target different HTML elements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7391400" cy="5515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225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Id selectors</a:t>
            </a:r>
            <a:endParaRPr lang="en-US" dirty="0"/>
          </a:p>
        </p:txBody>
      </p:sp>
      <p:sp>
        <p:nvSpPr>
          <p:cNvPr id="3" name="Content Placeholder 2"/>
          <p:cNvSpPr>
            <a:spLocks noGrp="1"/>
          </p:cNvSpPr>
          <p:nvPr>
            <p:ph idx="1"/>
          </p:nvPr>
        </p:nvSpPr>
        <p:spPr>
          <a:xfrm>
            <a:off x="0" y="1600200"/>
            <a:ext cx="1752600" cy="4876800"/>
          </a:xfrm>
        </p:spPr>
        <p:txBody>
          <a:bodyPr/>
          <a:lstStyle/>
          <a:p>
            <a:r>
              <a:rPr lang="en-NZ" dirty="0" smtClean="0"/>
              <a:t>Allows the target a specific element by its id attribute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71599"/>
            <a:ext cx="6629400" cy="5400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225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1981200" cy="4876800"/>
          </a:xfrm>
        </p:spPr>
        <p:txBody>
          <a:bodyPr/>
          <a:lstStyle/>
          <a:p>
            <a:r>
              <a:rPr lang="en-NZ" dirty="0" smtClean="0"/>
              <a:t>Provide a way to select HTML elements either by the presence of an element attribute or by the value of an attribute</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799" y="533400"/>
            <a:ext cx="6561891"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533400"/>
            <a:ext cx="2362200" cy="1371600"/>
          </a:xfrm>
        </p:spPr>
        <p:txBody>
          <a:bodyPr/>
          <a:lstStyle/>
          <a:p>
            <a:r>
              <a:rPr lang="en-NZ" dirty="0" smtClean="0"/>
              <a:t>Attribute selectors</a:t>
            </a:r>
            <a:endParaRPr lang="en-US" dirty="0"/>
          </a:p>
        </p:txBody>
      </p:sp>
    </p:spTree>
    <p:extLst>
      <p:ext uri="{BB962C8B-B14F-4D97-AF65-F5344CB8AC3E}">
        <p14:creationId xmlns:p14="http://schemas.microsoft.com/office/powerpoint/2010/main" val="240321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Attribute selectors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98723"/>
            <a:ext cx="9119943" cy="535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480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305800" cy="4876800"/>
          </a:xfrm>
        </p:spPr>
        <p:txBody>
          <a:bodyPr>
            <a:normAutofit/>
          </a:bodyPr>
          <a:lstStyle/>
          <a:p>
            <a:r>
              <a:rPr lang="en-US" sz="2800" dirty="0"/>
              <a:t>A </a:t>
            </a:r>
            <a:r>
              <a:rPr lang="en-US" sz="2800" b="1" dirty="0"/>
              <a:t>pseudo-element selector </a:t>
            </a:r>
            <a:r>
              <a:rPr lang="en-US" sz="2800" dirty="0"/>
              <a:t>is a way to select something that does not exist </a:t>
            </a:r>
            <a:r>
              <a:rPr lang="en-US" sz="2800" dirty="0" smtClean="0"/>
              <a:t>explicitly as </a:t>
            </a:r>
            <a:r>
              <a:rPr lang="en-US" sz="2800" dirty="0"/>
              <a:t>an element in the HTML document tree but which is still a recognizable </a:t>
            </a:r>
            <a:r>
              <a:rPr lang="en-US" sz="2800" dirty="0" smtClean="0"/>
              <a:t>selectable object</a:t>
            </a:r>
            <a:r>
              <a:rPr lang="en-US" sz="2800" dirty="0"/>
              <a:t>. </a:t>
            </a:r>
            <a:endParaRPr lang="en-US" sz="2800" dirty="0" smtClean="0"/>
          </a:p>
          <a:p>
            <a:pPr lvl="1"/>
            <a:r>
              <a:rPr lang="en-US" sz="2400" dirty="0" smtClean="0"/>
              <a:t>For </a:t>
            </a:r>
            <a:r>
              <a:rPr lang="en-US" sz="2400" dirty="0"/>
              <a:t>instance, you can select the first line or first letter of any </a:t>
            </a:r>
            <a:r>
              <a:rPr lang="en-US" sz="2400" dirty="0" smtClean="0"/>
              <a:t>HTML element </a:t>
            </a:r>
            <a:r>
              <a:rPr lang="en-US" sz="2400" dirty="0"/>
              <a:t>using a pseudo-element selector. </a:t>
            </a:r>
            <a:endParaRPr lang="en-US" sz="2400" dirty="0" smtClean="0"/>
          </a:p>
          <a:p>
            <a:r>
              <a:rPr lang="en-US" sz="2800" dirty="0" smtClean="0"/>
              <a:t>A </a:t>
            </a:r>
            <a:r>
              <a:rPr lang="en-US" sz="2800" b="1" dirty="0"/>
              <a:t>pseudo-class selector </a:t>
            </a:r>
            <a:r>
              <a:rPr lang="en-US" sz="2800" dirty="0"/>
              <a:t>does apply to </a:t>
            </a:r>
            <a:r>
              <a:rPr lang="en-US" sz="2800" dirty="0" smtClean="0"/>
              <a:t>an HTML </a:t>
            </a:r>
            <a:r>
              <a:rPr lang="en-US" sz="2800" dirty="0"/>
              <a:t>element, but targets either a particular state or, in CSS3, a variety of </a:t>
            </a:r>
            <a:r>
              <a:rPr lang="en-US" sz="2800" dirty="0" smtClean="0"/>
              <a:t>family relationships</a:t>
            </a:r>
            <a:r>
              <a:rPr lang="en-US" sz="2800" dirty="0"/>
              <a:t>.</a:t>
            </a:r>
          </a:p>
        </p:txBody>
      </p:sp>
      <p:sp>
        <p:nvSpPr>
          <p:cNvPr id="2" name="Title 1"/>
          <p:cNvSpPr>
            <a:spLocks noGrp="1"/>
          </p:cNvSpPr>
          <p:nvPr>
            <p:ph type="title"/>
          </p:nvPr>
        </p:nvSpPr>
        <p:spPr>
          <a:xfrm>
            <a:off x="457200" y="533400"/>
            <a:ext cx="8534400" cy="1371600"/>
          </a:xfrm>
        </p:spPr>
        <p:txBody>
          <a:bodyPr>
            <a:normAutofit/>
          </a:bodyPr>
          <a:lstStyle/>
          <a:p>
            <a:r>
              <a:rPr lang="en-US" b="1" dirty="0"/>
              <a:t>Pseudo-Element and Pseudo-Class Selectors</a:t>
            </a:r>
            <a:endParaRPr lang="en-US" dirty="0"/>
          </a:p>
        </p:txBody>
      </p:sp>
    </p:spTree>
    <p:extLst>
      <p:ext uri="{BB962C8B-B14F-4D97-AF65-F5344CB8AC3E}">
        <p14:creationId xmlns:p14="http://schemas.microsoft.com/office/powerpoint/2010/main" val="262792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Pseudo-Element and Pseudo-Class Selectors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90674"/>
            <a:ext cx="8797917"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Image result for drop caps in a para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495800"/>
            <a:ext cx="2698594"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seudo-class hover CSS selectors animat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057400"/>
            <a:ext cx="478155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6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 y="533400"/>
            <a:ext cx="2286000" cy="3657600"/>
          </a:xfrm>
        </p:spPr>
        <p:txBody>
          <a:bodyPr>
            <a:normAutofit fontScale="90000"/>
          </a:bodyPr>
          <a:lstStyle/>
          <a:p>
            <a:r>
              <a:rPr lang="en-US" b="1" dirty="0"/>
              <a:t>Pseudo-Element and Pseudo-Class Selectors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7620"/>
            <a:ext cx="6722096" cy="685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856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Contextual selectors</a:t>
            </a:r>
            <a:endParaRPr lang="en-US" dirty="0"/>
          </a:p>
        </p:txBody>
      </p:sp>
      <p:sp>
        <p:nvSpPr>
          <p:cNvPr id="3" name="Content Placeholder 2"/>
          <p:cNvSpPr>
            <a:spLocks noGrp="1"/>
          </p:cNvSpPr>
          <p:nvPr>
            <p:ph idx="1"/>
          </p:nvPr>
        </p:nvSpPr>
        <p:spPr>
          <a:xfrm>
            <a:off x="0" y="1600200"/>
            <a:ext cx="7162800" cy="4876800"/>
          </a:xfrm>
        </p:spPr>
        <p:txBody>
          <a:bodyPr/>
          <a:lstStyle/>
          <a:p>
            <a:r>
              <a:rPr lang="en-NZ" dirty="0" smtClean="0"/>
              <a:t>Allows you to select elements based on their ancestors, descendants or siblings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438400"/>
            <a:ext cx="904177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3450" t="5958" r="21949"/>
          <a:stretch/>
        </p:blipFill>
        <p:spPr bwMode="auto">
          <a:xfrm>
            <a:off x="6934200" y="0"/>
            <a:ext cx="2183921" cy="249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1966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CSS – Cascading Style Sheets</a:t>
            </a:r>
            <a:endParaRPr lang="en-US" dirty="0"/>
          </a:p>
        </p:txBody>
      </p:sp>
      <p:sp>
        <p:nvSpPr>
          <p:cNvPr id="3" name="Content Placeholder 2"/>
          <p:cNvSpPr>
            <a:spLocks noGrp="1"/>
          </p:cNvSpPr>
          <p:nvPr>
            <p:ph idx="1"/>
          </p:nvPr>
        </p:nvSpPr>
        <p:spPr>
          <a:xfrm>
            <a:off x="457200" y="1600200"/>
            <a:ext cx="8686800" cy="4876800"/>
          </a:xfrm>
        </p:spPr>
        <p:txBody>
          <a:bodyPr>
            <a:normAutofit fontScale="92500"/>
          </a:bodyPr>
          <a:lstStyle/>
          <a:p>
            <a:r>
              <a:rPr lang="en-NZ" dirty="0" smtClean="0"/>
              <a:t>CSS is a W3C standard for describing the appearance of HTML elements</a:t>
            </a:r>
          </a:p>
          <a:p>
            <a:r>
              <a:rPr lang="en-NZ" dirty="0" smtClean="0"/>
              <a:t>Mechanism </a:t>
            </a:r>
            <a:r>
              <a:rPr lang="en-NZ" dirty="0"/>
              <a:t>for web authors to modify </a:t>
            </a:r>
            <a:r>
              <a:rPr lang="en-NZ" dirty="0" smtClean="0"/>
              <a:t>visual </a:t>
            </a:r>
            <a:r>
              <a:rPr lang="en-NZ" dirty="0"/>
              <a:t>presentation of webpages</a:t>
            </a:r>
            <a:endParaRPr lang="en-NZ" dirty="0" smtClean="0"/>
          </a:p>
          <a:p>
            <a:r>
              <a:rPr lang="en-NZ" dirty="0"/>
              <a:t>With CSS, we can assign font properties, </a:t>
            </a:r>
            <a:r>
              <a:rPr lang="en-NZ" dirty="0" err="1"/>
              <a:t>colors</a:t>
            </a:r>
            <a:r>
              <a:rPr lang="en-NZ" dirty="0"/>
              <a:t>, sizes, borders, background images and position elements on the page</a:t>
            </a:r>
          </a:p>
          <a:p>
            <a:r>
              <a:rPr lang="en-NZ" dirty="0" smtClean="0"/>
              <a:t>Improved </a:t>
            </a:r>
            <a:r>
              <a:rPr lang="en-NZ" dirty="0"/>
              <a:t>control over formatting</a:t>
            </a:r>
          </a:p>
          <a:p>
            <a:r>
              <a:rPr lang="en-NZ" dirty="0" smtClean="0"/>
              <a:t>Improved </a:t>
            </a:r>
            <a:r>
              <a:rPr lang="en-NZ" dirty="0"/>
              <a:t>site maintainability</a:t>
            </a:r>
          </a:p>
          <a:p>
            <a:pPr lvl="1"/>
            <a:r>
              <a:rPr lang="en-NZ" dirty="0"/>
              <a:t>All formatting can be centralized into one (or a small handful) CSS file/s</a:t>
            </a:r>
          </a:p>
          <a:p>
            <a:r>
              <a:rPr lang="en-NZ" dirty="0"/>
              <a:t>Improved accessibility	</a:t>
            </a:r>
          </a:p>
          <a:p>
            <a:pPr lvl="1"/>
            <a:r>
              <a:rPr lang="en-NZ" dirty="0"/>
              <a:t>By keeping presentation out of the HTML, screen readers and other accessibility tools work </a:t>
            </a:r>
            <a:r>
              <a:rPr lang="en-NZ" dirty="0" smtClean="0"/>
              <a:t>better</a:t>
            </a:r>
          </a:p>
          <a:p>
            <a:r>
              <a:rPr lang="en-NZ" dirty="0" smtClean="0"/>
              <a:t>Improved </a:t>
            </a:r>
            <a:r>
              <a:rPr lang="en-NZ" dirty="0"/>
              <a:t>page download speed</a:t>
            </a:r>
          </a:p>
          <a:p>
            <a:endParaRPr lang="en-NZ" dirty="0" smtClean="0"/>
          </a:p>
          <a:p>
            <a:endParaRPr lang="en-US" dirty="0"/>
          </a:p>
        </p:txBody>
      </p:sp>
    </p:spTree>
    <p:extLst>
      <p:ext uri="{BB962C8B-B14F-4D97-AF65-F5344CB8AC3E}">
        <p14:creationId xmlns:p14="http://schemas.microsoft.com/office/powerpoint/2010/main" val="134817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Contextual selectors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231"/>
            <a:ext cx="8607664" cy="552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0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Cascade: How Styles Interact</a:t>
            </a:r>
            <a:endParaRPr lang="en-US" dirty="0"/>
          </a:p>
        </p:txBody>
      </p:sp>
      <p:sp>
        <p:nvSpPr>
          <p:cNvPr id="3" name="Content Placeholder 2"/>
          <p:cNvSpPr>
            <a:spLocks noGrp="1"/>
          </p:cNvSpPr>
          <p:nvPr>
            <p:ph idx="1"/>
          </p:nvPr>
        </p:nvSpPr>
        <p:spPr>
          <a:xfrm>
            <a:off x="457200" y="1600200"/>
            <a:ext cx="8229600" cy="2209800"/>
          </a:xfrm>
        </p:spPr>
        <p:txBody>
          <a:bodyPr>
            <a:noAutofit/>
          </a:bodyPr>
          <a:lstStyle/>
          <a:p>
            <a:r>
              <a:rPr lang="en-US" b="1" dirty="0" smtClean="0"/>
              <a:t>Inheritance: </a:t>
            </a:r>
            <a:r>
              <a:rPr lang="en-US" dirty="0" smtClean="0"/>
              <a:t>many but not all CSS properties affect not only themselves but their descendants as well</a:t>
            </a:r>
          </a:p>
          <a:p>
            <a:endParaRPr lang="en-US"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660" y="2514600"/>
            <a:ext cx="769912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872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Cascade: How Styles Interact</a:t>
            </a:r>
            <a:endParaRPr lang="en-US" dirty="0"/>
          </a:p>
        </p:txBody>
      </p:sp>
      <p:sp>
        <p:nvSpPr>
          <p:cNvPr id="3" name="Content Placeholder 2"/>
          <p:cNvSpPr>
            <a:spLocks noGrp="1"/>
          </p:cNvSpPr>
          <p:nvPr>
            <p:ph idx="1"/>
          </p:nvPr>
        </p:nvSpPr>
        <p:spPr>
          <a:xfrm>
            <a:off x="457200" y="1600200"/>
            <a:ext cx="8229600" cy="2209800"/>
          </a:xfrm>
        </p:spPr>
        <p:txBody>
          <a:bodyPr>
            <a:noAutofit/>
          </a:bodyPr>
          <a:lstStyle/>
          <a:p>
            <a:r>
              <a:rPr lang="en-US" b="1" dirty="0" smtClean="0"/>
              <a:t>Specificity</a:t>
            </a:r>
            <a:r>
              <a:rPr lang="en-US" dirty="0" smtClean="0"/>
              <a:t> refers to how the browser determines which style rule takes precedence when more than one style rule could be applied to the same element</a:t>
            </a:r>
          </a:p>
          <a:p>
            <a:r>
              <a:rPr lang="en-NZ" dirty="0" smtClean="0"/>
              <a:t>The browser assigns a weight to each style rule</a:t>
            </a:r>
          </a:p>
          <a:p>
            <a:r>
              <a:rPr lang="en-NZ" dirty="0" smtClean="0"/>
              <a:t>When several rules apply, the one with the greatest weight takes precedence</a:t>
            </a:r>
          </a:p>
          <a:p>
            <a:r>
              <a:rPr lang="en-NZ" dirty="0" smtClean="0"/>
              <a:t>The more specific the selector, the more it takes precedence</a:t>
            </a:r>
          </a:p>
          <a:p>
            <a:r>
              <a:rPr lang="en-US" dirty="0"/>
              <a:t>C</a:t>
            </a:r>
            <a:r>
              <a:rPr lang="en-US" dirty="0" smtClean="0"/>
              <a:t>lass </a:t>
            </a:r>
            <a:r>
              <a:rPr lang="en-US" dirty="0"/>
              <a:t>selectors take precedence over element </a:t>
            </a:r>
            <a:r>
              <a:rPr lang="en-US" dirty="0" smtClean="0"/>
              <a:t>selectors</a:t>
            </a:r>
            <a:endParaRPr lang="en-US" dirty="0"/>
          </a:p>
          <a:p>
            <a:r>
              <a:rPr lang="en-US" dirty="0" smtClean="0"/>
              <a:t>id </a:t>
            </a:r>
            <a:r>
              <a:rPr lang="en-US" dirty="0"/>
              <a:t>selectors take precedence over class selectors</a:t>
            </a:r>
          </a:p>
        </p:txBody>
      </p:sp>
    </p:spTree>
    <p:extLst>
      <p:ext uri="{BB962C8B-B14F-4D97-AF65-F5344CB8AC3E}">
        <p14:creationId xmlns:p14="http://schemas.microsoft.com/office/powerpoint/2010/main" val="1740450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657600" cy="2895600"/>
          </a:xfrm>
        </p:spPr>
        <p:txBody>
          <a:bodyPr/>
          <a:lstStyle/>
          <a:p>
            <a:r>
              <a:rPr lang="en-NZ" dirty="0" smtClean="0"/>
              <a:t>Specificity algorithm</a:t>
            </a:r>
            <a:endParaRPr lang="en-US"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54" r="452"/>
          <a:stretch/>
        </p:blipFill>
        <p:spPr bwMode="auto">
          <a:xfrm>
            <a:off x="4495800" y="272143"/>
            <a:ext cx="4495800" cy="653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240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3352800" cy="1295400"/>
          </a:xfrm>
        </p:spPr>
        <p:txBody>
          <a:bodyPr/>
          <a:lstStyle/>
          <a:p>
            <a:r>
              <a:rPr lang="en-NZ" dirty="0"/>
              <a:t>B</a:t>
            </a:r>
            <a:r>
              <a:rPr lang="en-NZ" dirty="0" smtClean="0"/>
              <a:t>ackground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62" y="176213"/>
            <a:ext cx="6438900"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6957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971800" cy="3581400"/>
          </a:xfrm>
        </p:spPr>
        <p:txBody>
          <a:bodyPr/>
          <a:lstStyle/>
          <a:p>
            <a:r>
              <a:rPr lang="en-NZ" dirty="0" smtClean="0"/>
              <a:t>Borders, margins and padding</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78971"/>
            <a:ext cx="4953000" cy="637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025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Collapsing vertical margins</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77108"/>
            <a:ext cx="8747067"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973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CSS text styling – font properties</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58200" cy="5320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042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the font family</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79722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482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CSS text styling – font sizes</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828800"/>
            <a:ext cx="8831491"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5141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CSS syntax</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NZ" dirty="0" smtClean="0"/>
              <a:t>A CSS document consist of one or more style rules</a:t>
            </a:r>
          </a:p>
          <a:p>
            <a:r>
              <a:rPr lang="en-NZ" dirty="0" smtClean="0"/>
              <a:t>A rule consist of a selector that identifies the HTML element or elements that will be affected</a:t>
            </a:r>
          </a:p>
          <a:p>
            <a:pPr lvl="1"/>
            <a:r>
              <a:rPr lang="en-NZ" dirty="0" smtClean="0"/>
              <a:t>Selectors are a pattern that is used by the browser to select the HTML elements that will receive the style</a:t>
            </a:r>
          </a:p>
          <a:p>
            <a:r>
              <a:rPr lang="en-NZ" dirty="0" smtClean="0"/>
              <a:t>The selector is followed by a series of property: value pairs ( a declaration)</a:t>
            </a:r>
          </a:p>
          <a:p>
            <a:pPr lvl="1"/>
            <a:r>
              <a:rPr lang="en-NZ" dirty="0" smtClean="0"/>
              <a:t>Property names are predefined by CSS </a:t>
            </a:r>
          </a:p>
          <a:p>
            <a:pPr lvl="1"/>
            <a:r>
              <a:rPr lang="en-NZ" dirty="0" smtClean="0"/>
              <a:t>Properties are assigned values</a:t>
            </a:r>
          </a:p>
          <a:p>
            <a:pPr lvl="1"/>
            <a:r>
              <a:rPr lang="en-NZ" dirty="0" smtClean="0"/>
              <a:t>Units are dependent upon the property</a:t>
            </a:r>
          </a:p>
          <a:p>
            <a:pPr lvl="2"/>
            <a:r>
              <a:rPr lang="en-NZ" dirty="0" smtClean="0"/>
              <a:t>Predefined list of keywords</a:t>
            </a:r>
          </a:p>
          <a:p>
            <a:pPr lvl="2"/>
            <a:r>
              <a:rPr lang="en-NZ" dirty="0" smtClean="0"/>
              <a:t>Length measurements</a:t>
            </a:r>
          </a:p>
          <a:p>
            <a:pPr lvl="2"/>
            <a:r>
              <a:rPr lang="en-NZ" dirty="0" smtClean="0"/>
              <a:t>Percentages</a:t>
            </a:r>
          </a:p>
          <a:p>
            <a:pPr lvl="2"/>
            <a:r>
              <a:rPr lang="en-NZ" dirty="0" smtClean="0"/>
              <a:t>…</a:t>
            </a:r>
          </a:p>
          <a:p>
            <a:pPr lvl="1"/>
            <a:endParaRPr lang="en-US" dirty="0"/>
          </a:p>
        </p:txBody>
      </p:sp>
      <p:pic>
        <p:nvPicPr>
          <p:cNvPr id="1026" name="Picture 2" descr="http://www.referencedesigner.com/tutorials/css/images/css-syntax.png"/>
          <p:cNvPicPr>
            <a:picLocks noChangeAspect="1" noChangeArrowheads="1"/>
          </p:cNvPicPr>
          <p:nvPr/>
        </p:nvPicPr>
        <p:blipFill rotWithShape="1">
          <a:blip r:embed="rId2">
            <a:extLst>
              <a:ext uri="{28A0092B-C50C-407E-A947-70E740481C1C}">
                <a14:useLocalDpi xmlns:a14="http://schemas.microsoft.com/office/drawing/2010/main" val="0"/>
              </a:ext>
            </a:extLst>
          </a:blip>
          <a:srcRect l="3212" t="10613" r="19716" b="4090"/>
          <a:stretch/>
        </p:blipFill>
        <p:spPr bwMode="auto">
          <a:xfrm>
            <a:off x="5638800" y="4038600"/>
            <a:ext cx="332148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82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Different font families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439097" cy="424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7355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@font-face</a:t>
            </a:r>
            <a:endParaRPr lang="en-US" dirty="0"/>
          </a:p>
        </p:txBody>
      </p:sp>
      <p:sp>
        <p:nvSpPr>
          <p:cNvPr id="3" name="Content Placeholder 2"/>
          <p:cNvSpPr>
            <a:spLocks noGrp="1"/>
          </p:cNvSpPr>
          <p:nvPr>
            <p:ph idx="1"/>
          </p:nvPr>
        </p:nvSpPr>
        <p:spPr/>
        <p:txBody>
          <a:bodyPr/>
          <a:lstStyle/>
          <a:p>
            <a:r>
              <a:rPr lang="en-US" dirty="0"/>
              <a:t>With the @font-face rule, </a:t>
            </a:r>
            <a:r>
              <a:rPr lang="en-US" dirty="0" smtClean="0"/>
              <a:t>you do </a:t>
            </a:r>
            <a:r>
              <a:rPr lang="en-US" dirty="0"/>
              <a:t>no longer </a:t>
            </a:r>
            <a:r>
              <a:rPr lang="en-US" dirty="0" smtClean="0"/>
              <a:t>need to </a:t>
            </a:r>
            <a:r>
              <a:rPr lang="en-US" dirty="0"/>
              <a:t>use one of the "web-safe" </a:t>
            </a:r>
            <a:r>
              <a:rPr lang="en-US" dirty="0" smtClean="0"/>
              <a:t>fonts</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08" y="2819400"/>
            <a:ext cx="888319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0138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2362200" cy="2057400"/>
          </a:xfrm>
        </p:spPr>
        <p:txBody>
          <a:bodyPr/>
          <a:lstStyle/>
          <a:p>
            <a:r>
              <a:rPr lang="en-NZ" dirty="0" smtClean="0"/>
              <a:t>Text properties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723"/>
            <a:ext cx="5715000" cy="6886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383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Vendor prefixes</a:t>
            </a:r>
            <a:endParaRPr lang="en-US" dirty="0"/>
          </a:p>
        </p:txBody>
      </p:sp>
      <p:sp>
        <p:nvSpPr>
          <p:cNvPr id="3" name="TextBox 2"/>
          <p:cNvSpPr txBox="1"/>
          <p:nvPr/>
        </p:nvSpPr>
        <p:spPr>
          <a:xfrm>
            <a:off x="304800" y="1828800"/>
            <a:ext cx="8534400" cy="3108543"/>
          </a:xfrm>
          <a:prstGeom prst="rect">
            <a:avLst/>
          </a:prstGeom>
          <a:noFill/>
        </p:spPr>
        <p:txBody>
          <a:bodyPr wrap="square" rtlCol="0">
            <a:spAutoFit/>
          </a:bodyPr>
          <a:lstStyle/>
          <a:p>
            <a:pPr marL="171450" indent="-171450">
              <a:buFont typeface="Arial" pitchFamily="34" charset="0"/>
              <a:buChar char="•"/>
            </a:pPr>
            <a:r>
              <a:rPr lang="en-NZ" sz="2800" dirty="0" smtClean="0"/>
              <a:t>Some </a:t>
            </a:r>
            <a:r>
              <a:rPr lang="en-NZ" sz="2800" dirty="0"/>
              <a:t>CSS3 features are so new that they are implemented differently in the different browsers and need a </a:t>
            </a:r>
            <a:r>
              <a:rPr lang="en-NZ" sz="2800" dirty="0" err="1"/>
              <a:t>brower</a:t>
            </a:r>
            <a:r>
              <a:rPr lang="en-NZ" sz="2800" dirty="0"/>
              <a:t>-specific “vendor prefix”. </a:t>
            </a:r>
            <a:endParaRPr lang="en-NZ" sz="2800" dirty="0" smtClean="0"/>
          </a:p>
          <a:p>
            <a:pPr marL="628650" lvl="1" indent="-171450">
              <a:buFont typeface="Arial" pitchFamily="34" charset="0"/>
              <a:buChar char="•"/>
            </a:pPr>
            <a:r>
              <a:rPr lang="en-NZ" sz="2800" dirty="0"/>
              <a:t>-</a:t>
            </a:r>
            <a:r>
              <a:rPr lang="en-NZ" sz="2800" dirty="0" err="1" smtClean="0"/>
              <a:t>moz</a:t>
            </a:r>
            <a:r>
              <a:rPr lang="en-NZ" sz="2800" dirty="0" smtClean="0"/>
              <a:t>- prefix is for </a:t>
            </a:r>
            <a:r>
              <a:rPr lang="en-NZ" sz="2800" dirty="0" err="1" smtClean="0"/>
              <a:t>mozilla</a:t>
            </a:r>
            <a:endParaRPr lang="en-NZ" sz="2800" dirty="0" smtClean="0"/>
          </a:p>
          <a:p>
            <a:pPr marL="628650" lvl="1" indent="-171450">
              <a:buFont typeface="Arial" pitchFamily="34" charset="0"/>
              <a:buChar char="•"/>
            </a:pPr>
            <a:r>
              <a:rPr lang="en-NZ" sz="2800" dirty="0" smtClean="0"/>
              <a:t>-</a:t>
            </a:r>
            <a:r>
              <a:rPr lang="en-NZ" sz="2800" dirty="0" err="1" smtClean="0"/>
              <a:t>webkit</a:t>
            </a:r>
            <a:r>
              <a:rPr lang="en-NZ" sz="2800" dirty="0" smtClean="0"/>
              <a:t>- for Chrome and Safari</a:t>
            </a:r>
          </a:p>
          <a:p>
            <a:pPr marL="628650" lvl="1" indent="-171450">
              <a:buFont typeface="Arial" pitchFamily="34" charset="0"/>
              <a:buChar char="•"/>
            </a:pPr>
            <a:r>
              <a:rPr lang="en-US" sz="2800" dirty="0"/>
              <a:t>-</a:t>
            </a:r>
            <a:r>
              <a:rPr lang="en-US" sz="2800" dirty="0" smtClean="0"/>
              <a:t>o- for Opera</a:t>
            </a:r>
          </a:p>
          <a:p>
            <a:pPr marL="628650" lvl="1" indent="-171450">
              <a:buFont typeface="Arial" pitchFamily="34" charset="0"/>
              <a:buChar char="•"/>
            </a:pPr>
            <a:r>
              <a:rPr lang="en-US" sz="2800" dirty="0"/>
              <a:t>-</a:t>
            </a:r>
            <a:r>
              <a:rPr lang="en-US" sz="2800" dirty="0" err="1" smtClean="0"/>
              <a:t>ms</a:t>
            </a:r>
            <a:r>
              <a:rPr lang="en-US" sz="2800" dirty="0" smtClean="0"/>
              <a:t>- for Microsoft</a:t>
            </a:r>
            <a:endParaRPr lang="en-US" sz="2800" dirty="0"/>
          </a:p>
        </p:txBody>
      </p:sp>
    </p:spTree>
    <p:extLst>
      <p:ext uri="{BB962C8B-B14F-4D97-AF65-F5344CB8AC3E}">
        <p14:creationId xmlns:p14="http://schemas.microsoft.com/office/powerpoint/2010/main" val="3659134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Columns</a:t>
            </a:r>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942870"/>
            <a:ext cx="6317166" cy="237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828800"/>
            <a:ext cx="7939668" cy="141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3581400"/>
            <a:ext cx="3356535" cy="190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40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US" dirty="0"/>
          </a:p>
        </p:txBody>
      </p:sp>
      <p:sp>
        <p:nvSpPr>
          <p:cNvPr id="4" name="TextBox 3"/>
          <p:cNvSpPr txBox="1"/>
          <p:nvPr/>
        </p:nvSpPr>
        <p:spPr>
          <a:xfrm>
            <a:off x="3733800" y="3200400"/>
            <a:ext cx="2819400" cy="523220"/>
          </a:xfrm>
          <a:prstGeom prst="rect">
            <a:avLst/>
          </a:prstGeom>
          <a:noFill/>
        </p:spPr>
        <p:txBody>
          <a:bodyPr wrap="square" rtlCol="0">
            <a:spAutoFit/>
          </a:bodyPr>
          <a:lstStyle/>
          <a:p>
            <a:r>
              <a:rPr lang="en-US" sz="2800" dirty="0" smtClean="0">
                <a:hlinkClick r:id="rId2"/>
              </a:rPr>
              <a:t>CSS Demo</a:t>
            </a:r>
            <a:endParaRPr lang="en-US" sz="2800" dirty="0"/>
          </a:p>
        </p:txBody>
      </p:sp>
    </p:spTree>
    <p:extLst>
      <p:ext uri="{BB962C8B-B14F-4D97-AF65-F5344CB8AC3E}">
        <p14:creationId xmlns:p14="http://schemas.microsoft.com/office/powerpoint/2010/main" val="1452295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Inspecting CSS using developer tools within modern browsers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53540"/>
            <a:ext cx="7010400" cy="5141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675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DevTools</a:t>
            </a:r>
            <a:r>
              <a:rPr lang="en-NZ" dirty="0" smtClean="0"/>
              <a:t> in Chrome</a:t>
            </a:r>
            <a:endParaRPr lang="en-US" dirty="0"/>
          </a:p>
        </p:txBody>
      </p:sp>
      <p:sp>
        <p:nvSpPr>
          <p:cNvPr id="31746" name="AutoShape 2" descr="https://developer.chrome.com/devtools/images/devtools-windo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31748" name="Picture 4" descr="https://developer.chrome.com/devtools/images/devtools-window.png"/>
          <p:cNvPicPr>
            <a:picLocks noChangeAspect="1" noChangeArrowheads="1"/>
          </p:cNvPicPr>
          <p:nvPr/>
        </p:nvPicPr>
        <p:blipFill>
          <a:blip r:embed="rId3" cstate="print"/>
          <a:srcRect/>
          <a:stretch>
            <a:fillRect/>
          </a:stretch>
        </p:blipFill>
        <p:spPr bwMode="auto">
          <a:xfrm>
            <a:off x="228600" y="1828801"/>
            <a:ext cx="8685102" cy="3124200"/>
          </a:xfrm>
          <a:prstGeom prst="rect">
            <a:avLst/>
          </a:prstGeom>
          <a:noFill/>
        </p:spPr>
      </p:pic>
      <p:sp>
        <p:nvSpPr>
          <p:cNvPr id="3" name="TextBox 2"/>
          <p:cNvSpPr txBox="1"/>
          <p:nvPr/>
        </p:nvSpPr>
        <p:spPr>
          <a:xfrm>
            <a:off x="1295400" y="5453390"/>
            <a:ext cx="4495800" cy="523220"/>
          </a:xfrm>
          <a:prstGeom prst="rect">
            <a:avLst/>
          </a:prstGeom>
          <a:noFill/>
        </p:spPr>
        <p:txBody>
          <a:bodyPr wrap="square" rtlCol="0">
            <a:spAutoFit/>
          </a:bodyPr>
          <a:lstStyle/>
          <a:p>
            <a:r>
              <a:rPr lang="en-NZ" sz="2800" dirty="0" err="1" smtClean="0"/>
              <a:t>Ctrl+Shift+i</a:t>
            </a:r>
            <a:r>
              <a:rPr lang="en-NZ" sz="2800" dirty="0" smtClean="0"/>
              <a:t> </a:t>
            </a:r>
            <a:r>
              <a:rPr lang="en-NZ" sz="2800" dirty="0"/>
              <a:t>or F12</a:t>
            </a:r>
            <a:endParaRPr lang="en-US" sz="2800" dirty="0"/>
          </a:p>
        </p:txBody>
      </p:sp>
      <p:sp>
        <p:nvSpPr>
          <p:cNvPr id="6" name="TextBox 5"/>
          <p:cNvSpPr txBox="1"/>
          <p:nvPr/>
        </p:nvSpPr>
        <p:spPr>
          <a:xfrm>
            <a:off x="1295400" y="6204289"/>
            <a:ext cx="7086600" cy="523220"/>
          </a:xfrm>
          <a:prstGeom prst="rect">
            <a:avLst/>
          </a:prstGeom>
          <a:noFill/>
        </p:spPr>
        <p:txBody>
          <a:bodyPr wrap="square" rtlCol="0">
            <a:spAutoFit/>
          </a:bodyPr>
          <a:lstStyle/>
          <a:p>
            <a:r>
              <a:rPr lang="en-NZ" sz="2800" dirty="0" err="1" smtClean="0"/>
              <a:t>Ctrl+Shift+j</a:t>
            </a:r>
            <a:r>
              <a:rPr lang="en-NZ" sz="2800" dirty="0" smtClean="0"/>
              <a:t> : focus on the console</a:t>
            </a:r>
            <a:endParaRPr lang="en-US" sz="2800" dirty="0"/>
          </a:p>
        </p:txBody>
      </p:sp>
      <p:sp>
        <p:nvSpPr>
          <p:cNvPr id="4" name="Rectangle 3"/>
          <p:cNvSpPr/>
          <p:nvPr/>
        </p:nvSpPr>
        <p:spPr>
          <a:xfrm>
            <a:off x="7408657" y="5427041"/>
            <a:ext cx="973343" cy="369332"/>
          </a:xfrm>
          <a:prstGeom prst="rect">
            <a:avLst/>
          </a:prstGeom>
        </p:spPr>
        <p:txBody>
          <a:bodyPr wrap="none">
            <a:spAutoFit/>
          </a:bodyPr>
          <a:lstStyle/>
          <a:p>
            <a:pPr marL="171450" indent="-171450">
              <a:buFont typeface="Arial" pitchFamily="34" charset="0"/>
              <a:buChar char="•"/>
            </a:pPr>
            <a:r>
              <a:rPr lang="en-NZ" dirty="0">
                <a:hlinkClick r:id="rId4"/>
              </a:rPr>
              <a:t>Demo</a:t>
            </a:r>
            <a:endParaRPr lang="en-NZ" dirty="0"/>
          </a:p>
        </p:txBody>
      </p:sp>
    </p:spTree>
    <p:extLst>
      <p:ext uri="{BB962C8B-B14F-4D97-AF65-F5344CB8AC3E}">
        <p14:creationId xmlns:p14="http://schemas.microsoft.com/office/powerpoint/2010/main" val="2440870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CSS Layout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441058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Elements Layout</a:t>
            </a:r>
            <a:endParaRPr lang="en-US" dirty="0"/>
          </a:p>
        </p:txBody>
      </p:sp>
      <p:sp>
        <p:nvSpPr>
          <p:cNvPr id="3" name="Content Placeholder 2"/>
          <p:cNvSpPr>
            <a:spLocks noGrp="1"/>
          </p:cNvSpPr>
          <p:nvPr>
            <p:ph idx="1"/>
          </p:nvPr>
        </p:nvSpPr>
        <p:spPr>
          <a:xfrm>
            <a:off x="457200" y="1600200"/>
            <a:ext cx="7772400" cy="4876800"/>
          </a:xfrm>
        </p:spPr>
        <p:txBody>
          <a:bodyPr>
            <a:normAutofit/>
          </a:bodyPr>
          <a:lstStyle/>
          <a:p>
            <a:r>
              <a:rPr lang="en-NZ" dirty="0" smtClean="0"/>
              <a:t>HTML elements can be classified according to their default layout (normal flow) into:</a:t>
            </a:r>
          </a:p>
          <a:p>
            <a:pPr lvl="1"/>
            <a:r>
              <a:rPr lang="en-NZ" dirty="0" smtClean="0"/>
              <a:t>Block level elements</a:t>
            </a:r>
          </a:p>
          <a:p>
            <a:pPr lvl="2"/>
            <a:r>
              <a:rPr lang="en-NZ" dirty="0" smtClean="0"/>
              <a:t>each element is contained in its own line</a:t>
            </a:r>
          </a:p>
          <a:p>
            <a:pPr lvl="2"/>
            <a:r>
              <a:rPr lang="en-US" dirty="0"/>
              <a:t>begin with a line </a:t>
            </a:r>
            <a:r>
              <a:rPr lang="en-US" dirty="0" smtClean="0"/>
              <a:t>break</a:t>
            </a:r>
          </a:p>
          <a:p>
            <a:pPr lvl="2"/>
            <a:r>
              <a:rPr lang="en-NZ" dirty="0" smtClean="0"/>
              <a:t>Use the normal CSS box model</a:t>
            </a:r>
            <a:endParaRPr lang="en-US" dirty="0" smtClean="0"/>
          </a:p>
          <a:p>
            <a:pPr lvl="2"/>
            <a:r>
              <a:rPr lang="en-US" dirty="0"/>
              <a:t>&lt;p&gt;, &lt;div&gt;, &lt;h2&gt;, &lt;</a:t>
            </a:r>
            <a:r>
              <a:rPr lang="en-US" dirty="0" err="1"/>
              <a:t>ul</a:t>
            </a:r>
            <a:r>
              <a:rPr lang="en-US" dirty="0"/>
              <a:t>&gt;, and &lt;table</a:t>
            </a:r>
            <a:r>
              <a:rPr lang="en-US" dirty="0" smtClean="0"/>
              <a:t>&gt;</a:t>
            </a:r>
          </a:p>
          <a:p>
            <a:pPr lvl="1"/>
            <a:r>
              <a:rPr lang="en-NZ" dirty="0" smtClean="0"/>
              <a:t>In-line elements</a:t>
            </a:r>
          </a:p>
          <a:p>
            <a:pPr lvl="2"/>
            <a:r>
              <a:rPr lang="en-NZ" dirty="0" smtClean="0"/>
              <a:t>Do not form their own blocks</a:t>
            </a:r>
          </a:p>
          <a:p>
            <a:pPr lvl="2"/>
            <a:r>
              <a:rPr lang="en-NZ" dirty="0" smtClean="0"/>
              <a:t>Instead are displayed within lines</a:t>
            </a:r>
          </a:p>
          <a:p>
            <a:pPr lvl="2"/>
            <a:r>
              <a:rPr lang="en-NZ" dirty="0"/>
              <a:t>Normal text, &lt;</a:t>
            </a:r>
            <a:r>
              <a:rPr lang="en-NZ" dirty="0" err="1"/>
              <a:t>em</a:t>
            </a:r>
            <a:r>
              <a:rPr lang="en-NZ" dirty="0" smtClean="0"/>
              <a:t>&gt;,&lt;</a:t>
            </a:r>
            <a:r>
              <a:rPr lang="en-NZ" dirty="0"/>
              <a:t>a&gt;, &lt;</a:t>
            </a:r>
            <a:r>
              <a:rPr lang="en-NZ" dirty="0" err="1"/>
              <a:t>img</a:t>
            </a:r>
            <a:r>
              <a:rPr lang="en-NZ" dirty="0"/>
              <a:t>&gt;, and &lt;span</a:t>
            </a:r>
            <a:r>
              <a:rPr lang="en-NZ" dirty="0" smtClean="0"/>
              <a:t>&gt;</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113006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Color</a:t>
            </a:r>
            <a:r>
              <a:rPr lang="en-NZ" dirty="0" smtClean="0"/>
              <a:t> Methods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615825" cy="168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73" y="3124200"/>
            <a:ext cx="8615827"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8070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191000" cy="990600"/>
          </a:xfrm>
        </p:spPr>
        <p:txBody>
          <a:bodyPr>
            <a:normAutofit fontScale="90000"/>
          </a:bodyPr>
          <a:lstStyle/>
          <a:p>
            <a:r>
              <a:rPr lang="en-NZ" dirty="0" smtClean="0"/>
              <a:t>Block level Elements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41960"/>
            <a:ext cx="4357416"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3046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6800"/>
            <a:ext cx="2362200" cy="990600"/>
          </a:xfrm>
        </p:spPr>
        <p:txBody>
          <a:bodyPr>
            <a:normAutofit fontScale="90000"/>
          </a:bodyPr>
          <a:lstStyle/>
          <a:p>
            <a:r>
              <a:rPr lang="en-NZ" dirty="0" smtClean="0"/>
              <a:t>In-line elements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120" y="380998"/>
            <a:ext cx="7025640" cy="636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96053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In-line text elements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13742"/>
            <a:ext cx="7339686"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0872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4267200" cy="3505200"/>
          </a:xfrm>
        </p:spPr>
        <p:txBody>
          <a:bodyPr>
            <a:normAutofit/>
          </a:bodyPr>
          <a:lstStyle/>
          <a:p>
            <a:r>
              <a:rPr lang="en-NZ" dirty="0" smtClean="0"/>
              <a:t>Block and in-line elements together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
            <a:ext cx="4267200" cy="6833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146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66" t="37052" r="57514" b="37412"/>
          <a:stretch/>
        </p:blipFill>
        <p:spPr bwMode="auto">
          <a:xfrm>
            <a:off x="1981200" y="2514600"/>
            <a:ext cx="5210722"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4876800"/>
          </a:xfrm>
        </p:spPr>
        <p:txBody>
          <a:bodyPr/>
          <a:lstStyle/>
          <a:p>
            <a:r>
              <a:rPr lang="en-NZ" dirty="0" smtClean="0"/>
              <a:t>It is possible to change whether an element is block-level or in line via the CSS display property.</a:t>
            </a:r>
          </a:p>
          <a:p>
            <a:endParaRPr lang="en-NZ" dirty="0" smtClean="0"/>
          </a:p>
          <a:p>
            <a:endParaRPr lang="en-NZ" dirty="0"/>
          </a:p>
          <a:p>
            <a:endParaRPr lang="en-NZ" dirty="0"/>
          </a:p>
          <a:p>
            <a:r>
              <a:rPr lang="en-NZ" dirty="0" smtClean="0"/>
              <a:t>These two rules will make all &lt;span&gt; elements behave like block level elements all &lt;li&gt; elements behave like in line elements (that is, each list item will be displayed on the same line)</a:t>
            </a:r>
          </a:p>
          <a:p>
            <a:r>
              <a:rPr lang="en-NZ" dirty="0"/>
              <a:t>Display: none </a:t>
            </a:r>
          </a:p>
          <a:p>
            <a:pPr lvl="1"/>
            <a:r>
              <a:rPr lang="en-NZ" dirty="0"/>
              <a:t>Can be used to turn on and off the display of an element</a:t>
            </a:r>
            <a:endParaRPr lang="en-US" dirty="0"/>
          </a:p>
          <a:p>
            <a:pPr lvl="1"/>
            <a:endParaRPr lang="en-NZ" dirty="0" smtClean="0"/>
          </a:p>
        </p:txBody>
      </p:sp>
      <p:sp>
        <p:nvSpPr>
          <p:cNvPr id="2" name="Title 1"/>
          <p:cNvSpPr>
            <a:spLocks noGrp="1"/>
          </p:cNvSpPr>
          <p:nvPr>
            <p:ph type="title"/>
          </p:nvPr>
        </p:nvSpPr>
        <p:spPr/>
        <p:txBody>
          <a:bodyPr/>
          <a:lstStyle/>
          <a:p>
            <a:r>
              <a:rPr lang="en-NZ" smtClean="0"/>
              <a:t>Changing the flow</a:t>
            </a:r>
            <a:endParaRPr lang="en-US"/>
          </a:p>
        </p:txBody>
      </p:sp>
      <p:sp>
        <p:nvSpPr>
          <p:cNvPr id="3" name="Rectangle 2"/>
          <p:cNvSpPr/>
          <p:nvPr/>
        </p:nvSpPr>
        <p:spPr>
          <a:xfrm>
            <a:off x="2981192" y="6096000"/>
            <a:ext cx="3159839" cy="646331"/>
          </a:xfrm>
          <a:prstGeom prst="rect">
            <a:avLst/>
          </a:prstGeom>
        </p:spPr>
        <p:txBody>
          <a:bodyPr wrap="none">
            <a:spAutoFit/>
          </a:bodyPr>
          <a:lstStyle/>
          <a:p>
            <a:r>
              <a:rPr lang="en-US" dirty="0">
                <a:hlinkClick r:id="rId4"/>
              </a:rPr>
              <a:t>http://</a:t>
            </a:r>
            <a:r>
              <a:rPr lang="en-US" dirty="0" smtClean="0">
                <a:hlinkClick r:id="rId4"/>
              </a:rPr>
              <a:t>liveweave.com/6XscPS</a:t>
            </a:r>
            <a:endParaRPr lang="en-US" dirty="0" smtClean="0"/>
          </a:p>
          <a:p>
            <a:endParaRPr lang="en-US" dirty="0"/>
          </a:p>
        </p:txBody>
      </p:sp>
    </p:spTree>
    <p:extLst>
      <p:ext uri="{BB962C8B-B14F-4D97-AF65-F5344CB8AC3E}">
        <p14:creationId xmlns:p14="http://schemas.microsoft.com/office/powerpoint/2010/main" val="1442973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Positioning elements</a:t>
            </a:r>
            <a:endParaRPr lang="en-US" dirty="0"/>
          </a:p>
        </p:txBody>
      </p:sp>
      <p:sp>
        <p:nvSpPr>
          <p:cNvPr id="3" name="Content Placeholder 2"/>
          <p:cNvSpPr>
            <a:spLocks noGrp="1"/>
          </p:cNvSpPr>
          <p:nvPr>
            <p:ph idx="1"/>
          </p:nvPr>
        </p:nvSpPr>
        <p:spPr/>
        <p:txBody>
          <a:bodyPr/>
          <a:lstStyle/>
          <a:p>
            <a:r>
              <a:rPr lang="en-NZ" dirty="0" smtClean="0"/>
              <a:t>It is possible to move an item from its regular position in the normal flow</a:t>
            </a:r>
          </a:p>
          <a:p>
            <a:r>
              <a:rPr lang="en-NZ" dirty="0" smtClean="0"/>
              <a:t>It is possible to position an item so it is always visible in a fixed position while the rest of the content scrolls</a:t>
            </a:r>
          </a:p>
          <a:p>
            <a:r>
              <a:rPr lang="en-NZ" dirty="0" smtClean="0"/>
              <a:t>It is even possible to move an item outside of the browser viewport so it is not visible</a:t>
            </a:r>
          </a:p>
          <a:p>
            <a:r>
              <a:rPr lang="en-NZ" dirty="0" smtClean="0"/>
              <a:t>The position property of CSS is used to specify the type of positioning</a:t>
            </a:r>
          </a:p>
          <a:p>
            <a:endParaRPr lang="en-US" dirty="0"/>
          </a:p>
        </p:txBody>
      </p:sp>
    </p:spTree>
    <p:extLst>
      <p:ext uri="{BB962C8B-B14F-4D97-AF65-F5344CB8AC3E}">
        <p14:creationId xmlns:p14="http://schemas.microsoft.com/office/powerpoint/2010/main" val="2518742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428" y="457200"/>
            <a:ext cx="7255572"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762000"/>
            <a:ext cx="2057400" cy="1981200"/>
          </a:xfrm>
        </p:spPr>
        <p:txBody>
          <a:bodyPr>
            <a:normAutofit/>
          </a:bodyPr>
          <a:lstStyle/>
          <a:p>
            <a:r>
              <a:rPr lang="en-NZ" sz="3200" dirty="0" smtClean="0"/>
              <a:t>Static and Relative positioning</a:t>
            </a:r>
            <a:endParaRPr lang="en-US" sz="3200" dirty="0"/>
          </a:p>
        </p:txBody>
      </p:sp>
      <p:sp>
        <p:nvSpPr>
          <p:cNvPr id="3" name="TextBox 2"/>
          <p:cNvSpPr txBox="1"/>
          <p:nvPr/>
        </p:nvSpPr>
        <p:spPr>
          <a:xfrm>
            <a:off x="134587" y="6489865"/>
            <a:ext cx="9220200" cy="369332"/>
          </a:xfrm>
          <a:prstGeom prst="rect">
            <a:avLst/>
          </a:prstGeom>
          <a:noFill/>
        </p:spPr>
        <p:txBody>
          <a:bodyPr wrap="square" rtlCol="0">
            <a:spAutoFit/>
          </a:bodyPr>
          <a:lstStyle/>
          <a:p>
            <a:r>
              <a:rPr lang="en-NZ" dirty="0" smtClean="0"/>
              <a:t>In relative positioning the element is offset with respect to its default positioning</a:t>
            </a:r>
            <a:endParaRPr lang="en-US" dirty="0"/>
          </a:p>
        </p:txBody>
      </p:sp>
    </p:spTree>
    <p:extLst>
      <p:ext uri="{BB962C8B-B14F-4D97-AF65-F5344CB8AC3E}">
        <p14:creationId xmlns:p14="http://schemas.microsoft.com/office/powerpoint/2010/main" val="3458039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968" y="353398"/>
            <a:ext cx="7280031"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762000"/>
            <a:ext cx="2057400" cy="1981200"/>
          </a:xfrm>
        </p:spPr>
        <p:txBody>
          <a:bodyPr>
            <a:normAutofit/>
          </a:bodyPr>
          <a:lstStyle/>
          <a:p>
            <a:r>
              <a:rPr lang="en-NZ" sz="3200" dirty="0" smtClean="0"/>
              <a:t>Absolute positioning</a:t>
            </a:r>
            <a:endParaRPr lang="en-US" sz="3200" dirty="0"/>
          </a:p>
        </p:txBody>
      </p:sp>
      <p:sp>
        <p:nvSpPr>
          <p:cNvPr id="4" name="TextBox 3"/>
          <p:cNvSpPr txBox="1"/>
          <p:nvPr/>
        </p:nvSpPr>
        <p:spPr>
          <a:xfrm>
            <a:off x="-17813" y="6513723"/>
            <a:ext cx="9619013" cy="338554"/>
          </a:xfrm>
          <a:prstGeom prst="rect">
            <a:avLst/>
          </a:prstGeom>
          <a:noFill/>
        </p:spPr>
        <p:txBody>
          <a:bodyPr wrap="square" rtlCol="0">
            <a:spAutoFit/>
          </a:bodyPr>
          <a:lstStyle/>
          <a:p>
            <a:r>
              <a:rPr lang="en-NZ" sz="1600" dirty="0" smtClean="0"/>
              <a:t>In absolute positioning the element is offset with respect to its 1</a:t>
            </a:r>
            <a:r>
              <a:rPr lang="en-NZ" sz="1600" baseline="30000" dirty="0" smtClean="0"/>
              <a:t>st</a:t>
            </a:r>
            <a:r>
              <a:rPr lang="en-NZ" sz="1600" dirty="0" smtClean="0"/>
              <a:t> container element which is not static</a:t>
            </a:r>
            <a:endParaRPr lang="en-US" sz="1600" dirty="0"/>
          </a:p>
        </p:txBody>
      </p:sp>
    </p:spTree>
    <p:extLst>
      <p:ext uri="{BB962C8B-B14F-4D97-AF65-F5344CB8AC3E}">
        <p14:creationId xmlns:p14="http://schemas.microsoft.com/office/powerpoint/2010/main" val="4218164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2057400" cy="1981200"/>
          </a:xfrm>
        </p:spPr>
        <p:txBody>
          <a:bodyPr>
            <a:normAutofit/>
          </a:bodyPr>
          <a:lstStyle/>
          <a:p>
            <a:r>
              <a:rPr lang="en-NZ" sz="3200" dirty="0" smtClean="0"/>
              <a:t>Fixed positioning</a:t>
            </a:r>
            <a:endParaRPr lang="en-US"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09600"/>
            <a:ext cx="7010400" cy="5733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6548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Z-index</a:t>
            </a:r>
            <a:endParaRPr lang="en-US" dirty="0"/>
          </a:p>
        </p:txBody>
      </p:sp>
      <p:sp>
        <p:nvSpPr>
          <p:cNvPr id="3" name="Content Placeholder 2"/>
          <p:cNvSpPr>
            <a:spLocks noGrp="1"/>
          </p:cNvSpPr>
          <p:nvPr>
            <p:ph idx="1"/>
          </p:nvPr>
        </p:nvSpPr>
        <p:spPr>
          <a:xfrm>
            <a:off x="457200" y="1600200"/>
            <a:ext cx="8229600" cy="2133600"/>
          </a:xfrm>
        </p:spPr>
        <p:txBody>
          <a:bodyPr/>
          <a:lstStyle/>
          <a:p>
            <a:r>
              <a:rPr lang="en-NZ" dirty="0" smtClean="0"/>
              <a:t>It’s positioned element has a stacking order defined by the z-index property</a:t>
            </a:r>
          </a:p>
          <a:p>
            <a:r>
              <a:rPr lang="en-NZ" dirty="0" smtClean="0"/>
              <a:t>Items closest to the viewer ( and thus on the top) have a larger z index</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387814"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6794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8914"/>
            <a:ext cx="9108125" cy="349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8" y="3392152"/>
            <a:ext cx="9075479" cy="354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152400"/>
            <a:ext cx="1447800" cy="990600"/>
          </a:xfrm>
        </p:spPr>
        <p:txBody>
          <a:bodyPr/>
          <a:lstStyle/>
          <a:p>
            <a:r>
              <a:rPr lang="en-NZ" dirty="0"/>
              <a:t>U</a:t>
            </a:r>
            <a:r>
              <a:rPr lang="en-NZ" dirty="0" smtClean="0"/>
              <a:t>nits</a:t>
            </a:r>
            <a:endParaRPr lang="en-US" dirty="0"/>
          </a:p>
        </p:txBody>
      </p:sp>
    </p:spTree>
    <p:extLst>
      <p:ext uri="{BB962C8B-B14F-4D97-AF65-F5344CB8AC3E}">
        <p14:creationId xmlns:p14="http://schemas.microsoft.com/office/powerpoint/2010/main" val="15184531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Column Layouts – Absolute Positioning</a:t>
            </a:r>
            <a:endParaRPr lang="en-US" dirty="0"/>
          </a:p>
        </p:txBody>
      </p:sp>
      <p:pic>
        <p:nvPicPr>
          <p:cNvPr id="3" name="Picture 2"/>
          <p:cNvPicPr>
            <a:picLocks noChangeAspect="1"/>
          </p:cNvPicPr>
          <p:nvPr/>
        </p:nvPicPr>
        <p:blipFill>
          <a:blip r:embed="rId2"/>
          <a:stretch>
            <a:fillRect/>
          </a:stretch>
        </p:blipFill>
        <p:spPr>
          <a:xfrm>
            <a:off x="990600" y="1600200"/>
            <a:ext cx="7239000" cy="5084692"/>
          </a:xfrm>
          <a:prstGeom prst="rect">
            <a:avLst/>
          </a:prstGeom>
        </p:spPr>
      </p:pic>
      <p:sp>
        <p:nvSpPr>
          <p:cNvPr id="4" name="Rectangle 3"/>
          <p:cNvSpPr/>
          <p:nvPr/>
        </p:nvSpPr>
        <p:spPr>
          <a:xfrm>
            <a:off x="5823263" y="838200"/>
            <a:ext cx="3288080" cy="646331"/>
          </a:xfrm>
          <a:prstGeom prst="rect">
            <a:avLst/>
          </a:prstGeom>
        </p:spPr>
        <p:txBody>
          <a:bodyPr wrap="none">
            <a:spAutoFit/>
          </a:bodyPr>
          <a:lstStyle/>
          <a:p>
            <a:r>
              <a:rPr lang="en-US" dirty="0">
                <a:hlinkClick r:id="rId3"/>
              </a:rPr>
              <a:t>http://</a:t>
            </a:r>
            <a:r>
              <a:rPr lang="en-US" dirty="0" smtClean="0">
                <a:hlinkClick r:id="rId3"/>
              </a:rPr>
              <a:t>liveweave.com/XM8QpU</a:t>
            </a:r>
            <a:endParaRPr lang="en-US" dirty="0" smtClean="0"/>
          </a:p>
          <a:p>
            <a:endParaRPr lang="en-US" dirty="0"/>
          </a:p>
        </p:txBody>
      </p:sp>
    </p:spTree>
    <p:extLst>
      <p:ext uri="{BB962C8B-B14F-4D97-AF65-F5344CB8AC3E}">
        <p14:creationId xmlns:p14="http://schemas.microsoft.com/office/powerpoint/2010/main" val="672442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Floating elements</a:t>
            </a:r>
            <a:endParaRPr lang="en-US" dirty="0"/>
          </a:p>
        </p:txBody>
      </p:sp>
      <p:sp>
        <p:nvSpPr>
          <p:cNvPr id="3" name="Content Placeholder 2"/>
          <p:cNvSpPr>
            <a:spLocks noGrp="1"/>
          </p:cNvSpPr>
          <p:nvPr>
            <p:ph idx="1"/>
          </p:nvPr>
        </p:nvSpPr>
        <p:spPr/>
        <p:txBody>
          <a:bodyPr>
            <a:normAutofit/>
          </a:bodyPr>
          <a:lstStyle/>
          <a:p>
            <a:r>
              <a:rPr lang="en-NZ" dirty="0" smtClean="0"/>
              <a:t>An element can be displaced from its default position in the normal flow via their CSS float property</a:t>
            </a:r>
          </a:p>
          <a:p>
            <a:r>
              <a:rPr lang="en-NZ" dirty="0" smtClean="0"/>
              <a:t>An element can be floated to the left or to the right of its container block</a:t>
            </a:r>
          </a:p>
          <a:p>
            <a:r>
              <a:rPr lang="en-NZ" dirty="0" smtClean="0"/>
              <a:t>When an item is floated, it is moved all the way to the far left or far right of its containing block</a:t>
            </a:r>
          </a:p>
          <a:p>
            <a:r>
              <a:rPr lang="en-NZ" dirty="0" smtClean="0"/>
              <a:t>The rest of the content is re-flowed around the floated element</a:t>
            </a:r>
          </a:p>
          <a:p>
            <a:r>
              <a:rPr lang="en-NZ" dirty="0" smtClean="0">
                <a:solidFill>
                  <a:srgbClr val="FF0000"/>
                </a:solidFill>
              </a:rPr>
              <a:t>A floated block level element must have a width specified</a:t>
            </a:r>
          </a:p>
          <a:p>
            <a:r>
              <a:rPr lang="en-NZ" dirty="0" smtClean="0"/>
              <a:t>Otherwise it will implicitly filled the entire with of the containing block with no room available to flow content around the floated item</a:t>
            </a:r>
            <a:endParaRPr lang="en-US" dirty="0"/>
          </a:p>
        </p:txBody>
      </p:sp>
    </p:spTree>
    <p:extLst>
      <p:ext uri="{BB962C8B-B14F-4D97-AF65-F5344CB8AC3E}">
        <p14:creationId xmlns:p14="http://schemas.microsoft.com/office/powerpoint/2010/main" val="35815216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7700"/>
            <a:ext cx="2262972" cy="2781300"/>
          </a:xfrm>
        </p:spPr>
        <p:txBody>
          <a:bodyPr/>
          <a:lstStyle/>
          <a:p>
            <a:r>
              <a:rPr lang="en-NZ" dirty="0" smtClean="0"/>
              <a:t>Floating elements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801" y="381000"/>
            <a:ext cx="3288009"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3299628" cy="213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724400"/>
            <a:ext cx="3288008" cy="212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8524" y="381000"/>
            <a:ext cx="3369276" cy="6376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042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1" y="1143000"/>
            <a:ext cx="2895600" cy="2209800"/>
          </a:xfrm>
        </p:spPr>
        <p:txBody>
          <a:bodyPr/>
          <a:lstStyle/>
          <a:p>
            <a:r>
              <a:rPr lang="en-NZ" dirty="0" smtClean="0"/>
              <a:t>Floating elements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0" y="1905000"/>
            <a:ext cx="665180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
            <a:ext cx="358140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2869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1" y="1143000"/>
            <a:ext cx="2895600" cy="2209800"/>
          </a:xfrm>
        </p:spPr>
        <p:txBody>
          <a:bodyPr>
            <a:normAutofit/>
          </a:bodyPr>
          <a:lstStyle/>
          <a:p>
            <a:r>
              <a:rPr lang="en-NZ" dirty="0" smtClean="0"/>
              <a:t>Problems with multiple floats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305" y="609600"/>
            <a:ext cx="6252495"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8031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6705600" cy="1247775"/>
          </a:xfrm>
        </p:spPr>
        <p:txBody>
          <a:bodyPr>
            <a:normAutofit/>
          </a:bodyPr>
          <a:lstStyle/>
          <a:p>
            <a:r>
              <a:rPr lang="en-NZ" dirty="0" smtClean="0"/>
              <a:t>Using the clear property</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7860"/>
            <a:ext cx="8609401" cy="5025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604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Column Layouts - Floats</a:t>
            </a:r>
            <a:endParaRPr lang="en-US" dirty="0"/>
          </a:p>
        </p:txBody>
      </p:sp>
      <p:pic>
        <p:nvPicPr>
          <p:cNvPr id="5" name="Picture 4"/>
          <p:cNvPicPr>
            <a:picLocks noChangeAspect="1"/>
          </p:cNvPicPr>
          <p:nvPr/>
        </p:nvPicPr>
        <p:blipFill>
          <a:blip r:embed="rId2"/>
          <a:stretch>
            <a:fillRect/>
          </a:stretch>
        </p:blipFill>
        <p:spPr>
          <a:xfrm>
            <a:off x="685800" y="1551991"/>
            <a:ext cx="7162800" cy="5026655"/>
          </a:xfrm>
          <a:prstGeom prst="rect">
            <a:avLst/>
          </a:prstGeom>
        </p:spPr>
      </p:pic>
      <p:sp>
        <p:nvSpPr>
          <p:cNvPr id="3" name="Rectangle 2"/>
          <p:cNvSpPr/>
          <p:nvPr/>
        </p:nvSpPr>
        <p:spPr>
          <a:xfrm>
            <a:off x="5682343" y="905660"/>
            <a:ext cx="3429000" cy="646331"/>
          </a:xfrm>
          <a:prstGeom prst="rect">
            <a:avLst/>
          </a:prstGeom>
        </p:spPr>
        <p:txBody>
          <a:bodyPr wrap="square">
            <a:spAutoFit/>
          </a:bodyPr>
          <a:lstStyle/>
          <a:p>
            <a:r>
              <a:rPr lang="en-US" dirty="0">
                <a:hlinkClick r:id="rId3"/>
              </a:rPr>
              <a:t>http://liveweave.com/MSo3zr</a:t>
            </a:r>
            <a:endParaRPr lang="en-US" dirty="0"/>
          </a:p>
          <a:p>
            <a:endParaRPr lang="en-US" dirty="0"/>
          </a:p>
        </p:txBody>
      </p:sp>
    </p:spTree>
    <p:extLst>
      <p:ext uri="{BB962C8B-B14F-4D97-AF65-F5344CB8AC3E}">
        <p14:creationId xmlns:p14="http://schemas.microsoft.com/office/powerpoint/2010/main" val="8427601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
        <p:nvSpPr>
          <p:cNvPr id="3" name="Content Placeholder 2"/>
          <p:cNvSpPr>
            <a:spLocks noGrp="1"/>
          </p:cNvSpPr>
          <p:nvPr>
            <p:ph idx="1"/>
          </p:nvPr>
        </p:nvSpPr>
        <p:spPr/>
        <p:txBody>
          <a:bodyPr>
            <a:normAutofit/>
          </a:bodyPr>
          <a:lstStyle/>
          <a:p>
            <a:r>
              <a:rPr lang="en-NZ" sz="2800" dirty="0" smtClean="0"/>
              <a:t>Provided:</a:t>
            </a:r>
          </a:p>
          <a:p>
            <a:pPr lvl="1"/>
            <a:r>
              <a:rPr lang="en-NZ" sz="2400" dirty="0" smtClean="0"/>
              <a:t>HTML</a:t>
            </a:r>
          </a:p>
          <a:p>
            <a:pPr lvl="1"/>
            <a:r>
              <a:rPr lang="en-NZ" sz="2400" dirty="0" smtClean="0"/>
              <a:t>Image files if needed</a:t>
            </a:r>
          </a:p>
          <a:p>
            <a:pPr lvl="1"/>
            <a:r>
              <a:rPr lang="en-NZ" sz="2400" dirty="0" smtClean="0"/>
              <a:t>Image captures of the outputs</a:t>
            </a:r>
          </a:p>
          <a:p>
            <a:r>
              <a:rPr lang="en-NZ" sz="2800" dirty="0" smtClean="0"/>
              <a:t>You add the CSS.</a:t>
            </a:r>
          </a:p>
          <a:p>
            <a:r>
              <a:rPr lang="en-NZ" sz="2800" b="1" dirty="0" smtClean="0"/>
              <a:t>Do not touch the HTML body except to add class and id attributes.</a:t>
            </a:r>
          </a:p>
        </p:txBody>
      </p:sp>
    </p:spTree>
    <p:extLst>
      <p:ext uri="{BB962C8B-B14F-4D97-AF65-F5344CB8AC3E}">
        <p14:creationId xmlns:p14="http://schemas.microsoft.com/office/powerpoint/2010/main" val="393712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Some useful resources</a:t>
            </a:r>
            <a:endParaRPr lang="en-US" dirty="0"/>
          </a:p>
        </p:txBody>
      </p:sp>
      <p:sp>
        <p:nvSpPr>
          <p:cNvPr id="3" name="Content Placeholder 2"/>
          <p:cNvSpPr>
            <a:spLocks noGrp="1"/>
          </p:cNvSpPr>
          <p:nvPr>
            <p:ph idx="1"/>
          </p:nvPr>
        </p:nvSpPr>
        <p:spPr>
          <a:xfrm>
            <a:off x="457200" y="1219200"/>
            <a:ext cx="8610600" cy="5410200"/>
          </a:xfrm>
        </p:spPr>
        <p:txBody>
          <a:bodyPr>
            <a:normAutofit/>
          </a:bodyPr>
          <a:lstStyle/>
          <a:p>
            <a:r>
              <a:rPr lang="en-US" dirty="0" smtClean="0">
                <a:hlinkClick r:id="rId2"/>
              </a:rPr>
              <a:t>Css3 generator</a:t>
            </a:r>
            <a:r>
              <a:rPr lang="en-US" dirty="0" smtClean="0"/>
              <a:t>: GUI based CSS generator</a:t>
            </a:r>
          </a:p>
          <a:p>
            <a:r>
              <a:rPr lang="en-US" dirty="0">
                <a:hlinkClick r:id="rId3"/>
              </a:rPr>
              <a:t>http://</a:t>
            </a:r>
            <a:r>
              <a:rPr lang="en-US" dirty="0" smtClean="0">
                <a:hlinkClick r:id="rId3"/>
              </a:rPr>
              <a:t>layerstyles.org/builder.html</a:t>
            </a:r>
            <a:r>
              <a:rPr lang="en-US" dirty="0"/>
              <a:t> : GUI based CSS generator</a:t>
            </a:r>
            <a:endParaRPr lang="en-US" dirty="0" smtClean="0"/>
          </a:p>
          <a:p>
            <a:r>
              <a:rPr lang="en-US" dirty="0" smtClean="0">
                <a:hlinkClick r:id="rId4"/>
              </a:rPr>
              <a:t>Csslint.net</a:t>
            </a:r>
            <a:r>
              <a:rPr lang="en-US" dirty="0" smtClean="0"/>
              <a:t>: CSS </a:t>
            </a:r>
            <a:r>
              <a:rPr lang="en-US" dirty="0"/>
              <a:t>error </a:t>
            </a:r>
            <a:r>
              <a:rPr lang="en-US" dirty="0" smtClean="0"/>
              <a:t>detection</a:t>
            </a:r>
          </a:p>
          <a:p>
            <a:r>
              <a:rPr lang="en-US" dirty="0">
                <a:hlinkClick r:id="rId5"/>
              </a:rPr>
              <a:t>http://</a:t>
            </a:r>
            <a:r>
              <a:rPr lang="en-US" dirty="0" smtClean="0">
                <a:hlinkClick r:id="rId5"/>
              </a:rPr>
              <a:t>www.w3schools.com/css/default.asp</a:t>
            </a:r>
            <a:r>
              <a:rPr lang="en-US" dirty="0"/>
              <a:t>: Documentation</a:t>
            </a:r>
          </a:p>
          <a:p>
            <a:r>
              <a:rPr lang="en-NZ" dirty="0" smtClean="0">
                <a:hlinkClick r:id="rId6"/>
              </a:rPr>
              <a:t>http</a:t>
            </a:r>
            <a:r>
              <a:rPr lang="en-NZ" dirty="0">
                <a:hlinkClick r:id="rId6"/>
              </a:rPr>
              <a:t>://liveweave.com</a:t>
            </a:r>
            <a:r>
              <a:rPr lang="en-NZ" dirty="0" smtClean="0">
                <a:hlinkClick r:id="rId6"/>
              </a:rPr>
              <a:t>/</a:t>
            </a:r>
            <a:r>
              <a:rPr lang="en-NZ" dirty="0" smtClean="0"/>
              <a:t>: Live coding</a:t>
            </a:r>
          </a:p>
          <a:p>
            <a:endParaRPr lang="en-NZ" dirty="0"/>
          </a:p>
          <a:p>
            <a:endParaRPr lang="en-US" dirty="0"/>
          </a:p>
        </p:txBody>
      </p:sp>
    </p:spTree>
    <p:extLst>
      <p:ext uri="{BB962C8B-B14F-4D97-AF65-F5344CB8AC3E}">
        <p14:creationId xmlns:p14="http://schemas.microsoft.com/office/powerpoint/2010/main" val="4165102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Remember!</a:t>
            </a:r>
            <a:endParaRPr lang="en-US" dirty="0"/>
          </a:p>
        </p:txBody>
      </p:sp>
      <p:sp>
        <p:nvSpPr>
          <p:cNvPr id="3" name="Content Placeholder 2"/>
          <p:cNvSpPr>
            <a:spLocks noGrp="1"/>
          </p:cNvSpPr>
          <p:nvPr>
            <p:ph idx="1"/>
          </p:nvPr>
        </p:nvSpPr>
        <p:spPr/>
        <p:txBody>
          <a:bodyPr/>
          <a:lstStyle/>
          <a:p>
            <a:r>
              <a:rPr lang="en-NZ" dirty="0" smtClean="0"/>
              <a:t>No physical class on Tuesday</a:t>
            </a:r>
            <a:r>
              <a:rPr lang="en-NZ" dirty="0"/>
              <a:t>, </a:t>
            </a:r>
            <a:r>
              <a:rPr lang="en-NZ" dirty="0" smtClean="0"/>
              <a:t>21/2/77</a:t>
            </a:r>
            <a:endParaRPr lang="en-NZ" dirty="0" smtClean="0"/>
          </a:p>
          <a:p>
            <a:r>
              <a:rPr lang="en-NZ" dirty="0" smtClean="0"/>
              <a:t>But you are responsible for covering the online class material</a:t>
            </a:r>
          </a:p>
          <a:p>
            <a:r>
              <a:rPr lang="en-NZ" dirty="0" smtClean="0"/>
              <a:t>Normal class on Thursday, 23/2/17</a:t>
            </a:r>
            <a:endParaRPr lang="en-US" dirty="0"/>
          </a:p>
        </p:txBody>
      </p:sp>
    </p:spTree>
    <p:extLst>
      <p:ext uri="{BB962C8B-B14F-4D97-AF65-F5344CB8AC3E}">
        <p14:creationId xmlns:p14="http://schemas.microsoft.com/office/powerpoint/2010/main" val="11159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Location of the styles: in-line</a:t>
            </a:r>
            <a:endParaRPr lang="en-US" dirty="0"/>
          </a:p>
        </p:txBody>
      </p:sp>
      <p:sp>
        <p:nvSpPr>
          <p:cNvPr id="3" name="Content Placeholder 2"/>
          <p:cNvSpPr>
            <a:spLocks noGrp="1"/>
          </p:cNvSpPr>
          <p:nvPr>
            <p:ph idx="1"/>
          </p:nvPr>
        </p:nvSpPr>
        <p:spPr>
          <a:xfrm>
            <a:off x="457200" y="1600200"/>
            <a:ext cx="8229600" cy="3962400"/>
          </a:xfrm>
        </p:spPr>
        <p:txBody>
          <a:bodyPr/>
          <a:lstStyle/>
          <a:p>
            <a:r>
              <a:rPr lang="en-NZ" dirty="0" smtClean="0"/>
              <a:t>Place within an HTML element via the style attribute</a:t>
            </a:r>
          </a:p>
          <a:p>
            <a:r>
              <a:rPr lang="en-NZ" dirty="0" smtClean="0"/>
              <a:t>An in-line style only affects the element it is defined within</a:t>
            </a:r>
          </a:p>
          <a:p>
            <a:r>
              <a:rPr lang="en-NZ" dirty="0" smtClean="0"/>
              <a:t>It overrides any other style definition</a:t>
            </a:r>
          </a:p>
          <a:p>
            <a:r>
              <a:rPr lang="en-NZ" dirty="0" smtClean="0"/>
              <a:t>Using in-line styles is generally discouraged</a:t>
            </a:r>
          </a:p>
          <a:p>
            <a:pPr lvl="1"/>
            <a:r>
              <a:rPr lang="en-NZ" dirty="0" smtClean="0"/>
              <a:t>Increases bandwidth consumption</a:t>
            </a:r>
          </a:p>
          <a:p>
            <a:pPr lvl="1"/>
            <a:r>
              <a:rPr lang="en-NZ" dirty="0" smtClean="0"/>
              <a:t>Decreases maintainability</a:t>
            </a:r>
          </a:p>
          <a:p>
            <a:pPr lvl="2"/>
            <a:r>
              <a:rPr lang="en-NZ" dirty="0" smtClean="0"/>
              <a:t>Presentation and content are intermixed</a:t>
            </a:r>
          </a:p>
          <a:p>
            <a:pPr lvl="2"/>
            <a:r>
              <a:rPr lang="en-NZ" dirty="0" smtClean="0"/>
              <a:t>It can be challenging to make consistent in-line style changes across multiple files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5105400"/>
            <a:ext cx="871793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9727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lstStyle/>
          <a:p>
            <a:r>
              <a:rPr lang="en-US" dirty="0">
                <a:hlinkClick r:id="rId2"/>
              </a:rPr>
              <a:t>Fundamentals of Web </a:t>
            </a:r>
            <a:r>
              <a:rPr lang="en-US" dirty="0" smtClean="0">
                <a:hlinkClick r:id="rId2"/>
              </a:rPr>
              <a:t>Development</a:t>
            </a:r>
            <a:endParaRPr lang="en-US" dirty="0" smtClean="0"/>
          </a:p>
          <a:p>
            <a:endParaRPr lang="en-US" dirty="0"/>
          </a:p>
        </p:txBody>
      </p:sp>
    </p:spTree>
    <p:extLst>
      <p:ext uri="{BB962C8B-B14F-4D97-AF65-F5344CB8AC3E}">
        <p14:creationId xmlns:p14="http://schemas.microsoft.com/office/powerpoint/2010/main" val="151703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Location of the styles: embedded</a:t>
            </a:r>
            <a:endParaRPr lang="en-US" dirty="0"/>
          </a:p>
        </p:txBody>
      </p:sp>
      <p:sp>
        <p:nvSpPr>
          <p:cNvPr id="3" name="Content Placeholder 2"/>
          <p:cNvSpPr>
            <a:spLocks noGrp="1"/>
          </p:cNvSpPr>
          <p:nvPr>
            <p:ph idx="1"/>
          </p:nvPr>
        </p:nvSpPr>
        <p:spPr>
          <a:xfrm>
            <a:off x="457200" y="1600200"/>
            <a:ext cx="8686800" cy="2133600"/>
          </a:xfrm>
        </p:spPr>
        <p:txBody>
          <a:bodyPr>
            <a:normAutofit/>
          </a:bodyPr>
          <a:lstStyle/>
          <a:p>
            <a:r>
              <a:rPr lang="en-NZ" dirty="0" smtClean="0"/>
              <a:t>Place within the </a:t>
            </a:r>
            <a:r>
              <a:rPr lang="en-NZ" dirty="0"/>
              <a:t>&lt;</a:t>
            </a:r>
            <a:r>
              <a:rPr lang="en-NZ" dirty="0" smtClean="0"/>
              <a:t>style&gt; element inside the &lt;head&gt; element of an HTML document</a:t>
            </a:r>
          </a:p>
          <a:p>
            <a:r>
              <a:rPr lang="en-NZ" dirty="0" smtClean="0"/>
              <a:t>Better than in-line styles but still discouraged</a:t>
            </a:r>
          </a:p>
          <a:p>
            <a:r>
              <a:rPr lang="en-NZ" dirty="0" smtClean="0"/>
              <a:t>More difficult to consistently style multiple documents</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05" r="9802" b="11667"/>
          <a:stretch/>
        </p:blipFill>
        <p:spPr bwMode="auto">
          <a:xfrm>
            <a:off x="1219200" y="3215640"/>
            <a:ext cx="6972300" cy="3634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282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Location of the styles: external style sheet</a:t>
            </a:r>
            <a:endParaRPr lang="en-US" dirty="0"/>
          </a:p>
        </p:txBody>
      </p:sp>
      <p:sp>
        <p:nvSpPr>
          <p:cNvPr id="3" name="Content Placeholder 2"/>
          <p:cNvSpPr>
            <a:spLocks noGrp="1"/>
          </p:cNvSpPr>
          <p:nvPr>
            <p:ph idx="1"/>
          </p:nvPr>
        </p:nvSpPr>
        <p:spPr>
          <a:xfrm>
            <a:off x="457200" y="1600200"/>
            <a:ext cx="8686800" cy="3124200"/>
          </a:xfrm>
        </p:spPr>
        <p:txBody>
          <a:bodyPr>
            <a:normAutofit lnSpcReduction="10000"/>
          </a:bodyPr>
          <a:lstStyle/>
          <a:p>
            <a:r>
              <a:rPr lang="en-NZ" dirty="0" smtClean="0"/>
              <a:t>Style rules placed within a external text file with the .</a:t>
            </a:r>
            <a:r>
              <a:rPr lang="en-NZ" dirty="0" err="1" smtClean="0"/>
              <a:t>css</a:t>
            </a:r>
            <a:r>
              <a:rPr lang="en-NZ" dirty="0" smtClean="0"/>
              <a:t> extension</a:t>
            </a:r>
          </a:p>
          <a:p>
            <a:r>
              <a:rPr lang="en-NZ" dirty="0" smtClean="0"/>
              <a:t>Provides the best maintainability</a:t>
            </a:r>
          </a:p>
          <a:p>
            <a:r>
              <a:rPr lang="en-NZ" dirty="0" smtClean="0"/>
              <a:t>When changes are made to an external style sheet, all HTML documents that reference that style sheet will automatically use the updated version</a:t>
            </a:r>
          </a:p>
          <a:p>
            <a:r>
              <a:rPr lang="en-NZ" dirty="0" smtClean="0"/>
              <a:t>The browser is able to cache the external style sheet</a:t>
            </a:r>
          </a:p>
          <a:p>
            <a:pPr lvl="1"/>
            <a:r>
              <a:rPr lang="en-NZ" dirty="0" smtClean="0"/>
              <a:t>Can improve the performance of the site as well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58" y="4733256"/>
            <a:ext cx="9045742" cy="1858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495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box model</a:t>
            </a:r>
            <a:endParaRPr lang="en-US" dirty="0"/>
          </a:p>
        </p:txBody>
      </p:sp>
      <p:sp>
        <p:nvSpPr>
          <p:cNvPr id="3" name="Content Placeholder 2"/>
          <p:cNvSpPr>
            <a:spLocks noGrp="1"/>
          </p:cNvSpPr>
          <p:nvPr>
            <p:ph idx="1"/>
          </p:nvPr>
        </p:nvSpPr>
        <p:spPr>
          <a:xfrm>
            <a:off x="457200" y="1600200"/>
            <a:ext cx="8229600" cy="914400"/>
          </a:xfrm>
        </p:spPr>
        <p:txBody>
          <a:bodyPr/>
          <a:lstStyle/>
          <a:p>
            <a:r>
              <a:rPr lang="en-NZ" dirty="0" smtClean="0"/>
              <a:t>In CSS, all HTML elements exist within an element box</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8229600" cy="4644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909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3667</TotalTime>
  <Words>1561</Words>
  <Application>Microsoft Office PowerPoint</Application>
  <PresentationFormat>On-screen Show (4:3)</PresentationFormat>
  <Paragraphs>212</Paragraphs>
  <Slides>60</Slides>
  <Notes>20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Clarity</vt:lpstr>
      <vt:lpstr>CSS Review – fundamentals and layout</vt:lpstr>
      <vt:lpstr>CSS – Cascading Style Sheets</vt:lpstr>
      <vt:lpstr>CSS syntax</vt:lpstr>
      <vt:lpstr>Color Methods</vt:lpstr>
      <vt:lpstr>Units</vt:lpstr>
      <vt:lpstr>Location of the styles: in-line</vt:lpstr>
      <vt:lpstr>Location of the styles: embedded</vt:lpstr>
      <vt:lpstr>Location of the styles: external style sheet</vt:lpstr>
      <vt:lpstr>The box model</vt:lpstr>
      <vt:lpstr>The box model</vt:lpstr>
      <vt:lpstr>Element selectors</vt:lpstr>
      <vt:lpstr>Class selectors</vt:lpstr>
      <vt:lpstr>Id selectors</vt:lpstr>
      <vt:lpstr>Attribute selectors</vt:lpstr>
      <vt:lpstr>Attribute selectors</vt:lpstr>
      <vt:lpstr>Pseudo-Element and Pseudo-Class Selectors</vt:lpstr>
      <vt:lpstr>Pseudo-Element and Pseudo-Class Selectors</vt:lpstr>
      <vt:lpstr>Pseudo-Element and Pseudo-Class Selectors</vt:lpstr>
      <vt:lpstr>Contextual selectors</vt:lpstr>
      <vt:lpstr>Contextual selectors</vt:lpstr>
      <vt:lpstr>The Cascade: How Styles Interact</vt:lpstr>
      <vt:lpstr>The Cascade: How Styles Interact</vt:lpstr>
      <vt:lpstr>Specificity algorithm</vt:lpstr>
      <vt:lpstr>Background</vt:lpstr>
      <vt:lpstr>Borders, margins and padding</vt:lpstr>
      <vt:lpstr>Collapsing vertical margins</vt:lpstr>
      <vt:lpstr>CSS text styling – font properties</vt:lpstr>
      <vt:lpstr>Specifying the font family</vt:lpstr>
      <vt:lpstr>CSS text styling – font sizes</vt:lpstr>
      <vt:lpstr>Different font families</vt:lpstr>
      <vt:lpstr>@font-face</vt:lpstr>
      <vt:lpstr>Text properties</vt:lpstr>
      <vt:lpstr>Vendor prefixes</vt:lpstr>
      <vt:lpstr>Columns</vt:lpstr>
      <vt:lpstr>Demo</vt:lpstr>
      <vt:lpstr>Inspecting CSS using developer tools within modern browsers</vt:lpstr>
      <vt:lpstr>DevTools in Chrome</vt:lpstr>
      <vt:lpstr>CSS Layout</vt:lpstr>
      <vt:lpstr>Elements Layout</vt:lpstr>
      <vt:lpstr>Block level Elements</vt:lpstr>
      <vt:lpstr>In-line elements</vt:lpstr>
      <vt:lpstr>In-line text elements</vt:lpstr>
      <vt:lpstr>Block and in-line elements together</vt:lpstr>
      <vt:lpstr>Changing the flow</vt:lpstr>
      <vt:lpstr>Positioning elements</vt:lpstr>
      <vt:lpstr>Static and Relative positioning</vt:lpstr>
      <vt:lpstr>Absolute positioning</vt:lpstr>
      <vt:lpstr>Fixed positioning</vt:lpstr>
      <vt:lpstr>Z-index</vt:lpstr>
      <vt:lpstr>Creating Column Layouts – Absolute Positioning</vt:lpstr>
      <vt:lpstr>Floating elements</vt:lpstr>
      <vt:lpstr>Floating elements</vt:lpstr>
      <vt:lpstr>Floating elements</vt:lpstr>
      <vt:lpstr>Problems with multiple floats</vt:lpstr>
      <vt:lpstr>Using the clear property</vt:lpstr>
      <vt:lpstr>Creating Column Layouts - Floats</vt:lpstr>
      <vt:lpstr>Practical</vt:lpstr>
      <vt:lpstr>Some useful resources</vt:lpstr>
      <vt:lpstr>Remember!</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Client-Side</dc:title>
  <dc:creator>Patricia Haden</dc:creator>
  <cp:lastModifiedBy>Default-User</cp:lastModifiedBy>
  <cp:revision>176</cp:revision>
  <dcterms:created xsi:type="dcterms:W3CDTF">2006-08-16T00:00:00Z</dcterms:created>
  <dcterms:modified xsi:type="dcterms:W3CDTF">2017-02-15T03:52:37Z</dcterms:modified>
</cp:coreProperties>
</file>