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1" r:id="rId13"/>
    <p:sldId id="257" r:id="rId14"/>
    <p:sldId id="278" r:id="rId15"/>
    <p:sldId id="279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29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" TargetMode="External"/><Relationship Id="rId13" Type="http://schemas.openxmlformats.org/officeDocument/2006/relationships/hyperlink" Target="https://disqus.com/" TargetMode="External"/><Relationship Id="rId3" Type="http://schemas.openxmlformats.org/officeDocument/2006/relationships/hyperlink" Target="https://www.washingtonpost.com/" TargetMode="External"/><Relationship Id="rId7" Type="http://schemas.openxmlformats.org/officeDocument/2006/relationships/hyperlink" Target="http://www.theonion.com/" TargetMode="External"/><Relationship Id="rId12" Type="http://schemas.openxmlformats.org/officeDocument/2006/relationships/hyperlink" Target="https://www.redditgifts.com/" TargetMode="External"/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en-US/" TargetMode="External"/><Relationship Id="rId11" Type="http://schemas.openxmlformats.org/officeDocument/2006/relationships/hyperlink" Target="https://www.chess.com/" TargetMode="External"/><Relationship Id="rId5" Type="http://schemas.openxmlformats.org/officeDocument/2006/relationships/hyperlink" Target="http://www.nationalgeographic.com/" TargetMode="External"/><Relationship Id="rId10" Type="http://schemas.openxmlformats.org/officeDocument/2006/relationships/hyperlink" Target="https://bitbucket.org/" TargetMode="External"/><Relationship Id="rId4" Type="http://schemas.openxmlformats.org/officeDocument/2006/relationships/hyperlink" Target="https://www.nasa.gov/" TargetMode="External"/><Relationship Id="rId9" Type="http://schemas.openxmlformats.org/officeDocument/2006/relationships/hyperlink" Target="https://prezi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5486400" cy="1905000"/>
          </a:xfrm>
        </p:spPr>
        <p:txBody>
          <a:bodyPr/>
          <a:lstStyle/>
          <a:p>
            <a:r>
              <a:rPr lang="en-NZ" sz="4000" dirty="0" smtClean="0"/>
              <a:t>Introduction to Django - models and Admin interface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13938"/>
            <a:ext cx="45720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https://www.djangoproject.com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62"/>
          <a:stretch/>
        </p:blipFill>
        <p:spPr bwMode="auto">
          <a:xfrm>
            <a:off x="2590800" y="603738"/>
            <a:ext cx="6372970" cy="50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</a:t>
            </a:r>
            <a:r>
              <a:rPr lang="en-NZ" dirty="0" err="1" smtClean="0"/>
              <a:t>Django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180111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556658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734"/>
            <a:ext cx="4180111" cy="224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451308"/>
            <a:ext cx="4480149" cy="240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Sites using </a:t>
            </a:r>
            <a:r>
              <a:rPr lang="en-NZ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https://www.instagram.com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https://www.washingtonpost.com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https://www.nasa.gov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http://www.nationalgeographic.com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https://www.mozilla.org/en-US/</a:t>
            </a:r>
            <a:endParaRPr lang="en-US" dirty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://www.theonion.com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://www.pinterest.com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https://prezi.com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://bitbucket.org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https://www.chess.com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https://www.redditgifts.com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https://disqus.com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2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Django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high-level Python Web framework that encourages rapid development and clean, pragmatic </a:t>
            </a:r>
            <a:r>
              <a:rPr lang="en-US" dirty="0" smtClean="0"/>
              <a:t>design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a web framework?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web framework is a collection of tools used to build websites or web apps. </a:t>
            </a:r>
            <a:endParaRPr lang="en-US" dirty="0" smtClean="0"/>
          </a:p>
          <a:p>
            <a:r>
              <a:rPr lang="en-US" dirty="0"/>
              <a:t>Django is not a programming language!</a:t>
            </a:r>
          </a:p>
          <a:p>
            <a:pPr lvl="1"/>
            <a:r>
              <a:rPr lang="en-US" dirty="0"/>
              <a:t>Python is the programming language used when working with Django </a:t>
            </a:r>
            <a:endParaRPr lang="en-US" dirty="0" smtClean="0"/>
          </a:p>
          <a:p>
            <a:pPr lvl="1"/>
            <a:r>
              <a:rPr lang="en-US" dirty="0"/>
              <a:t>Python is used throughout, even for settings, files, and data models. </a:t>
            </a:r>
          </a:p>
          <a:p>
            <a:r>
              <a:rPr lang="en-US" dirty="0" smtClean="0"/>
              <a:t>Django </a:t>
            </a:r>
            <a:r>
              <a:rPr lang="en-US" dirty="0"/>
              <a:t>is also not a web server. </a:t>
            </a:r>
          </a:p>
          <a:p>
            <a:pPr lvl="1"/>
            <a:r>
              <a:rPr lang="en-US" dirty="0"/>
              <a:t>It comes with a built-in one as a convenience for development, but when used outside of development as a real website, Django works with web servers such as Apache or </a:t>
            </a:r>
            <a:r>
              <a:rPr lang="en-US" dirty="0" smtClean="0"/>
              <a:t>Nginx</a:t>
            </a:r>
          </a:p>
          <a:p>
            <a:r>
              <a:rPr lang="en-US" dirty="0"/>
              <a:t>Django's primary goal is to ease the creation of complex, database-driven websites</a:t>
            </a:r>
          </a:p>
          <a:p>
            <a:r>
              <a:rPr lang="en-US" dirty="0"/>
              <a:t>Django emphasizes reusability and "</a:t>
            </a:r>
            <a:r>
              <a:rPr lang="en-US" dirty="0" err="1"/>
              <a:t>pluggability</a:t>
            </a:r>
            <a:r>
              <a:rPr lang="en-US" dirty="0"/>
              <a:t>" of components, rapid development, and the principle of don't repeat yourself (DRY)</a:t>
            </a:r>
          </a:p>
          <a:p>
            <a:r>
              <a:rPr lang="en-US" dirty="0" smtClean="0"/>
              <a:t>Django </a:t>
            </a:r>
            <a:r>
              <a:rPr lang="en-US" dirty="0"/>
              <a:t>also provides an optional administrative create, read, update and delete interface that is generated dynamically through introspection and configured via admin models.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8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Django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object-relational mapper (ORM) that mediates between data models (defined as Python classes) and a relational database ("Model"); 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system that borrows the concept of inheritance from OO programming allows </a:t>
            </a:r>
            <a:r>
              <a:rPr lang="en-US" dirty="0"/>
              <a:t>us to </a:t>
            </a:r>
            <a:r>
              <a:rPr lang="en-US" dirty="0" smtClean="0"/>
              <a:t>process HTTP request and have </a:t>
            </a:r>
            <a:r>
              <a:rPr lang="en-US" dirty="0"/>
              <a:t>presentation logic and </a:t>
            </a:r>
            <a:r>
              <a:rPr lang="en-US" dirty="0" smtClean="0"/>
              <a:t>insertion of data </a:t>
            </a:r>
            <a:r>
              <a:rPr lang="en-US" dirty="0"/>
              <a:t>into </a:t>
            </a:r>
            <a:r>
              <a:rPr lang="en-US" dirty="0" smtClean="0"/>
              <a:t>the HTML output</a:t>
            </a:r>
          </a:p>
          <a:p>
            <a:r>
              <a:rPr lang="en-US" dirty="0" smtClean="0"/>
              <a:t>Django </a:t>
            </a:r>
            <a:r>
              <a:rPr lang="en-US" dirty="0"/>
              <a:t>also comes with regular-expression-based </a:t>
            </a:r>
            <a:r>
              <a:rPr lang="en-US" dirty="0" smtClean="0"/>
              <a:t>URL routing (</a:t>
            </a:r>
            <a:r>
              <a:rPr lang="en-US" dirty="0"/>
              <a:t>URL dispatcher</a:t>
            </a:r>
            <a:r>
              <a:rPr lang="en-US" dirty="0" smtClean="0"/>
              <a:t>),</a:t>
            </a:r>
            <a:r>
              <a:rPr lang="en-US" dirty="0"/>
              <a:t> which helps determine what logic to follow depending on the URL of a web request</a:t>
            </a:r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/>
              <a:t>lightweight and standalone web server for development and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A </a:t>
            </a:r>
            <a:r>
              <a:rPr lang="en-US" dirty="0"/>
              <a:t>form serialization and validation system that can translate between HTML forms and values suitable for storage in the database</a:t>
            </a:r>
          </a:p>
          <a:p>
            <a:r>
              <a:rPr lang="en-US" dirty="0" smtClean="0"/>
              <a:t>A </a:t>
            </a:r>
            <a:r>
              <a:rPr lang="en-US" dirty="0"/>
              <a:t>caching framework that can use any of several cache methods</a:t>
            </a:r>
          </a:p>
          <a:p>
            <a:r>
              <a:rPr lang="en-US" dirty="0" smtClean="0"/>
              <a:t>Support </a:t>
            </a:r>
            <a:r>
              <a:rPr lang="en-US" dirty="0"/>
              <a:t>for middleware classes that can intervene at various stages of request processing and carry out custom functions</a:t>
            </a:r>
          </a:p>
          <a:p>
            <a:r>
              <a:rPr lang="en-US" dirty="0" smtClean="0"/>
              <a:t>An </a:t>
            </a:r>
            <a:r>
              <a:rPr lang="en-US" dirty="0"/>
              <a:t>internal dispatcher system that allows components of an application to communicate events to each other via pre-defined signals</a:t>
            </a:r>
          </a:p>
          <a:p>
            <a:r>
              <a:rPr lang="en-US" dirty="0" smtClean="0"/>
              <a:t>An </a:t>
            </a:r>
            <a:r>
              <a:rPr lang="en-US" dirty="0"/>
              <a:t>internationalization system, including translations of Django's own components into a variety of </a:t>
            </a:r>
            <a:r>
              <a:rPr lang="en-US" dirty="0" smtClean="0"/>
              <a:t>languages</a:t>
            </a:r>
          </a:p>
          <a:p>
            <a:r>
              <a:rPr lang="en-NZ" dirty="0" smtClean="0"/>
              <a:t>Tools for Unit testing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serialization system that can produce and read XML and/or JSON representations of </a:t>
            </a:r>
            <a:r>
              <a:rPr lang="en-US" dirty="0" err="1"/>
              <a:t>Django</a:t>
            </a:r>
            <a:r>
              <a:rPr lang="en-US" dirty="0"/>
              <a:t> model </a:t>
            </a:r>
            <a:r>
              <a:rPr lang="en-US" dirty="0" smtClean="0"/>
              <a:t>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Bundle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Django distribution </a:t>
            </a:r>
            <a:r>
              <a:rPr lang="en-US" dirty="0" smtClean="0"/>
              <a:t>bundles </a:t>
            </a:r>
            <a:r>
              <a:rPr lang="en-US" dirty="0"/>
              <a:t>a number of applications in its "</a:t>
            </a:r>
            <a:r>
              <a:rPr lang="en-US" dirty="0" err="1"/>
              <a:t>contrib</a:t>
            </a:r>
            <a:r>
              <a:rPr lang="en-US" dirty="0"/>
              <a:t>" package, including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extensible authentication system</a:t>
            </a:r>
          </a:p>
          <a:p>
            <a:pPr lvl="1"/>
            <a:r>
              <a:rPr lang="en-US" dirty="0"/>
              <a:t>the dynamic administrative interface</a:t>
            </a:r>
          </a:p>
          <a:p>
            <a:pPr lvl="1"/>
            <a:r>
              <a:rPr lang="en-US" dirty="0"/>
              <a:t>tools for generating RSS and Atom syndication feeds</a:t>
            </a:r>
          </a:p>
          <a:p>
            <a:pPr lvl="1"/>
            <a:r>
              <a:rPr lang="en-US" dirty="0"/>
              <a:t>a sites framework that allows one </a:t>
            </a:r>
            <a:r>
              <a:rPr lang="en-US" dirty="0" err="1"/>
              <a:t>Django</a:t>
            </a:r>
            <a:r>
              <a:rPr lang="en-US" dirty="0"/>
              <a:t> installation to run multiple websites, each with their own content and applications</a:t>
            </a:r>
          </a:p>
          <a:p>
            <a:pPr lvl="1"/>
            <a:r>
              <a:rPr lang="en-US" dirty="0"/>
              <a:t>tools for generating Google Sitemaps</a:t>
            </a:r>
          </a:p>
          <a:p>
            <a:pPr lvl="1"/>
            <a:r>
              <a:rPr lang="en-US" dirty="0"/>
              <a:t>built-in mitigation for cross-site request forgery, cross-site scripting, SQL injection, password cracking and other typical web attacks, most of them turned on by </a:t>
            </a:r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Django</a:t>
            </a:r>
            <a:r>
              <a:rPr lang="en-US" b="1" dirty="0" smtClean="0"/>
              <a:t>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normal</a:t>
            </a:r>
            <a:r>
              <a:rPr lang="en-US" dirty="0"/>
              <a:t> </a:t>
            </a:r>
            <a:r>
              <a:rPr lang="en-US" dirty="0" err="1"/>
              <a:t>Django</a:t>
            </a:r>
            <a:r>
              <a:rPr lang="en-US" dirty="0"/>
              <a:t> workflow, </a:t>
            </a:r>
            <a:r>
              <a:rPr lang="en-US" dirty="0" smtClean="0"/>
              <a:t>starts </a:t>
            </a:r>
            <a:r>
              <a:rPr lang="en-US" dirty="0"/>
              <a:t>a project with the command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[</a:t>
            </a:r>
            <a:r>
              <a:rPr lang="en-US" dirty="0" err="1"/>
              <a:t>projectname</a:t>
            </a:r>
            <a:r>
              <a:rPr lang="en-US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641783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projectname</a:t>
            </a:r>
            <a:r>
              <a:rPr lang="en-NZ" dirty="0" smtClean="0"/>
              <a:t>\</a:t>
            </a:r>
            <a:endParaRPr lang="en-US" dirty="0" smtClean="0"/>
          </a:p>
          <a:p>
            <a:r>
              <a:rPr lang="en-US" dirty="0" smtClean="0"/>
              <a:t>	manage.py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projectname</a:t>
            </a:r>
            <a:r>
              <a:rPr lang="en-US" dirty="0" smtClean="0"/>
              <a:t>\</a:t>
            </a:r>
          </a:p>
          <a:p>
            <a:r>
              <a:rPr lang="en-US" dirty="0"/>
              <a:t>	</a:t>
            </a:r>
            <a:r>
              <a:rPr lang="en-US" dirty="0" smtClean="0"/>
              <a:t>	settings.py</a:t>
            </a:r>
          </a:p>
          <a:p>
            <a:r>
              <a:rPr lang="en-US" dirty="0" smtClean="0"/>
              <a:t>	              </a:t>
            </a:r>
            <a:r>
              <a:rPr lang="en-US" dirty="0"/>
              <a:t>urls.py</a:t>
            </a:r>
          </a:p>
          <a:p>
            <a:r>
              <a:rPr lang="en-US" dirty="0" smtClean="0"/>
              <a:t>	              </a:t>
            </a:r>
            <a:r>
              <a:rPr lang="en-US" dirty="0"/>
              <a:t>wsgi.py</a:t>
            </a:r>
          </a:p>
          <a:p>
            <a:r>
              <a:rPr lang="en-US" dirty="0" smtClean="0"/>
              <a:t>                  	__</a:t>
            </a:r>
            <a:r>
              <a:rPr lang="en-US" dirty="0"/>
              <a:t>init__.py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43" y="2209800"/>
            <a:ext cx="50176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en-US" sz="2000" dirty="0"/>
              <a:t> is generated so that python will consider the folder to be a python module.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role of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manage.py</a:t>
            </a:r>
            <a:r>
              <a:rPr lang="en-US" sz="2000" dirty="0"/>
              <a:t> file is to run commands for our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Inside of the first </a:t>
            </a:r>
            <a:r>
              <a:rPr lang="en-US" sz="2000" dirty="0" err="1"/>
              <a:t>Django</a:t>
            </a:r>
            <a:r>
              <a:rPr lang="en-US" sz="2000" dirty="0"/>
              <a:t> folder are the files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wsgi.py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settings.py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urls.py</a:t>
            </a:r>
            <a:r>
              <a:rPr lang="en-US" sz="2000" dirty="0"/>
              <a:t>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wsgi.py</a:t>
            </a:r>
            <a:r>
              <a:rPr lang="en-US" sz="2000" dirty="0"/>
              <a:t> file is used by a web server to run the </a:t>
            </a:r>
            <a:r>
              <a:rPr lang="en-US" sz="2000" dirty="0" err="1"/>
              <a:t>Django</a:t>
            </a:r>
            <a:r>
              <a:rPr lang="en-US" sz="2000" dirty="0"/>
              <a:t> project.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settings.py</a:t>
            </a:r>
            <a:r>
              <a:rPr lang="en-US" sz="2000" dirty="0" smtClean="0"/>
              <a:t> </a:t>
            </a:r>
            <a:r>
              <a:rPr lang="en-US" sz="2000" dirty="0"/>
              <a:t>file is used to configure 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urls.py</a:t>
            </a:r>
            <a:r>
              <a:rPr lang="en-US" sz="2000" dirty="0" smtClean="0"/>
              <a:t> </a:t>
            </a:r>
            <a:r>
              <a:rPr lang="en-US" sz="2000" dirty="0"/>
              <a:t>file configures what code is run when a request comes in based on the </a:t>
            </a:r>
            <a:r>
              <a:rPr lang="en-US" sz="2000" dirty="0" err="1"/>
              <a:t>url</a:t>
            </a:r>
            <a:r>
              <a:rPr lang="en-US" sz="2000" dirty="0"/>
              <a:t> path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50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NZ" dirty="0" smtClean="0"/>
              <a:t>A project is composed of one or more apps</a:t>
            </a:r>
          </a:p>
          <a:p>
            <a:r>
              <a:rPr lang="en-NZ" dirty="0" smtClean="0"/>
              <a:t>You can create an app within a project with the command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/>
              <a:t>startapp</a:t>
            </a:r>
            <a:r>
              <a:rPr lang="en-US" dirty="0"/>
              <a:t> blog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4064" y="2743200"/>
            <a:ext cx="39785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/>
              <a:t>projectname</a:t>
            </a:r>
            <a:r>
              <a:rPr lang="en-NZ" sz="1600" dirty="0"/>
              <a:t>\</a:t>
            </a:r>
            <a:endParaRPr lang="en-US" sz="1600" dirty="0"/>
          </a:p>
          <a:p>
            <a:r>
              <a:rPr lang="en-US" sz="1600" dirty="0" smtClean="0"/>
              <a:t>  	manage.py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projectname</a:t>
            </a:r>
            <a:r>
              <a:rPr lang="en-US" sz="1600" dirty="0" smtClean="0"/>
              <a:t>\			</a:t>
            </a:r>
            <a:r>
              <a:rPr lang="en-US" sz="1600" dirty="0"/>
              <a:t>	</a:t>
            </a:r>
            <a:r>
              <a:rPr lang="en-US" sz="1600" dirty="0" smtClean="0"/>
              <a:t>settings.py</a:t>
            </a:r>
            <a:endParaRPr lang="en-US" sz="1600" dirty="0"/>
          </a:p>
          <a:p>
            <a:r>
              <a:rPr lang="en-US" sz="1600" dirty="0" smtClean="0"/>
              <a:t>		urls.py</a:t>
            </a:r>
            <a:endParaRPr lang="en-US" sz="1600" dirty="0"/>
          </a:p>
          <a:p>
            <a:r>
              <a:rPr lang="en-US" sz="1600" dirty="0"/>
              <a:t>	              </a:t>
            </a:r>
            <a:r>
              <a:rPr lang="en-US" sz="1600" dirty="0" smtClean="0"/>
              <a:t>	wsgi.py</a:t>
            </a:r>
            <a:endParaRPr lang="en-US" sz="1600" dirty="0"/>
          </a:p>
          <a:p>
            <a:r>
              <a:rPr lang="en-US" sz="1600" dirty="0"/>
              <a:t>                  	__init__.py</a:t>
            </a:r>
          </a:p>
          <a:p>
            <a:r>
              <a:rPr lang="en-US" sz="1600" dirty="0" smtClean="0"/>
              <a:t>	blog\</a:t>
            </a:r>
            <a:endParaRPr lang="en-US" sz="1600" dirty="0"/>
          </a:p>
          <a:p>
            <a:r>
              <a:rPr lang="en-US" sz="1600" dirty="0" smtClean="0"/>
              <a:t>		migrations\</a:t>
            </a:r>
            <a:endParaRPr lang="en-US" sz="1600" dirty="0"/>
          </a:p>
          <a:p>
            <a:r>
              <a:rPr lang="en-US" sz="1600" dirty="0"/>
              <a:t>    	</a:t>
            </a:r>
            <a:r>
              <a:rPr lang="en-US" sz="1600" dirty="0" smtClean="0"/>
              <a:t>		init</a:t>
            </a:r>
            <a:r>
              <a:rPr lang="en-US" sz="1600" dirty="0"/>
              <a:t>__.py</a:t>
            </a:r>
          </a:p>
          <a:p>
            <a:r>
              <a:rPr lang="en-US" sz="1600" dirty="0"/>
              <a:t>    	</a:t>
            </a:r>
            <a:r>
              <a:rPr lang="en-US" sz="1600" dirty="0" smtClean="0"/>
              <a:t>	__</a:t>
            </a:r>
            <a:r>
              <a:rPr lang="en-US" sz="1600" dirty="0"/>
              <a:t>init__.py</a:t>
            </a:r>
          </a:p>
          <a:p>
            <a:r>
              <a:rPr lang="en-US" sz="1600" dirty="0" smtClean="0"/>
              <a:t>		admin.py</a:t>
            </a:r>
            <a:endParaRPr lang="en-US" sz="1600" dirty="0"/>
          </a:p>
          <a:p>
            <a:r>
              <a:rPr lang="en-US" sz="1600" dirty="0" smtClean="0"/>
              <a:t>		models.py</a:t>
            </a:r>
            <a:endParaRPr lang="en-US" sz="1600" dirty="0"/>
          </a:p>
          <a:p>
            <a:r>
              <a:rPr lang="en-US" sz="1600" dirty="0" smtClean="0"/>
              <a:t>		tests.py</a:t>
            </a:r>
            <a:endParaRPr lang="en-US" sz="1600" dirty="0"/>
          </a:p>
          <a:p>
            <a:r>
              <a:rPr lang="en-US" sz="1600" dirty="0" smtClean="0"/>
              <a:t>		views.py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models.py</a:t>
            </a:r>
            <a:r>
              <a:rPr lang="en-US" dirty="0" smtClean="0"/>
              <a:t> </a:t>
            </a:r>
            <a:r>
              <a:rPr lang="en-US" dirty="0"/>
              <a:t>file defines </a:t>
            </a:r>
            <a:r>
              <a:rPr lang="en-US" dirty="0" smtClean="0"/>
              <a:t>the </a:t>
            </a:r>
            <a:r>
              <a:rPr lang="en-US" dirty="0"/>
              <a:t>data layer of the application, such as the structure of the database tables and how they are </a:t>
            </a:r>
            <a:r>
              <a:rPr lang="en-US" dirty="0" smtClean="0"/>
              <a:t>queried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admin.py</a:t>
            </a:r>
            <a:r>
              <a:rPr lang="en-US" dirty="0" smtClean="0"/>
              <a:t> </a:t>
            </a:r>
            <a:r>
              <a:rPr lang="en-US" dirty="0"/>
              <a:t>file defines the administrative interface for viewing and updating data for that </a:t>
            </a:r>
            <a:r>
              <a:rPr lang="en-US" dirty="0" smtClean="0"/>
              <a:t>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views.py</a:t>
            </a:r>
            <a:r>
              <a:rPr lang="en-US" dirty="0" smtClean="0"/>
              <a:t> </a:t>
            </a:r>
            <a:r>
              <a:rPr lang="en-US" dirty="0"/>
              <a:t>file defines the program logic for that app and each one takes an http web request and returns an http </a:t>
            </a:r>
            <a:r>
              <a:rPr lang="en-US" dirty="0" smtClean="0"/>
              <a:t>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tests.py</a:t>
            </a:r>
            <a:r>
              <a:rPr lang="en-US" dirty="0" smtClean="0"/>
              <a:t> </a:t>
            </a:r>
            <a:r>
              <a:rPr lang="en-US" dirty="0"/>
              <a:t>file defines automated tests on the code within that </a:t>
            </a:r>
            <a:r>
              <a:rPr lang="en-US" dirty="0" smtClean="0"/>
              <a:t>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migrations</a:t>
            </a:r>
            <a:r>
              <a:rPr lang="en-US" dirty="0"/>
              <a:t> folder contains files that automate how database tables are created or changed over time for that app. These files are often auto-generated but can be created by </a:t>
            </a:r>
            <a:r>
              <a:rPr lang="en-US" dirty="0" smtClean="0"/>
              <a:t>hand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211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638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INSTALLED_APPS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 used for adding or removing apps from the </a:t>
            </a:r>
            <a:r>
              <a:rPr lang="en-US" dirty="0" smtClean="0"/>
              <a:t>project</a:t>
            </a:r>
          </a:p>
          <a:p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TEMPLATES</a:t>
            </a:r>
          </a:p>
          <a:p>
            <a:pPr lvl="1"/>
            <a:r>
              <a:rPr lang="en-US" dirty="0"/>
              <a:t>when we first add template files to our project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STATICFILES_DIRS</a:t>
            </a:r>
          </a:p>
          <a:p>
            <a:pPr lvl="1"/>
            <a:r>
              <a:rPr lang="en-US" dirty="0"/>
              <a:t> when we add static assets such as CSS and JavaScript to our </a:t>
            </a:r>
            <a:r>
              <a:rPr lang="en-US" dirty="0" smtClean="0"/>
              <a:t>project</a:t>
            </a:r>
          </a:p>
          <a:p>
            <a:r>
              <a:rPr lang="en-US" dirty="0"/>
              <a:t>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</a:p>
          <a:p>
            <a:pPr lvl="1"/>
            <a:r>
              <a:rPr lang="en-US" dirty="0"/>
              <a:t>is best set to false when your web project is </a:t>
            </a:r>
            <a:r>
              <a:rPr lang="en-US" dirty="0" smtClean="0"/>
              <a:t>deployed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DATABASES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We're using the built in default database called SQLite, but if you want to use a production ready database such as </a:t>
            </a:r>
            <a:r>
              <a:rPr lang="en-US" dirty="0" err="1"/>
              <a:t>PostgreSQL</a:t>
            </a:r>
            <a:r>
              <a:rPr lang="en-US" dirty="0"/>
              <a:t> or MYSQL, </a:t>
            </a:r>
            <a:r>
              <a:rPr lang="en-US" dirty="0" smtClean="0"/>
              <a:t>you'll </a:t>
            </a:r>
            <a:r>
              <a:rPr lang="en-US" dirty="0"/>
              <a:t>need to change the engine and name entries in the DATABASES setting 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295400"/>
            <a:ext cx="23241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791200"/>
            <a:ext cx="3571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62"/>
          <a:stretch/>
        </p:blipFill>
        <p:spPr bwMode="auto">
          <a:xfrm>
            <a:off x="5935868" y="3200400"/>
            <a:ext cx="296171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5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Models (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models.py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Typically, a </a:t>
            </a:r>
            <a:r>
              <a:rPr lang="en-US" dirty="0" err="1"/>
              <a:t>Django</a:t>
            </a:r>
            <a:r>
              <a:rPr lang="en-US" dirty="0"/>
              <a:t> app contains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models.py</a:t>
            </a:r>
            <a:r>
              <a:rPr lang="en-US" dirty="0"/>
              <a:t> file</a:t>
            </a:r>
          </a:p>
          <a:p>
            <a:r>
              <a:rPr lang="en-NZ" dirty="0" smtClean="0"/>
              <a:t>Create the data layer of an app</a:t>
            </a:r>
          </a:p>
          <a:p>
            <a:r>
              <a:rPr lang="en-US" dirty="0" smtClean="0"/>
              <a:t>Define </a:t>
            </a:r>
            <a:r>
              <a:rPr lang="en-US" dirty="0"/>
              <a:t>the structure of our data and how it will be stored in the </a:t>
            </a:r>
            <a:r>
              <a:rPr lang="en-US" dirty="0" smtClean="0"/>
              <a:t>database</a:t>
            </a:r>
          </a:p>
          <a:p>
            <a:r>
              <a:rPr lang="en-NZ" dirty="0" smtClean="0"/>
              <a:t>Allows us to query data from the database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models.py</a:t>
            </a:r>
            <a:r>
              <a:rPr lang="en-US" dirty="0"/>
              <a:t> file contains any number of models. </a:t>
            </a:r>
            <a:endParaRPr lang="en-US" dirty="0" smtClean="0"/>
          </a:p>
          <a:p>
            <a:r>
              <a:rPr lang="en-US" dirty="0"/>
              <a:t>A model is a class that inherits 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django.db.models.Model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/>
              <a:t>use class attributes to define the fields for the given model</a:t>
            </a:r>
            <a:r>
              <a:rPr lang="en-US" dirty="0" smtClean="0"/>
              <a:t>.</a:t>
            </a:r>
          </a:p>
          <a:p>
            <a:r>
              <a:rPr lang="en-US" dirty="0"/>
              <a:t>As an analogy, we can conceptualize models as spreadsheets. 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model is a table in a spreadsheet, while each field of the model is a column for that spreadsheet table. 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our database is populated with data, we can think of each record in the database as a row in the spreadsheet.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8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 have a chance, let me know your impressions about this paper</a:t>
            </a:r>
          </a:p>
          <a:p>
            <a:r>
              <a:rPr lang="en-NZ" dirty="0" smtClean="0"/>
              <a:t>Your feedback helps me to find out what aspects of the paper worked and what needs refinement</a:t>
            </a:r>
          </a:p>
          <a:p>
            <a:r>
              <a:rPr lang="en-NZ" dirty="0" smtClean="0"/>
              <a:t>You can fill</a:t>
            </a:r>
          </a:p>
          <a:p>
            <a:pPr lvl="1"/>
            <a:r>
              <a:rPr lang="en-NZ" dirty="0" smtClean="0"/>
              <a:t>Teaching evaluations</a:t>
            </a:r>
          </a:p>
          <a:p>
            <a:pPr lvl="1"/>
            <a:r>
              <a:rPr lang="en-NZ" dirty="0" smtClean="0"/>
              <a:t>Course evaluations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Models (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models.py</a:t>
            </a:r>
            <a:r>
              <a:rPr lang="en-NZ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7437"/>
            <a:ext cx="8805525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2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IntegerField</a:t>
            </a:r>
            <a:r>
              <a:rPr lang="en-US" dirty="0"/>
              <a:t> 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DecimalField</a:t>
            </a:r>
            <a:r>
              <a:rPr lang="en-US" dirty="0"/>
              <a:t>, for storing integers and decimal numbers </a:t>
            </a:r>
            <a:r>
              <a:rPr lang="en-US" dirty="0" smtClean="0"/>
              <a:t>respectively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Charfield</a:t>
            </a:r>
            <a:r>
              <a:rPr lang="en-US" dirty="0" smtClean="0"/>
              <a:t>: requires </a:t>
            </a:r>
            <a:r>
              <a:rPr lang="en-US" dirty="0"/>
              <a:t>a max length attribute and stores an amount of characters up to that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/>
              <a:t> </a:t>
            </a:r>
            <a:r>
              <a:rPr lang="en-US" dirty="0" smtClean="0"/>
              <a:t>also stores text but differs from </a:t>
            </a:r>
            <a:r>
              <a:rPr lang="en-US" dirty="0" err="1" smtClean="0"/>
              <a:t>Charfield</a:t>
            </a:r>
            <a:r>
              <a:rPr lang="en-US" dirty="0" smtClean="0"/>
              <a:t> in </a:t>
            </a:r>
            <a:r>
              <a:rPr lang="en-US" dirty="0"/>
              <a:t>that the length of the text is </a:t>
            </a:r>
            <a:r>
              <a:rPr lang="en-US" dirty="0" smtClean="0"/>
              <a:t>unbounded</a:t>
            </a: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EmailField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URLField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FileField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ImageField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BooleanField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DateTimeField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5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and running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the </a:t>
            </a:r>
            <a:r>
              <a:rPr lang="en-US" dirty="0" err="1"/>
              <a:t>django</a:t>
            </a:r>
            <a:r>
              <a:rPr lang="en-US" dirty="0"/>
              <a:t> models define the expected structure of our database, Migrations are responsible for creating the necessary scripts to change this structure through time as we update our code and change our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When </a:t>
            </a:r>
            <a:r>
              <a:rPr lang="en-US" dirty="0"/>
              <a:t>a model is added to a models file, the corresponding database table does not exist yet. For this purpose, we need an initial migration whose role is to create that database </a:t>
            </a:r>
            <a:r>
              <a:rPr lang="en-US" dirty="0" smtClean="0"/>
              <a:t>table</a:t>
            </a:r>
          </a:p>
          <a:p>
            <a:r>
              <a:rPr lang="en-US" dirty="0"/>
              <a:t>Migrations are also needed when a field is added, or removed from an existing model, or when the attributes of a field have changed. All of these changes to a models file need a corresponding change to the database, and for this purpose, a migration needs to be created and run. </a:t>
            </a:r>
          </a:p>
        </p:txBody>
      </p:sp>
    </p:spTree>
    <p:extLst>
      <p:ext uri="{BB962C8B-B14F-4D97-AF65-F5344CB8AC3E}">
        <p14:creationId xmlns:p14="http://schemas.microsoft.com/office/powerpoint/2010/main" val="88110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</a:t>
            </a:r>
            <a:r>
              <a:rPr lang="en-US" b="1" dirty="0" err="1"/>
              <a:t>Django</a:t>
            </a:r>
            <a:r>
              <a:rPr lang="en-US" b="1" dirty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838200"/>
          </a:xfrm>
        </p:spPr>
        <p:txBody>
          <a:bodyPr/>
          <a:lstStyle/>
          <a:p>
            <a:r>
              <a:rPr lang="en-NZ" dirty="0" smtClean="0"/>
              <a:t>Built in Administration interface for our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8919"/>
            <a:ext cx="2514600" cy="191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7058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3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 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Fast development: take a web application from concept to launch in a matter of hours</a:t>
            </a:r>
          </a:p>
          <a:p>
            <a:r>
              <a:rPr lang="en-NZ" dirty="0" smtClean="0"/>
              <a:t>Fully loaded: </a:t>
            </a:r>
            <a:r>
              <a:rPr lang="en-US" dirty="0" err="1"/>
              <a:t>Django</a:t>
            </a:r>
            <a:r>
              <a:rPr lang="en-US" dirty="0"/>
              <a:t> includes dozens of extras you can use to handle common Web development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content administration</a:t>
            </a:r>
          </a:p>
          <a:p>
            <a:pPr lvl="1"/>
            <a:r>
              <a:rPr lang="en-US" dirty="0" smtClean="0"/>
              <a:t>site maps</a:t>
            </a:r>
          </a:p>
          <a:p>
            <a:pPr lvl="1"/>
            <a:r>
              <a:rPr lang="en-US" dirty="0" smtClean="0"/>
              <a:t>RSS feeds</a:t>
            </a:r>
          </a:p>
          <a:p>
            <a:r>
              <a:rPr lang="en-NZ" dirty="0" smtClean="0"/>
              <a:t>Security: helps developers avoid many common security mistakes</a:t>
            </a:r>
          </a:p>
          <a:p>
            <a:pPr lvl="1"/>
            <a:r>
              <a:rPr lang="en-US" dirty="0"/>
              <a:t>SQL </a:t>
            </a:r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cross-site </a:t>
            </a:r>
            <a:r>
              <a:rPr lang="en-US" dirty="0"/>
              <a:t>request forgery </a:t>
            </a:r>
            <a:endParaRPr lang="en-US" dirty="0" smtClean="0"/>
          </a:p>
          <a:p>
            <a:pPr lvl="1"/>
            <a:r>
              <a:rPr lang="en-US" dirty="0" err="1" smtClean="0"/>
              <a:t>Clickjacking</a:t>
            </a:r>
            <a:endParaRPr lang="en-US" dirty="0" smtClean="0"/>
          </a:p>
          <a:p>
            <a:r>
              <a:rPr lang="en-NZ" dirty="0" smtClean="0"/>
              <a:t>Scalable: </a:t>
            </a:r>
            <a:r>
              <a:rPr lang="en-US" dirty="0"/>
              <a:t>ability to quickly and flexibly scale to meet the heaviest traffic demands</a:t>
            </a:r>
            <a:endParaRPr lang="en-N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Client and Server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a client-side script the code is executed on the client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In a </a:t>
            </a:r>
            <a:r>
              <a:rPr lang="en-US" dirty="0"/>
              <a:t>server-side script, it is executed on the web server. </a:t>
            </a:r>
            <a:r>
              <a:rPr lang="en-US" dirty="0" smtClean="0"/>
              <a:t>Your </a:t>
            </a:r>
            <a:r>
              <a:rPr lang="en-US" dirty="0"/>
              <a:t>software runs on a web server and uses the HTTP </a:t>
            </a:r>
            <a:r>
              <a:rPr lang="en-US" dirty="0" err="1"/>
              <a:t>requestresponse</a:t>
            </a:r>
            <a:r>
              <a:rPr lang="en-US" dirty="0"/>
              <a:t> loop for most interactions with the clients</a:t>
            </a:r>
          </a:p>
          <a:p>
            <a:r>
              <a:rPr lang="en-US" dirty="0" smtClean="0"/>
              <a:t>The </a:t>
            </a:r>
            <a:r>
              <a:rPr lang="en-US" dirty="0"/>
              <a:t>location of the script also impacts what resources it can access. </a:t>
            </a:r>
            <a:endParaRPr lang="en-US" dirty="0" smtClean="0"/>
          </a:p>
          <a:p>
            <a:pPr lvl="1"/>
            <a:r>
              <a:rPr lang="en-US" dirty="0" smtClean="0"/>
              <a:t>Server scripts </a:t>
            </a:r>
            <a:r>
              <a:rPr lang="en-US" dirty="0"/>
              <a:t>cannot manipulate the HTML or DOM of a page in the client browser as </a:t>
            </a:r>
            <a:r>
              <a:rPr lang="en-US" dirty="0" smtClean="0"/>
              <a:t>is possible </a:t>
            </a:r>
            <a:r>
              <a:rPr lang="en-US" dirty="0"/>
              <a:t>with client scripts.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server script can access resources on </a:t>
            </a:r>
            <a:r>
              <a:rPr lang="en-US" dirty="0" smtClean="0"/>
              <a:t>the web </a:t>
            </a:r>
            <a:r>
              <a:rPr lang="en-US" dirty="0"/>
              <a:t>server whereas the client </a:t>
            </a:r>
            <a:r>
              <a:rPr lang="en-US" dirty="0" smtClean="0"/>
              <a:t>cannot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3102" r="2950" b="3474"/>
          <a:stretch/>
        </p:blipFill>
        <p:spPr bwMode="auto">
          <a:xfrm>
            <a:off x="4656188" y="1905000"/>
            <a:ext cx="4476089" cy="402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5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Server-side script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server-side script can access any resources made available to it by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These resources can be categorized as </a:t>
            </a:r>
            <a:endParaRPr lang="en-US" dirty="0" smtClean="0"/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/>
              <a:t>DBMS</a:t>
            </a:r>
            <a:endParaRPr lang="en-US" dirty="0" smtClean="0"/>
          </a:p>
          <a:p>
            <a:pPr lvl="1"/>
            <a:r>
              <a:rPr lang="en-US" dirty="0" smtClean="0"/>
              <a:t>web services</a:t>
            </a:r>
          </a:p>
          <a:p>
            <a:pPr lvl="2"/>
            <a:r>
              <a:rPr lang="en-US" dirty="0"/>
              <a:t>use the HTTP protocol to return </a:t>
            </a:r>
            <a:r>
              <a:rPr lang="en-US" dirty="0" smtClean="0"/>
              <a:t>XML, JSON </a:t>
            </a:r>
            <a:r>
              <a:rPr lang="en-US" dirty="0"/>
              <a:t>or other data</a:t>
            </a:r>
            <a:endParaRPr lang="en-US" dirty="0" smtClean="0"/>
          </a:p>
          <a:p>
            <a:pPr lvl="1"/>
            <a:r>
              <a:rPr lang="en-US" dirty="0" smtClean="0"/>
              <a:t>software applications</a:t>
            </a:r>
          </a:p>
          <a:p>
            <a:pPr lvl="2"/>
            <a:r>
              <a:rPr lang="en-US" dirty="0"/>
              <a:t>authentication </a:t>
            </a:r>
            <a:r>
              <a:rPr lang="en-US" dirty="0" smtClean="0"/>
              <a:t>services</a:t>
            </a:r>
          </a:p>
          <a:p>
            <a:pPr lvl="2"/>
            <a:r>
              <a:rPr lang="en-NZ" dirty="0" smtClean="0"/>
              <a:t>email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58" y="2286000"/>
            <a:ext cx="4972234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3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ASP (Active Server Pages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/>
              <a:t>This was Microsoft’s first server-side </a:t>
            </a:r>
            <a:r>
              <a:rPr lang="en-US" dirty="0" smtClean="0"/>
              <a:t>technology (</a:t>
            </a:r>
            <a:r>
              <a:rPr lang="en-US" dirty="0"/>
              <a:t>also called ASP Classic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ASP.NET:</a:t>
            </a:r>
            <a:r>
              <a:rPr lang="en-US" dirty="0" smtClean="0"/>
              <a:t> </a:t>
            </a:r>
            <a:r>
              <a:rPr lang="en-US" dirty="0"/>
              <a:t>This replaced Microsoft’s older ASP technology. ASP.NET </a:t>
            </a:r>
            <a:r>
              <a:rPr lang="en-US" dirty="0" smtClean="0"/>
              <a:t>is part </a:t>
            </a:r>
            <a:r>
              <a:rPr lang="en-US" dirty="0"/>
              <a:t>of Microsoft’s .NET Framework and can use any .NET </a:t>
            </a:r>
            <a:r>
              <a:rPr lang="en-US" dirty="0" smtClean="0"/>
              <a:t>programming language </a:t>
            </a:r>
            <a:r>
              <a:rPr lang="en-US" dirty="0"/>
              <a:t>(though C# is the most commonly used). ASP.NET uses an </a:t>
            </a:r>
            <a:r>
              <a:rPr lang="en-US" dirty="0" smtClean="0"/>
              <a:t>explicitly object-oriented approach. It is often </a:t>
            </a:r>
            <a:r>
              <a:rPr lang="en-US" dirty="0"/>
              <a:t>used in larger corporate web application </a:t>
            </a:r>
            <a:r>
              <a:rPr lang="en-US" dirty="0" smtClean="0"/>
              <a:t>systems. </a:t>
            </a:r>
            <a:r>
              <a:rPr lang="en-US" dirty="0"/>
              <a:t>It also uses </a:t>
            </a:r>
            <a:r>
              <a:rPr lang="en-US" dirty="0" smtClean="0"/>
              <a:t>special </a:t>
            </a:r>
            <a:r>
              <a:rPr lang="en-US" dirty="0"/>
              <a:t>markup called web server controls that encapsulate common web </a:t>
            </a:r>
            <a:r>
              <a:rPr lang="en-US" dirty="0" smtClean="0"/>
              <a:t>functionality such </a:t>
            </a:r>
            <a:r>
              <a:rPr lang="en-US" dirty="0"/>
              <a:t>as database-driven lists, form validation, and user registration wizards</a:t>
            </a:r>
            <a:r>
              <a:rPr lang="en-US" dirty="0" smtClean="0"/>
              <a:t>. A </a:t>
            </a:r>
            <a:r>
              <a:rPr lang="en-US" dirty="0"/>
              <a:t>recent extension called ASP.NET MVC makes use of the </a:t>
            </a:r>
            <a:r>
              <a:rPr lang="en-US" dirty="0" smtClean="0"/>
              <a:t>Model-View-Controller </a:t>
            </a:r>
            <a:r>
              <a:rPr lang="en-US" dirty="0"/>
              <a:t>design </a:t>
            </a:r>
            <a:r>
              <a:rPr lang="en-US" dirty="0" smtClean="0"/>
              <a:t>pattern. It is </a:t>
            </a:r>
            <a:r>
              <a:rPr lang="en-US" dirty="0"/>
              <a:t>essentially limited to Windows servers.</a:t>
            </a:r>
          </a:p>
        </p:txBody>
      </p:sp>
    </p:spTree>
    <p:extLst>
      <p:ext uri="{BB962C8B-B14F-4D97-AF65-F5344CB8AC3E}">
        <p14:creationId xmlns:p14="http://schemas.microsoft.com/office/powerpoint/2010/main" val="13350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JSP (Java Server Pages</a:t>
            </a:r>
            <a:r>
              <a:rPr lang="en-US" b="1" dirty="0" smtClean="0"/>
              <a:t>):</a:t>
            </a:r>
            <a:r>
              <a:rPr lang="en-US" dirty="0" smtClean="0"/>
              <a:t> uses </a:t>
            </a:r>
            <a:r>
              <a:rPr lang="en-US" dirty="0"/>
              <a:t>Java as its programming language </a:t>
            </a:r>
            <a:r>
              <a:rPr lang="en-US" dirty="0" smtClean="0"/>
              <a:t>and uses </a:t>
            </a:r>
            <a:r>
              <a:rPr lang="en-US" dirty="0"/>
              <a:t>an explicit object-oriented </a:t>
            </a:r>
            <a:r>
              <a:rPr lang="en-US" dirty="0" smtClean="0"/>
              <a:t>approach. It is </a:t>
            </a:r>
            <a:r>
              <a:rPr lang="en-US" dirty="0"/>
              <a:t>used </a:t>
            </a:r>
            <a:r>
              <a:rPr lang="en-US" dirty="0" smtClean="0"/>
              <a:t>in large </a:t>
            </a:r>
            <a:r>
              <a:rPr lang="en-US" dirty="0"/>
              <a:t>enterprise web systems and is integrated into the J2EE environment</a:t>
            </a:r>
            <a:r>
              <a:rPr lang="en-US" dirty="0" smtClean="0"/>
              <a:t>. Usage </a:t>
            </a:r>
            <a:r>
              <a:rPr lang="en-US" dirty="0"/>
              <a:t>in the web as </a:t>
            </a:r>
            <a:r>
              <a:rPr lang="en-US" dirty="0" smtClean="0"/>
              <a:t>a whole </a:t>
            </a:r>
            <a:r>
              <a:rPr lang="en-US" dirty="0"/>
              <a:t>is small</a:t>
            </a:r>
            <a:r>
              <a:rPr lang="en-US" dirty="0" smtClean="0"/>
              <a:t>, but </a:t>
            </a:r>
            <a:r>
              <a:rPr lang="en-US" dirty="0"/>
              <a:t>it has a substantial market share in the intranet </a:t>
            </a:r>
            <a:r>
              <a:rPr lang="en-US" dirty="0" smtClean="0"/>
              <a:t>environment </a:t>
            </a:r>
          </a:p>
          <a:p>
            <a:r>
              <a:rPr lang="en-US" b="1" dirty="0" smtClean="0"/>
              <a:t>PHP:</a:t>
            </a:r>
            <a:r>
              <a:rPr lang="en-US" dirty="0" smtClean="0"/>
              <a:t> a </a:t>
            </a:r>
            <a:r>
              <a:rPr lang="en-US" dirty="0"/>
              <a:t>dynamically typed language that can be </a:t>
            </a:r>
            <a:r>
              <a:rPr lang="en-US" dirty="0" smtClean="0"/>
              <a:t>embedded directly </a:t>
            </a:r>
            <a:r>
              <a:rPr lang="en-US" dirty="0"/>
              <a:t>within the HTML, though it now supports most common </a:t>
            </a:r>
            <a:r>
              <a:rPr lang="en-US" dirty="0" smtClean="0"/>
              <a:t>object oriented features</a:t>
            </a:r>
            <a:r>
              <a:rPr lang="en-US" dirty="0"/>
              <a:t>, such as classes and inheritance. </a:t>
            </a:r>
            <a:endParaRPr lang="en-US" dirty="0" smtClean="0"/>
          </a:p>
          <a:p>
            <a:r>
              <a:rPr lang="en-US" b="1" dirty="0" smtClean="0"/>
              <a:t>Perl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Until the development and popularization of ASP, PHP, and JSP, </a:t>
            </a:r>
            <a:r>
              <a:rPr lang="en-US" dirty="0" smtClean="0"/>
              <a:t>Perl was </a:t>
            </a:r>
            <a:r>
              <a:rPr lang="en-US" dirty="0"/>
              <a:t>the language typically used for early server-side web development. As </a:t>
            </a:r>
            <a:r>
              <a:rPr lang="en-US" dirty="0" smtClean="0"/>
              <a:t>a language</a:t>
            </a:r>
            <a:r>
              <a:rPr lang="en-US" dirty="0"/>
              <a:t>, it excels in the manipulation of text. It was commonly used </a:t>
            </a:r>
            <a:r>
              <a:rPr lang="en-US" dirty="0" smtClean="0"/>
              <a:t>in conjunction </a:t>
            </a:r>
            <a:r>
              <a:rPr lang="en-US" dirty="0"/>
              <a:t>with the Common Gateway Interface (CGI), an early </a:t>
            </a:r>
            <a:r>
              <a:rPr lang="en-US" dirty="0" smtClean="0"/>
              <a:t>standard API </a:t>
            </a:r>
            <a:r>
              <a:rPr lang="en-US" dirty="0"/>
              <a:t>for communication between applications and web server </a:t>
            </a:r>
            <a:r>
              <a:rPr lang="en-US" dirty="0" smtClean="0"/>
              <a:t>software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b="1" dirty="0"/>
              <a:t>Ruby on Rails</a:t>
            </a:r>
            <a:r>
              <a:rPr lang="en-US" dirty="0"/>
              <a:t>. </a:t>
            </a:r>
            <a:r>
              <a:rPr lang="en-US" dirty="0" smtClean="0"/>
              <a:t>Web </a:t>
            </a:r>
            <a:r>
              <a:rPr lang="en-US" dirty="0"/>
              <a:t>development framework that uses the </a:t>
            </a:r>
            <a:r>
              <a:rPr lang="en-US" dirty="0" smtClean="0"/>
              <a:t>Ruby programming </a:t>
            </a:r>
            <a:r>
              <a:rPr lang="en-US" dirty="0"/>
              <a:t>language. </a:t>
            </a:r>
            <a:r>
              <a:rPr lang="en-US" dirty="0" smtClean="0"/>
              <a:t>It emphasizes the </a:t>
            </a:r>
            <a:r>
              <a:rPr lang="en-US" dirty="0"/>
              <a:t>use of common software development approaches, in </a:t>
            </a:r>
            <a:r>
              <a:rPr lang="en-US" dirty="0" smtClean="0"/>
              <a:t>particular </a:t>
            </a:r>
            <a:r>
              <a:rPr lang="en-US" dirty="0"/>
              <a:t>the </a:t>
            </a:r>
            <a:r>
              <a:rPr lang="en-US" dirty="0" smtClean="0"/>
              <a:t>MVC design </a:t>
            </a:r>
            <a:r>
              <a:rPr lang="en-US" dirty="0"/>
              <a:t>pattern. It integrates features such as templates and engines that aim </a:t>
            </a:r>
            <a:r>
              <a:rPr lang="en-US" dirty="0" smtClean="0"/>
              <a:t>to reduce </a:t>
            </a:r>
            <a:r>
              <a:rPr lang="en-US" dirty="0"/>
              <a:t>the amount of development work required in the creation of a new site</a:t>
            </a:r>
            <a:r>
              <a:rPr lang="en-US" dirty="0" smtClean="0"/>
              <a:t>.</a:t>
            </a:r>
          </a:p>
          <a:p>
            <a:r>
              <a:rPr lang="en-NZ" b="1" dirty="0" smtClean="0"/>
              <a:t>ColdFusion</a:t>
            </a:r>
            <a:r>
              <a:rPr lang="en-NZ" dirty="0" smtClean="0"/>
              <a:t>. </a:t>
            </a:r>
            <a:r>
              <a:rPr lang="en-US" dirty="0"/>
              <a:t>ColdFusion is a tag-based, back-end web language that has been around since the mid-1990′s. CFML compares to the scripting components of ASP, JSP, and PHP in purpose and features, but its tag syntax more closely resembles HTML, while its script syntax resembles JavaScript.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Node.js. </a:t>
            </a:r>
            <a:r>
              <a:rPr lang="en-US" dirty="0" smtClean="0"/>
              <a:t>As you know, a recent </a:t>
            </a:r>
            <a:r>
              <a:rPr lang="en-US" dirty="0"/>
              <a:t>server environment that uses JavaScript on </a:t>
            </a:r>
            <a:r>
              <a:rPr lang="en-US" dirty="0" smtClean="0"/>
              <a:t>the server </a:t>
            </a:r>
            <a:r>
              <a:rPr lang="en-US" dirty="0"/>
              <a:t>side, thus allowing developers already familiar with JavaScript to use just </a:t>
            </a:r>
            <a:r>
              <a:rPr lang="en-US" dirty="0" smtClean="0"/>
              <a:t>a single </a:t>
            </a:r>
            <a:r>
              <a:rPr lang="en-US" dirty="0"/>
              <a:t>language for both client-side and </a:t>
            </a:r>
            <a:r>
              <a:rPr lang="en-US" dirty="0" smtClean="0"/>
              <a:t>server-side development</a:t>
            </a:r>
            <a:r>
              <a:rPr lang="en-US" dirty="0"/>
              <a:t>. </a:t>
            </a:r>
            <a:r>
              <a:rPr lang="en-US" dirty="0" smtClean="0"/>
              <a:t>node.js </a:t>
            </a:r>
            <a:r>
              <a:rPr lang="en-US" dirty="0"/>
              <a:t>is also its own web server software</a:t>
            </a:r>
            <a:r>
              <a:rPr lang="en-US" dirty="0" smtClean="0"/>
              <a:t>, thus </a:t>
            </a:r>
            <a:r>
              <a:rPr lang="en-US" dirty="0"/>
              <a:t>eliminating the need for Apache, IIS, or some other web server software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Django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high-level </a:t>
            </a:r>
            <a:r>
              <a:rPr lang="en-US" dirty="0" smtClean="0"/>
              <a:t>free and open source Python </a:t>
            </a:r>
            <a:r>
              <a:rPr lang="en-US" dirty="0"/>
              <a:t>Web framework that encourages rapid development and clean, pragmatic </a:t>
            </a:r>
            <a:r>
              <a:rPr lang="en-US" dirty="0" smtClean="0"/>
              <a:t>design. It follows the model – view – controller (MVC) architectural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5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Microframeworks</a:t>
            </a:r>
            <a:r>
              <a:rPr lang="en-NZ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Express </a:t>
            </a:r>
            <a:r>
              <a:rPr lang="en-US" dirty="0"/>
              <a:t>(which uses the JavaScript </a:t>
            </a:r>
            <a:r>
              <a:rPr lang="en-US"/>
              <a:t>programming </a:t>
            </a:r>
            <a:r>
              <a:rPr lang="en-US" smtClean="0"/>
              <a:t>language).</a:t>
            </a:r>
            <a:endParaRPr lang="en-NZ" dirty="0" smtClean="0"/>
          </a:p>
          <a:p>
            <a:pPr lvl="1"/>
            <a:r>
              <a:rPr lang="en-NZ" dirty="0" smtClean="0"/>
              <a:t>Flask (minimalistic web framework that uses Python)</a:t>
            </a:r>
          </a:p>
          <a:p>
            <a:pPr lvl="1"/>
            <a:r>
              <a:rPr lang="en-US" dirty="0"/>
              <a:t>Sinatra (which uses the programming language Ruby).</a:t>
            </a:r>
          </a:p>
          <a:p>
            <a:pPr lvl="1"/>
            <a:r>
              <a:rPr lang="en-US" dirty="0" smtClean="0"/>
              <a:t>Bottle </a:t>
            </a:r>
            <a:r>
              <a:rPr lang="en-US" dirty="0"/>
              <a:t>(which uses Python).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4105</TotalTime>
  <Words>1120</Words>
  <Application>Microsoft Office PowerPoint</Application>
  <PresentationFormat>On-screen Show (4:3)</PresentationFormat>
  <Paragraphs>184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Introduction to Django - models and Admin interface</vt:lpstr>
      <vt:lpstr>PowerPoint Presentation</vt:lpstr>
      <vt:lpstr>Comparing Client and Server Scripts</vt:lpstr>
      <vt:lpstr>Server-side script resources</vt:lpstr>
      <vt:lpstr>Comparing Server-Side Technologies</vt:lpstr>
      <vt:lpstr>Comparing Server-Side Technologies</vt:lpstr>
      <vt:lpstr>Comparing Server-Side Technologies</vt:lpstr>
      <vt:lpstr>Comparing Server-Side Technologies</vt:lpstr>
      <vt:lpstr>Comparing Server-Side Technologies</vt:lpstr>
      <vt:lpstr>Django</vt:lpstr>
      <vt:lpstr>Why Django</vt:lpstr>
      <vt:lpstr>Sites using Django</vt:lpstr>
      <vt:lpstr>What is Django?</vt:lpstr>
      <vt:lpstr>Django Features</vt:lpstr>
      <vt:lpstr>Bundle applications</vt:lpstr>
      <vt:lpstr>Django Project Structure</vt:lpstr>
      <vt:lpstr>Django App Structure</vt:lpstr>
      <vt:lpstr>Django Settings.py</vt:lpstr>
      <vt:lpstr>Django Models (models.py)</vt:lpstr>
      <vt:lpstr>Django Models (models.py)</vt:lpstr>
      <vt:lpstr>Field Types</vt:lpstr>
      <vt:lpstr>Creating and running migrations</vt:lpstr>
      <vt:lpstr>The Django admin</vt:lpstr>
      <vt:lpstr>To sum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184</cp:revision>
  <dcterms:created xsi:type="dcterms:W3CDTF">2006-08-16T00:00:00Z</dcterms:created>
  <dcterms:modified xsi:type="dcterms:W3CDTF">2017-05-02T07:32:48Z</dcterms:modified>
</cp:coreProperties>
</file>