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4" r:id="rId3"/>
    <p:sldId id="285" r:id="rId4"/>
    <p:sldId id="289" r:id="rId5"/>
    <p:sldId id="290" r:id="rId6"/>
    <p:sldId id="267" r:id="rId7"/>
    <p:sldId id="259" r:id="rId8"/>
    <p:sldId id="261" r:id="rId9"/>
    <p:sldId id="263" r:id="rId10"/>
    <p:sldId id="270" r:id="rId11"/>
    <p:sldId id="271" r:id="rId12"/>
    <p:sldId id="272" r:id="rId13"/>
    <p:sldId id="273" r:id="rId14"/>
    <p:sldId id="274" r:id="rId15"/>
    <p:sldId id="277" r:id="rId16"/>
    <p:sldId id="280" r:id="rId17"/>
    <p:sldId id="279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71" autoAdjust="0"/>
  </p:normalViewPr>
  <p:slideViewPr>
    <p:cSldViewPr>
      <p:cViewPr varScale="1">
        <p:scale>
          <a:sx n="82" d="100"/>
          <a:sy n="82" d="100"/>
        </p:scale>
        <p:origin x="-24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base.html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	&lt;!-- meta-tags and so on…--&gt;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&lt;body&gt;</a:t>
            </a:r>
          </a:p>
          <a:p>
            <a:r>
              <a:rPr lang="en-US" dirty="0" smtClean="0"/>
              <a:t>		{% block content}</a:t>
            </a:r>
          </a:p>
          <a:p>
            <a:r>
              <a:rPr lang="en-US" dirty="0" smtClean="0"/>
              <a:t>		{% </a:t>
            </a:r>
            <a:r>
              <a:rPr lang="en-US" dirty="0" err="1" smtClean="0"/>
              <a:t>endblock</a:t>
            </a:r>
            <a:r>
              <a:rPr lang="en-US" dirty="0" smtClean="0"/>
              <a:t> content}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index.html</a:t>
            </a:r>
          </a:p>
          <a:p>
            <a:r>
              <a:rPr lang="en-US" dirty="0" smtClean="0"/>
              <a:t>{% extends "base.html" %}</a:t>
            </a:r>
          </a:p>
          <a:p>
            <a:endParaRPr lang="en-US" dirty="0" smtClean="0"/>
          </a:p>
          <a:p>
            <a:r>
              <a:rPr lang="en-US" dirty="0" smtClean="0"/>
              <a:t>	{% block content}</a:t>
            </a:r>
          </a:p>
          <a:p>
            <a:r>
              <a:rPr lang="en-US" dirty="0" smtClean="0"/>
              <a:t>		&lt;h3&gt; List of blog posts &lt;/h3&gt;</a:t>
            </a:r>
          </a:p>
          <a:p>
            <a:r>
              <a:rPr lang="en-US" dirty="0" smtClean="0"/>
              <a:t>		&lt;!-- more content goes here… --&gt;</a:t>
            </a:r>
          </a:p>
          <a:p>
            <a:r>
              <a:rPr lang="en-US" dirty="0" smtClean="0"/>
              <a:t>	{% </a:t>
            </a:r>
            <a:r>
              <a:rPr lang="en-US" dirty="0" err="1" smtClean="0"/>
              <a:t>endblock</a:t>
            </a:r>
            <a:r>
              <a:rPr lang="en-US" dirty="0" smtClean="0"/>
              <a:t> content}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46187"/>
            <a:ext cx="6603331" cy="1927225"/>
          </a:xfrm>
        </p:spPr>
        <p:txBody>
          <a:bodyPr/>
          <a:lstStyle/>
          <a:p>
            <a:r>
              <a:rPr lang="en-NZ" sz="3600" dirty="0" smtClean="0"/>
              <a:t>DJANGO STATIC FILES AND TEMPLATE EXTENDING - </a:t>
            </a:r>
            <a:br>
              <a:rPr lang="en-NZ" sz="3600" dirty="0" smtClean="0"/>
            </a:br>
            <a:r>
              <a:rPr lang="en-NZ" sz="4000" dirty="0"/>
              <a:t>The MVC design </a:t>
            </a:r>
            <a:r>
              <a:rPr lang="en-NZ" sz="4000" dirty="0" smtClean="0"/>
              <a:t>pattern Revisited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131" y="3810000"/>
            <a:ext cx="6400800" cy="8382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 Django MVC is called MVT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M= model, the database interface</a:t>
            </a:r>
          </a:p>
          <a:p>
            <a:r>
              <a:rPr lang="en-NZ" dirty="0" smtClean="0"/>
              <a:t>V= view, logic for getting stuff in and out of the database</a:t>
            </a:r>
          </a:p>
          <a:p>
            <a:r>
              <a:rPr lang="en-NZ" dirty="0" smtClean="0"/>
              <a:t>T=template, the display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Database interface and abstraction</a:t>
            </a:r>
          </a:p>
          <a:p>
            <a:r>
              <a:rPr lang="en-NZ" dirty="0" smtClean="0"/>
              <a:t>Supports</a:t>
            </a:r>
          </a:p>
          <a:p>
            <a:pPr lvl="1"/>
            <a:r>
              <a:rPr lang="en-NZ" dirty="0" smtClean="0"/>
              <a:t>MySQL</a:t>
            </a:r>
          </a:p>
          <a:p>
            <a:pPr lvl="1"/>
            <a:r>
              <a:rPr lang="en-NZ" dirty="0" smtClean="0"/>
              <a:t>Oracle</a:t>
            </a:r>
          </a:p>
          <a:p>
            <a:pPr lvl="1"/>
            <a:r>
              <a:rPr lang="en-NZ" dirty="0" err="1" smtClean="0"/>
              <a:t>Postgre</a:t>
            </a:r>
            <a:endParaRPr lang="en-NZ" dirty="0" smtClean="0"/>
          </a:p>
          <a:p>
            <a:pPr lvl="1"/>
            <a:r>
              <a:rPr lang="en-NZ" dirty="0" smtClean="0"/>
              <a:t>SQLite</a:t>
            </a:r>
          </a:p>
          <a:p>
            <a:pPr lvl="1"/>
            <a:r>
              <a:rPr lang="en-NZ" dirty="0" smtClean="0"/>
              <a:t>IBM DB2</a:t>
            </a:r>
          </a:p>
          <a:p>
            <a:pPr lvl="1"/>
            <a:r>
              <a:rPr lang="en-NZ" dirty="0" err="1" smtClean="0"/>
              <a:t>MSsql</a:t>
            </a:r>
            <a:endParaRPr lang="en-NZ" dirty="0" smtClean="0"/>
          </a:p>
          <a:p>
            <a:endParaRPr lang="en-NZ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Most business </a:t>
            </a:r>
            <a:r>
              <a:rPr lang="en-NZ" dirty="0" smtClean="0"/>
              <a:t>logic</a:t>
            </a:r>
          </a:p>
          <a:p>
            <a:r>
              <a:rPr lang="en-NZ" dirty="0" smtClean="0"/>
              <a:t>Queries</a:t>
            </a:r>
            <a:endParaRPr lang="en-NZ" dirty="0" smtClean="0"/>
          </a:p>
          <a:p>
            <a:r>
              <a:rPr lang="en-NZ" dirty="0" smtClean="0"/>
              <a:t>Edits</a:t>
            </a:r>
          </a:p>
          <a:p>
            <a:r>
              <a:rPr lang="en-NZ" dirty="0" smtClean="0"/>
              <a:t>Calculations</a:t>
            </a:r>
          </a:p>
          <a:p>
            <a:r>
              <a:rPr lang="en-NZ" dirty="0" smtClean="0"/>
              <a:t>Permissions</a:t>
            </a:r>
          </a:p>
          <a:p>
            <a:r>
              <a:rPr lang="en-NZ" dirty="0" smtClean="0"/>
              <a:t>Many libraries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Simple template language</a:t>
            </a:r>
          </a:p>
          <a:p>
            <a:r>
              <a:rPr lang="en-NZ" dirty="0" smtClean="0"/>
              <a:t>Can be used with most advanced front end tools</a:t>
            </a:r>
          </a:p>
          <a:p>
            <a:pPr lvl="1"/>
            <a:r>
              <a:rPr lang="en-NZ" dirty="0" smtClean="0"/>
              <a:t>AJAX</a:t>
            </a:r>
          </a:p>
          <a:p>
            <a:pPr lvl="1"/>
            <a:r>
              <a:rPr lang="en-NZ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 smtClean="0"/>
              <a:t>Django</a:t>
            </a:r>
            <a:r>
              <a:rPr lang="en-NZ" sz="3600" dirty="0" smtClean="0"/>
              <a:t> architecture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84" y="451338"/>
            <a:ext cx="4782416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5"/>
            <a:ext cx="5969606" cy="5334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Project directory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3075" y="533400"/>
            <a:ext cx="9138138" cy="6832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demosite</a:t>
            </a:r>
            <a:r>
              <a:rPr lang="en-US" dirty="0" smtClean="0"/>
              <a:t>/    ----------------------</a:t>
            </a:r>
            <a:r>
              <a:rPr lang="en-US" sz="1200" dirty="0" smtClean="0"/>
              <a:t>Just </a:t>
            </a:r>
            <a:r>
              <a:rPr lang="en-US" sz="1200" dirty="0"/>
              <a:t>a container for your project. Its name doesn’t </a:t>
            </a:r>
            <a:r>
              <a:rPr lang="en-US" sz="1200" dirty="0" smtClean="0"/>
              <a:t> matter </a:t>
            </a:r>
            <a:r>
              <a:rPr lang="en-US" sz="1200" dirty="0"/>
              <a:t>to Django; you can rename 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                                                                         it </a:t>
            </a:r>
            <a:r>
              <a:rPr lang="en-US" sz="1200" dirty="0"/>
              <a:t>to anything you like.</a:t>
            </a:r>
          </a:p>
          <a:p>
            <a:pPr lvl="1"/>
            <a:r>
              <a:rPr lang="en-US" dirty="0" smtClean="0"/>
              <a:t>manage.py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--------------</a:t>
            </a:r>
            <a:r>
              <a:rPr lang="en-US" sz="1100" dirty="0" smtClean="0"/>
              <a:t>A </a:t>
            </a:r>
            <a:r>
              <a:rPr lang="en-US" sz="1100" dirty="0"/>
              <a:t>command-line utility that lets you interact with this Django project in various ways.</a:t>
            </a:r>
          </a:p>
          <a:p>
            <a:pPr lvl="1"/>
            <a:r>
              <a:rPr lang="en-US" sz="1100" dirty="0" smtClean="0"/>
              <a:t>			. </a:t>
            </a:r>
            <a:r>
              <a:rPr lang="en-US" sz="1100" dirty="0"/>
              <a:t>You should never have to edit this </a:t>
            </a:r>
            <a:r>
              <a:rPr lang="en-US" sz="1100" dirty="0" smtClean="0"/>
              <a:t>file</a:t>
            </a:r>
            <a:r>
              <a:rPr lang="en-US" sz="1100" dirty="0"/>
              <a:t>.</a:t>
            </a:r>
            <a:endParaRPr lang="en-US" sz="1100" dirty="0" smtClean="0"/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demosite</a:t>
            </a:r>
            <a:r>
              <a:rPr lang="en-US" dirty="0" smtClean="0"/>
              <a:t>/   </a:t>
            </a:r>
            <a:r>
              <a:rPr lang="en-US" dirty="0"/>
              <a:t> </a:t>
            </a:r>
            <a:r>
              <a:rPr lang="en-US" dirty="0" smtClean="0"/>
              <a:t>---------------</a:t>
            </a:r>
            <a:r>
              <a:rPr lang="en-US" sz="1100" dirty="0" smtClean="0"/>
              <a:t>Actual </a:t>
            </a:r>
            <a:r>
              <a:rPr lang="en-US" sz="1100" dirty="0"/>
              <a:t>Python package for your project. Use this name to import anything inside it </a:t>
            </a:r>
            <a:endParaRPr lang="en-US" sz="1100" dirty="0" smtClean="0"/>
          </a:p>
          <a:p>
            <a:pPr lvl="1"/>
            <a:r>
              <a:rPr lang="en-US" sz="1100" dirty="0" smtClean="0"/>
              <a:t>                                                             (</a:t>
            </a:r>
            <a:r>
              <a:rPr lang="en-US" sz="1100" dirty="0"/>
              <a:t>e.g. import demosite.settings)</a:t>
            </a:r>
            <a:endParaRPr lang="en-US" sz="1100" dirty="0" smtClean="0"/>
          </a:p>
          <a:p>
            <a:pPr lvl="1"/>
            <a:r>
              <a:rPr lang="en-US" dirty="0" smtClean="0"/>
              <a:t>	__</a:t>
            </a:r>
            <a:r>
              <a:rPr lang="en-US" dirty="0"/>
              <a:t>init__.</a:t>
            </a:r>
            <a:r>
              <a:rPr lang="en-US" dirty="0" smtClean="0"/>
              <a:t>py  ---------</a:t>
            </a:r>
            <a:r>
              <a:rPr lang="en-US" sz="1100" dirty="0" smtClean="0"/>
              <a:t>A </a:t>
            </a:r>
            <a:r>
              <a:rPr lang="en-US" sz="1100" dirty="0"/>
              <a:t>file required for Python to treat the demosite directory as a package.</a:t>
            </a:r>
          </a:p>
          <a:p>
            <a:pPr lvl="1"/>
            <a:r>
              <a:rPr lang="en-US" dirty="0" smtClean="0"/>
              <a:t>	settings.py  --------</a:t>
            </a:r>
            <a:r>
              <a:rPr lang="en-US" sz="1100" dirty="0" smtClean="0"/>
              <a:t>Settings/configuration </a:t>
            </a:r>
            <a:r>
              <a:rPr lang="en-US" sz="1100" dirty="0"/>
              <a:t>for this Django project</a:t>
            </a:r>
          </a:p>
          <a:p>
            <a:pPr lvl="2"/>
            <a:r>
              <a:rPr lang="en-US" dirty="0" smtClean="0"/>
              <a:t>urls.py </a:t>
            </a:r>
            <a:r>
              <a:rPr lang="en-US" dirty="0"/>
              <a:t>  </a:t>
            </a:r>
            <a:r>
              <a:rPr lang="en-US" dirty="0" smtClean="0"/>
              <a:t>------------</a:t>
            </a:r>
            <a:r>
              <a:rPr lang="en-US" sz="1100" dirty="0" smtClean="0"/>
              <a:t>Root URL config, the </a:t>
            </a:r>
            <a:r>
              <a:rPr lang="en-US" sz="1100" dirty="0"/>
              <a:t>URLs for this Django project, provides mapping to views</a:t>
            </a:r>
            <a:endParaRPr lang="en-US" sz="1100" dirty="0" smtClean="0"/>
          </a:p>
          <a:p>
            <a:pPr lvl="2"/>
            <a:r>
              <a:rPr lang="en-US" dirty="0" smtClean="0"/>
              <a:t>wsgi.py  -----------</a:t>
            </a:r>
            <a:r>
              <a:rPr lang="en-US" sz="1100" dirty="0" smtClean="0"/>
              <a:t>An </a:t>
            </a:r>
            <a:r>
              <a:rPr lang="en-US" sz="1100" dirty="0"/>
              <a:t>entry-point for WSGI-compatible webservers to serve your </a:t>
            </a:r>
            <a:r>
              <a:rPr lang="en-US" sz="1100" dirty="0" smtClean="0"/>
              <a:t>project</a:t>
            </a:r>
            <a:endParaRPr lang="en-US" sz="1100" dirty="0"/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demoapp</a:t>
            </a:r>
            <a:r>
              <a:rPr lang="en-US" dirty="0" smtClean="0"/>
              <a:t>/ 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------------</a:t>
            </a:r>
            <a:r>
              <a:rPr lang="en-US" sz="1100" dirty="0" smtClean="0"/>
              <a:t>Can application of the </a:t>
            </a:r>
            <a:r>
              <a:rPr lang="en-US" sz="1100" dirty="0" err="1" smtClean="0"/>
              <a:t>demosite</a:t>
            </a:r>
            <a:r>
              <a:rPr lang="en-US" sz="1100" dirty="0" smtClean="0"/>
              <a:t> project</a:t>
            </a:r>
          </a:p>
          <a:p>
            <a:pPr lvl="2"/>
            <a:r>
              <a:rPr lang="en-US" dirty="0" smtClean="0"/>
              <a:t>__init__.py  --------</a:t>
            </a:r>
            <a:r>
              <a:rPr lang="en-US" sz="1100" dirty="0"/>
              <a:t> A file required for Python to treat the </a:t>
            </a:r>
            <a:r>
              <a:rPr lang="en-US" sz="1100" dirty="0" err="1" smtClean="0"/>
              <a:t>demoapp</a:t>
            </a:r>
            <a:r>
              <a:rPr lang="en-US" sz="1100" dirty="0" smtClean="0"/>
              <a:t> directory </a:t>
            </a:r>
            <a:r>
              <a:rPr lang="en-US" sz="1100" dirty="0"/>
              <a:t>as a package</a:t>
            </a:r>
            <a:endParaRPr lang="en-US" dirty="0" smtClean="0"/>
          </a:p>
          <a:p>
            <a:pPr lvl="2"/>
            <a:r>
              <a:rPr lang="en-US" dirty="0" smtClean="0"/>
              <a:t>urls.py    ------------ </a:t>
            </a:r>
            <a:r>
              <a:rPr lang="en-US" sz="1100" dirty="0"/>
              <a:t>URL </a:t>
            </a:r>
            <a:r>
              <a:rPr lang="en-US" sz="1100" dirty="0" err="1"/>
              <a:t>config</a:t>
            </a:r>
            <a:r>
              <a:rPr lang="en-US" sz="1100" dirty="0"/>
              <a:t>, the URLs for this </a:t>
            </a:r>
            <a:r>
              <a:rPr lang="en-US" sz="1100" dirty="0" err="1"/>
              <a:t>Django</a:t>
            </a:r>
            <a:r>
              <a:rPr lang="en-US" sz="1100" dirty="0"/>
              <a:t> </a:t>
            </a:r>
            <a:r>
              <a:rPr lang="en-US" sz="1100" dirty="0" smtClean="0"/>
              <a:t>app, </a:t>
            </a:r>
            <a:r>
              <a:rPr lang="en-US" sz="1100" dirty="0"/>
              <a:t>provides mapping to views</a:t>
            </a:r>
          </a:p>
          <a:p>
            <a:pPr lvl="2"/>
            <a:r>
              <a:rPr lang="en-US" dirty="0" smtClean="0"/>
              <a:t>views.py   ----------  </a:t>
            </a:r>
            <a:r>
              <a:rPr lang="en-US" sz="1100" dirty="0"/>
              <a:t>Responsible for processing a user’s request and for returning the response</a:t>
            </a:r>
          </a:p>
          <a:p>
            <a:pPr lvl="2"/>
            <a:r>
              <a:rPr lang="en-US" dirty="0" smtClean="0"/>
              <a:t>models.py </a:t>
            </a:r>
            <a:r>
              <a:rPr lang="en-US" dirty="0"/>
              <a:t> --------- </a:t>
            </a:r>
            <a:r>
              <a:rPr lang="en-US" sz="1100" dirty="0"/>
              <a:t>A model is the single, definitive source of information about your data. </a:t>
            </a:r>
            <a:endParaRPr lang="en-US" sz="1100" dirty="0" smtClean="0"/>
          </a:p>
          <a:p>
            <a:pPr lvl="2"/>
            <a:r>
              <a:rPr lang="en-US" sz="1100" dirty="0" smtClean="0"/>
              <a:t>		Generally</a:t>
            </a:r>
            <a:r>
              <a:rPr lang="en-US" sz="1100" dirty="0"/>
              <a:t>, each model maps to a single database table.</a:t>
            </a:r>
          </a:p>
          <a:p>
            <a:pPr lvl="2"/>
            <a:r>
              <a:rPr lang="en-US" dirty="0" smtClean="0"/>
              <a:t>admin.py </a:t>
            </a:r>
            <a:r>
              <a:rPr lang="en-US" dirty="0"/>
              <a:t> </a:t>
            </a:r>
            <a:r>
              <a:rPr lang="en-US" dirty="0" smtClean="0"/>
              <a:t>----------  </a:t>
            </a:r>
            <a:r>
              <a:rPr lang="en-US" sz="1100" dirty="0"/>
              <a:t>It reads metadata in your model to provide a powerful and production-ready interface</a:t>
            </a:r>
            <a:endParaRPr lang="en-US" sz="1100" dirty="0" smtClean="0"/>
          </a:p>
          <a:p>
            <a:pPr lvl="2"/>
            <a:r>
              <a:rPr lang="en-US" dirty="0" smtClean="0"/>
              <a:t>forms.py </a:t>
            </a:r>
            <a:r>
              <a:rPr lang="en-US" dirty="0"/>
              <a:t> </a:t>
            </a:r>
            <a:r>
              <a:rPr lang="en-US" dirty="0" smtClean="0"/>
              <a:t>----------- </a:t>
            </a:r>
            <a:r>
              <a:rPr lang="en-US" sz="1100" dirty="0" smtClean="0"/>
              <a:t>To create and manipulate form </a:t>
            </a:r>
            <a:r>
              <a:rPr lang="en-US" sz="1100" dirty="0" smtClean="0"/>
              <a:t>data</a:t>
            </a:r>
          </a:p>
          <a:p>
            <a:pPr lvl="2"/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r>
              <a:rPr lang="en-US" dirty="0">
                <a:solidFill>
                  <a:prstClr val="black"/>
                </a:solidFill>
              </a:rPr>
              <a:t>/ </a:t>
            </a:r>
            <a:r>
              <a:rPr lang="en-US" dirty="0">
                <a:solidFill>
                  <a:prstClr val="black">
                    <a:lumMod val="40000"/>
                    <a:lumOff val="60000"/>
                  </a:prstClr>
                </a:solidFill>
              </a:rPr>
              <a:t> ------ </a:t>
            </a:r>
            <a:r>
              <a:rPr lang="en-US" sz="1100" dirty="0">
                <a:solidFill>
                  <a:prstClr val="black"/>
                </a:solidFill>
              </a:rPr>
              <a:t>HTML files , renders based on views. You can change to any </a:t>
            </a:r>
            <a:r>
              <a:rPr lang="en-US" sz="1100" dirty="0" err="1">
                <a:solidFill>
                  <a:prstClr val="black"/>
                </a:solidFill>
              </a:rPr>
              <a:t>dir</a:t>
            </a:r>
            <a:r>
              <a:rPr lang="en-US" sz="1100" dirty="0">
                <a:solidFill>
                  <a:prstClr val="black"/>
                </a:solidFill>
              </a:rPr>
              <a:t>, configurable in </a:t>
            </a:r>
            <a:r>
              <a:rPr lang="en-US" sz="1100" dirty="0" smtClean="0">
                <a:solidFill>
                  <a:prstClr val="black"/>
                </a:solidFill>
              </a:rPr>
              <a:t>settings.py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	base.html----------- </a:t>
            </a:r>
            <a:r>
              <a:rPr lang="en-US" sz="1100" dirty="0" smtClean="0">
                <a:solidFill>
                  <a:prstClr val="black"/>
                </a:solidFill>
              </a:rPr>
              <a:t>base template of your application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main.html-</a:t>
            </a:r>
            <a:r>
              <a:rPr lang="en-US" dirty="0">
                <a:solidFill>
                  <a:prstClr val="black"/>
                </a:solidFill>
              </a:rPr>
              <a:t>---------- </a:t>
            </a:r>
            <a:r>
              <a:rPr lang="en-US" sz="1100" dirty="0" smtClean="0">
                <a:solidFill>
                  <a:prstClr val="black"/>
                </a:solidFill>
              </a:rPr>
              <a:t>main entry point to your </a:t>
            </a:r>
            <a:r>
              <a:rPr lang="en-US" sz="1100" dirty="0">
                <a:solidFill>
                  <a:prstClr val="black"/>
                </a:solidFill>
              </a:rPr>
              <a:t>application</a:t>
            </a:r>
          </a:p>
          <a:p>
            <a:pPr lvl="2"/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dirty="0">
                <a:solidFill>
                  <a:prstClr val="black"/>
                </a:solidFill>
              </a:rPr>
              <a:t>/  ------------ </a:t>
            </a:r>
            <a:r>
              <a:rPr lang="en-US" sz="1100" dirty="0">
                <a:solidFill>
                  <a:prstClr val="black"/>
                </a:solidFill>
              </a:rPr>
              <a:t>CSS, JS, images.. </a:t>
            </a:r>
            <a:r>
              <a:rPr lang="en-US" sz="1100" dirty="0" err="1">
                <a:solidFill>
                  <a:prstClr val="black"/>
                </a:solidFill>
              </a:rPr>
              <a:t>etc</a:t>
            </a:r>
            <a:r>
              <a:rPr lang="en-US" sz="1100" dirty="0">
                <a:solidFill>
                  <a:prstClr val="black"/>
                </a:solidFill>
              </a:rPr>
              <a:t>, configurable in </a:t>
            </a:r>
            <a:r>
              <a:rPr lang="en-US" sz="1100" dirty="0" smtClean="0">
                <a:solidFill>
                  <a:prstClr val="black"/>
                </a:solidFill>
              </a:rPr>
              <a:t>settings.py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	styles.css  </a:t>
            </a:r>
            <a:r>
              <a:rPr lang="en-US" dirty="0">
                <a:solidFill>
                  <a:prstClr val="black"/>
                </a:solidFill>
              </a:rPr>
              <a:t>----------- </a:t>
            </a:r>
            <a:r>
              <a:rPr lang="en-US" sz="1100" dirty="0" smtClean="0">
                <a:solidFill>
                  <a:prstClr val="black"/>
                </a:solidFill>
              </a:rPr>
              <a:t>CSS styling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	script.js----------- </a:t>
            </a:r>
            <a:r>
              <a:rPr lang="en-US" sz="1100" dirty="0" smtClean="0">
                <a:solidFill>
                  <a:prstClr val="black"/>
                </a:solidFill>
              </a:rPr>
              <a:t>JavaScript</a:t>
            </a:r>
            <a:endParaRPr lang="en-US" sz="1100" dirty="0">
              <a:solidFill>
                <a:prstClr val="black"/>
              </a:solidFill>
            </a:endParaRPr>
          </a:p>
          <a:p>
            <a:pPr lvl="2"/>
            <a:endParaRPr lang="en-US" sz="1100" dirty="0" smtClean="0">
              <a:solidFill>
                <a:prstClr val="black"/>
              </a:solidFill>
            </a:endParaRPr>
          </a:p>
          <a:p>
            <a:pPr lvl="2"/>
            <a:r>
              <a:rPr lang="en-NZ" sz="1100" dirty="0">
                <a:solidFill>
                  <a:prstClr val="black"/>
                </a:solidFill>
              </a:rPr>
              <a:t>	</a:t>
            </a:r>
            <a:endParaRPr lang="en-US" sz="1100" dirty="0">
              <a:solidFill>
                <a:prstClr val="black"/>
              </a:solidFill>
            </a:endParaRPr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cs typeface="Helvetica"/>
              </a:rPr>
              <a:t>Project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 </a:t>
            </a:r>
            <a:r>
              <a:rPr lang="en-US" sz="1400" b="1" dirty="0">
                <a:cs typeface="Helvetica"/>
              </a:rPr>
              <a:t>settings.py</a:t>
            </a:r>
            <a:r>
              <a:rPr lang="en-US" sz="1400" dirty="0">
                <a:cs typeface="Helvetica"/>
              </a:rPr>
              <a:t> overrides </a:t>
            </a:r>
            <a:r>
              <a:rPr lang="en-US" sz="1400" dirty="0" smtClean="0">
                <a:cs typeface="Helvetica"/>
              </a:rPr>
              <a:t>&lt;</a:t>
            </a:r>
            <a:r>
              <a:rPr lang="en-US" sz="1400" dirty="0">
                <a:cs typeface="Helvetica"/>
              </a:rPr>
              <a:t>python&gt;/</a:t>
            </a:r>
            <a:r>
              <a:rPr lang="en-US" sz="1400" dirty="0" smtClean="0">
                <a:cs typeface="Helvetica"/>
              </a:rPr>
              <a:t>Lib/site-packgaes/django/conf/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global_settings.py a</a:t>
            </a:r>
            <a:r>
              <a:rPr lang="en-US" sz="1400" dirty="0" smtClean="0">
                <a:cs typeface="Helvetica"/>
              </a:rPr>
              <a:t>nd tells your </a:t>
            </a:r>
            <a:r>
              <a:rPr lang="en-US" sz="1400" dirty="0" err="1" smtClean="0">
                <a:cs typeface="Helvetica"/>
              </a:rPr>
              <a:t>django</a:t>
            </a:r>
            <a:r>
              <a:rPr lang="en-US" sz="1400" dirty="0" smtClean="0">
                <a:cs typeface="Helvetica"/>
              </a:rPr>
              <a:t> project which </a:t>
            </a:r>
            <a:r>
              <a:rPr lang="en-US" sz="1400" dirty="0">
                <a:cs typeface="Helvetica"/>
              </a:rPr>
              <a:t>settings to be used. 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demoproject.settings</a:t>
            </a:r>
            <a:r>
              <a:rPr lang="en-US" sz="1400" dirty="0">
                <a:cs typeface="Helvetica"/>
              </a:rPr>
              <a:t>)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cs typeface="Helvetica"/>
              </a:rPr>
              <a:t>DEBUG</a:t>
            </a:r>
            <a:r>
              <a:rPr lang="en-US" sz="1000" dirty="0" smtClean="0">
                <a:cs typeface="Helvetica"/>
              </a:rPr>
              <a:t>                          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True or False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DATABASES ENGINE</a:t>
            </a:r>
            <a:r>
              <a:rPr lang="en-US" sz="1000" dirty="0">
                <a:cs typeface="Helvetica"/>
              </a:rPr>
              <a:t>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postgresql_psycopg2', '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mysql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', 'sqlite3' or 'oracle'..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etc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ROOT_URLCONF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cs typeface="Helvetica"/>
              </a:rPr>
              <a:t>         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Root </a:t>
            </a:r>
            <a:r>
              <a:rPr lang="en-US" sz="1000" dirty="0" err="1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url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dispatcher specs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cs typeface="Helvetica"/>
              </a:rPr>
              <a:t>MEDIA_ROOT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directory that will hold user-uploaded files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MEDIA_URL    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To serve media files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STATIC_ROOT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To any server static files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css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,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js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..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and admin UI files (can add more 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dirs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 to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 STATICFILES_DIRS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)</a:t>
            </a: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STATIC_URL        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To serve static files</a:t>
            </a:r>
            <a:endParaRPr lang="en-US" sz="1000" dirty="0">
              <a:solidFill>
                <a:schemeClr val="accent6">
                  <a:lumMod val="75000"/>
                </a:schemeClr>
              </a:solidFill>
              <a:cs typeface="Helvetica"/>
            </a:endParaRPr>
          </a:p>
          <a:p>
            <a:pPr marL="82296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cs typeface="Helvetica"/>
              </a:rPr>
              <a:t>TEMPLATE_DIRS           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cs typeface="Helvetica"/>
              </a:rPr>
              <a:t>Template directories</a:t>
            </a:r>
            <a:endParaRPr lang="en-US" sz="1000" dirty="0">
              <a:solidFill>
                <a:schemeClr val="accent6">
                  <a:lumMod val="75000"/>
                </a:schemeClr>
              </a:solidFill>
              <a:cs typeface="Helvetica"/>
            </a:endParaRPr>
          </a:p>
          <a:p>
            <a:pPr marL="205740"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>
                <a:cs typeface="Helvetica"/>
              </a:rPr>
              <a:t>Using  settings in Python code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from </a:t>
            </a:r>
            <a:r>
              <a:rPr lang="en-US" sz="1200" dirty="0" err="1" smtClean="0">
                <a:cs typeface="Helvetica"/>
              </a:rPr>
              <a:t>django.conf</a:t>
            </a:r>
            <a:r>
              <a:rPr lang="en-US" sz="1200" dirty="0" smtClean="0">
                <a:cs typeface="Helvetica"/>
              </a:rPr>
              <a:t> import settings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if </a:t>
            </a:r>
            <a:r>
              <a:rPr lang="en-US" sz="1200" dirty="0" err="1" smtClean="0">
                <a:cs typeface="Helvetica"/>
              </a:rPr>
              <a:t>settings.DEBUG</a:t>
            </a:r>
            <a:r>
              <a:rPr lang="en-US" sz="1200" dirty="0" smtClean="0">
                <a:cs typeface="Helvetica"/>
              </a:rPr>
              <a:t>: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cs typeface="Helvetica"/>
              </a:rPr>
              <a:t>    # Do something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Project/site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Creating new Project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django-admin.py </a:t>
            </a:r>
            <a:r>
              <a:rPr lang="en-US" sz="1800" dirty="0" err="1">
                <a:solidFill>
                  <a:srgbClr val="C00000"/>
                </a:solidFill>
                <a:cs typeface="Helvetica"/>
              </a:rPr>
              <a:t>startproject</a:t>
            </a:r>
            <a:r>
              <a:rPr lang="en-US" sz="1800" dirty="0">
                <a:cs typeface="Helvetica"/>
              </a:rPr>
              <a:t> </a:t>
            </a:r>
            <a:r>
              <a:rPr lang="en-US" sz="1800" dirty="0" err="1">
                <a:cs typeface="Helvetica"/>
              </a:rPr>
              <a:t>demoproject</a:t>
            </a:r>
            <a:endParaRPr lang="en-US" sz="1800" dirty="0">
              <a:cs typeface="Helvetica"/>
            </a:endParaRP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A project is a collection of applications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Creating new Application</a:t>
            </a:r>
          </a:p>
          <a:p>
            <a:pPr marL="1005840" lvl="2" indent="-3429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dirty="0" err="1">
                <a:solidFill>
                  <a:srgbClr val="C00000"/>
                </a:solidFill>
                <a:cs typeface="Helvetica"/>
              </a:rPr>
              <a:t>startapp</a:t>
            </a:r>
            <a:r>
              <a:rPr lang="en-US" dirty="0">
                <a:cs typeface="Helvetica"/>
              </a:rPr>
              <a:t> </a:t>
            </a:r>
            <a:r>
              <a:rPr lang="en-US" dirty="0" err="1">
                <a:cs typeface="Helvetica"/>
              </a:rPr>
              <a:t>demosite</a:t>
            </a:r>
            <a:endParaRPr lang="en-US" dirty="0">
              <a:cs typeface="Helvetica"/>
            </a:endParaRPr>
          </a:p>
          <a:p>
            <a:pPr marL="662940"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An application tries to provide a single, relatively self-contained set of related functions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cs typeface="Helvetica"/>
              </a:rPr>
              <a:t>Using the built-in web server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sz="1800" dirty="0" err="1" smtClean="0">
                <a:solidFill>
                  <a:srgbClr val="C00000"/>
                </a:solidFill>
                <a:cs typeface="Helvetica"/>
              </a:rPr>
              <a:t>runserver</a:t>
            </a:r>
            <a:r>
              <a:rPr lang="en-US" sz="1800" dirty="0" smtClean="0">
                <a:solidFill>
                  <a:srgbClr val="C00000"/>
                </a:solidFill>
                <a:cs typeface="Helvetica"/>
              </a:rPr>
              <a:t> </a:t>
            </a:r>
            <a:r>
              <a:rPr lang="en-US" sz="1600" dirty="0">
                <a:cs typeface="Helvetica"/>
              </a:rPr>
              <a:t>#</a:t>
            </a:r>
            <a:r>
              <a:rPr lang="en-US" sz="1100" dirty="0">
                <a:cs typeface="Helvetica"/>
              </a:rPr>
              <a:t>Runs by default at port 8000</a:t>
            </a:r>
            <a:endParaRPr lang="en-US" sz="2800" dirty="0">
              <a:cs typeface="Helvetica"/>
            </a:endParaRP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solidFill>
                  <a:srgbClr val="7030A0"/>
                </a:solidFill>
                <a:cs typeface="Helvetica"/>
              </a:rPr>
              <a:t>python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manage.py </a:t>
            </a:r>
            <a:r>
              <a:rPr lang="en-US" sz="1800" dirty="0" err="1">
                <a:solidFill>
                  <a:srgbClr val="C00000"/>
                </a:solidFill>
                <a:cs typeface="Helvetica"/>
              </a:rPr>
              <a:t>runserver</a:t>
            </a:r>
            <a:r>
              <a:rPr lang="en-US" sz="1800" dirty="0">
                <a:solidFill>
                  <a:srgbClr val="C00000"/>
                </a:solidFill>
                <a:cs typeface="Helvetica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cs typeface="Helvetica"/>
              </a:rPr>
              <a:t>80 </a:t>
            </a:r>
            <a:r>
              <a:rPr lang="en-US" sz="1600" dirty="0" smtClean="0">
                <a:cs typeface="Helvetica"/>
              </a:rPr>
              <a:t>#</a:t>
            </a:r>
            <a:r>
              <a:rPr lang="en-US" sz="1200" dirty="0">
                <a:cs typeface="Helvetica"/>
              </a:rPr>
              <a:t>Runs </a:t>
            </a:r>
            <a:r>
              <a:rPr lang="en-US" sz="1200" dirty="0" smtClean="0">
                <a:cs typeface="Helvetica"/>
              </a:rPr>
              <a:t>in port 80</a:t>
            </a:r>
            <a:endParaRPr lang="en-US" sz="1800" dirty="0">
              <a:cs typeface="Helvetica"/>
            </a:endParaRP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>
                <a:cs typeface="Helvetica"/>
              </a:rPr>
              <a:t>It </a:t>
            </a:r>
            <a:r>
              <a:rPr lang="en-US" sz="1800" dirty="0">
                <a:cs typeface="Helvetica"/>
              </a:rPr>
              <a:t>checks for any error and validate the models. Throws errors/warnings for any misconfigurations and invalid entries.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53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dispatcher/patterns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Root URL should be configured in settings.py</a:t>
            </a:r>
          </a:p>
          <a:p>
            <a:pPr marL="1005840" lvl="1" indent="-342900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ROOT_URLCONF  =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app.urls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Syntax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patterns(prefix,        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(regular expression, Python callback function [, optional dictionary [, optional name]])  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cs typeface="Helvetica"/>
              </a:rPr>
              <a:t>Example: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r'^articles-year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/$', '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mysite.news.views.articles_year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cs typeface="Helvetica"/>
            </a:endParaRPr>
          </a:p>
          <a:p>
            <a:pPr marL="1291590" lvl="2" indent="-171450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  <a:cs typeface="Helvetica"/>
            </a:endParaRP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205740">
              <a:spcBef>
                <a:spcPts val="300"/>
              </a:spcBef>
              <a:spcAft>
                <a:spcPts val="300"/>
              </a:spcAft>
            </a:pPr>
            <a:endParaRPr lang="en-US" sz="3200" dirty="0">
              <a:cs typeface="Helvetica"/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200" dirty="0">
              <a:cs typeface="Helvetica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17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dispatcher/patterns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Can include other </a:t>
            </a:r>
            <a:r>
              <a:rPr lang="en-US" sz="1800" dirty="0" err="1">
                <a:cs typeface="Helvetica"/>
              </a:rPr>
              <a:t>URLconf</a:t>
            </a:r>
            <a:r>
              <a:rPr lang="en-US" sz="1800" dirty="0">
                <a:cs typeface="Helvetica"/>
              </a:rPr>
              <a:t> modules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	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r'^support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/', include('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demoproject.support.urls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')),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548640" indent="-342900"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cs typeface="Helvetica"/>
              </a:rPr>
              <a:t>Using Prefix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 ',     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/(\d{4})/$', 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mysite.news.views.articles_year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    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/(\d{4})/(\d{2})/$', 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mysite.news.views.articles_month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Here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mysite.news.views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is common, so can be rewritten as follows 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urlpatterns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= patterns('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mysite.news.views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',     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articles_year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    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/(\d{4})/(\d{2})/$',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articles_month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</a:t>
            </a:r>
          </a:p>
          <a:p>
            <a:pPr marL="48006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cs typeface="Helvetica"/>
              </a:rPr>
              <a:t>Passing extra arguments and Dictionary mapping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patterns(' ', 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        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r'^articles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/(?P&lt;year&gt;\d{4})/$', '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Helvetica"/>
              </a:rPr>
              <a:t>articles_year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'), {'foo': 'bar'}),   </a:t>
            </a:r>
          </a:p>
          <a:p>
            <a:pPr marL="48006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)</a:t>
            </a: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cs typeface="Helvetica"/>
            </a:endParaRPr>
          </a:p>
          <a:p>
            <a:pPr marL="662940" lvl="1"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Helvetica"/>
              </a:rPr>
              <a:t>We can get the values in views.py as year='2005', foo='bar'</a:t>
            </a: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600" dirty="0">
              <a:cs typeface="Helvetica"/>
            </a:endParaRPr>
          </a:p>
          <a:p>
            <a:pPr marL="548640" indent="-342900">
              <a:spcBef>
                <a:spcPts val="300"/>
              </a:spcBef>
              <a:spcAft>
                <a:spcPts val="300"/>
              </a:spcAft>
            </a:pPr>
            <a:endParaRPr lang="en-US" sz="3600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35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refers to </a:t>
            </a:r>
            <a:r>
              <a:rPr lang="en-US" dirty="0" err="1" smtClean="0"/>
              <a:t>Javascript</a:t>
            </a:r>
            <a:r>
              <a:rPr lang="en-US" dirty="0" smtClean="0"/>
              <a:t>/CSS files, </a:t>
            </a:r>
            <a:r>
              <a:rPr lang="en-US" dirty="0"/>
              <a:t>and any icons or other images that come with </a:t>
            </a:r>
            <a:r>
              <a:rPr lang="en-US" dirty="0" smtClean="0"/>
              <a:t>the code of your </a:t>
            </a:r>
            <a:r>
              <a:rPr lang="en-US" dirty="0"/>
              <a:t>site as static </a:t>
            </a:r>
            <a:r>
              <a:rPr lang="en-US" dirty="0" smtClean="0"/>
              <a:t>assets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step to integrate static assets in a </a:t>
            </a:r>
            <a:r>
              <a:rPr lang="en-US" dirty="0" err="1"/>
              <a:t>Django</a:t>
            </a:r>
            <a:r>
              <a:rPr lang="en-US" dirty="0"/>
              <a:t> project is to configure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project settings so </a:t>
            </a:r>
            <a:r>
              <a:rPr lang="en-US" dirty="0"/>
              <a:t>that it knows what folder static assets are located </a:t>
            </a:r>
            <a:r>
              <a:rPr lang="en-US" dirty="0" smtClean="0"/>
              <a:t>in</a:t>
            </a:r>
          </a:p>
          <a:p>
            <a:pPr fontAlgn="base"/>
            <a:r>
              <a:rPr lang="en-US" dirty="0" err="1"/>
              <a:t>Django</a:t>
            </a:r>
            <a:r>
              <a:rPr lang="en-US" dirty="0"/>
              <a:t> comes with a template tag called static that helps us create the paths to our static </a:t>
            </a:r>
            <a:r>
              <a:rPr lang="en-US" dirty="0" smtClean="0"/>
              <a:t>assets</a:t>
            </a:r>
            <a:endParaRPr lang="en-US" dirty="0"/>
          </a:p>
          <a:p>
            <a:pPr fontAlgn="base"/>
            <a:r>
              <a:rPr lang="en-US" dirty="0"/>
              <a:t>To make use of the static tag, we need to use a </a:t>
            </a:r>
            <a:r>
              <a:rPr lang="en-US" dirty="0" smtClean="0"/>
              <a:t>template </a:t>
            </a:r>
            <a:r>
              <a:rPr lang="en-US" dirty="0"/>
              <a:t>tag to load the static files </a:t>
            </a:r>
            <a:r>
              <a:rPr lang="en-US" dirty="0" smtClean="0"/>
              <a:t>because </a:t>
            </a:r>
            <a:r>
              <a:rPr lang="en-US" dirty="0"/>
              <a:t>it isn't provided by default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  <a:r>
              <a:rPr lang="en-US" dirty="0" smtClean="0"/>
              <a:t> </a:t>
            </a:r>
            <a:r>
              <a:rPr lang="en-US" dirty="0"/>
              <a:t> this will make a tag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/>
              <a:t> available in the rest of our template.</a:t>
            </a:r>
          </a:p>
        </p:txBody>
      </p:sp>
    </p:spTree>
    <p:extLst>
      <p:ext uri="{BB962C8B-B14F-4D97-AF65-F5344CB8AC3E}">
        <p14:creationId xmlns:p14="http://schemas.microsoft.com/office/powerpoint/2010/main" val="15566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Files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90655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1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extending and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"/>
          <a:stretch/>
        </p:blipFill>
        <p:spPr bwMode="auto">
          <a:xfrm>
            <a:off x="152400" y="1981200"/>
            <a:ext cx="5334000" cy="3552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145798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reduce repetition (DRY), Django projects implement a base template with the elements that every template will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-Metatags</a:t>
            </a:r>
          </a:p>
          <a:p>
            <a:pPr lvl="1"/>
            <a:r>
              <a:rPr lang="en-US" dirty="0"/>
              <a:t>-</a:t>
            </a:r>
            <a:r>
              <a:rPr lang="en-US" dirty="0" smtClean="0"/>
              <a:t>global </a:t>
            </a:r>
            <a:r>
              <a:rPr lang="en-US" dirty="0"/>
              <a:t>CSS or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-structural </a:t>
            </a:r>
            <a:r>
              <a:rPr lang="en-US" dirty="0"/>
              <a:t>elements such as a navigation bar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its body tag, we have a block template tag to provide a place for child templates to define content.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579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base.html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Template extending and 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8"/>
          <a:stretch/>
        </p:blipFill>
        <p:spPr bwMode="auto">
          <a:xfrm>
            <a:off x="1219200" y="1600200"/>
            <a:ext cx="5486400" cy="196514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216876" y="3703862"/>
            <a:ext cx="8774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 </a:t>
            </a:r>
            <a:r>
              <a:rPr lang="en-US" dirty="0"/>
              <a:t>the extends tag establishes that it will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base.html </a:t>
            </a:r>
            <a:r>
              <a:rPr lang="en-US" dirty="0"/>
              <a:t>as its parent </a:t>
            </a:r>
            <a:r>
              <a:rPr lang="en-US" dirty="0" smtClean="0"/>
              <a:t>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</a:t>
            </a:r>
            <a:r>
              <a:rPr lang="en-US" dirty="0"/>
              <a:t>that this tag has to be the first line of the template.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block tags in this template will be used </a:t>
            </a:r>
            <a:r>
              <a:rPr lang="en-US" dirty="0" smtClean="0"/>
              <a:t>to indicate </a:t>
            </a:r>
            <a:r>
              <a:rPr lang="en-US" dirty="0"/>
              <a:t>an area of content that will override the parent.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example, we're overriding the block called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dirty="0"/>
              <a:t>."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rendered,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index.html </a:t>
            </a:r>
            <a:r>
              <a:rPr lang="en-US" dirty="0"/>
              <a:t>template will have the HTML from the base template, and its body tag will be filled with </a:t>
            </a:r>
            <a:r>
              <a:rPr lang="en-US" dirty="0" smtClean="0"/>
              <a:t>whatever is </a:t>
            </a:r>
            <a:r>
              <a:rPr lang="en-US" dirty="0"/>
              <a:t>placed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such </a:t>
            </a:r>
            <a:r>
              <a:rPr lang="en-US" dirty="0"/>
              <a:t>as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US" dirty="0"/>
              <a:t> tag and the comment we have here.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030" y="1109990"/>
            <a:ext cx="224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Revising the MVC Design Pattern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main idea behind design patterns is to extract the high level interactions between objects and reuse their behaviors from application to application. 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Pattern </a:t>
            </a:r>
            <a:r>
              <a:rPr lang="en-US" altLang="en-US" sz="2800" dirty="0"/>
              <a:t>describes a problem which occurs over and over again in our environment, and then describes the core of the solution to that problem, in such a way that you can use this solution </a:t>
            </a:r>
            <a:r>
              <a:rPr lang="en-US" altLang="en-US" sz="2800" dirty="0" smtClean="0"/>
              <a:t>in different projects with </a:t>
            </a:r>
            <a:r>
              <a:rPr lang="en-US" altLang="en-US" sz="2800" i="1" dirty="0" smtClean="0"/>
              <a:t>slight</a:t>
            </a:r>
            <a:r>
              <a:rPr lang="en-US" altLang="en-US" sz="2800" dirty="0" smtClean="0"/>
              <a:t> modifications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9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>
                <a:solidFill>
                  <a:srgbClr val="00B050"/>
                </a:solidFill>
              </a:rPr>
              <a:t>M</a:t>
            </a:r>
            <a:r>
              <a:rPr lang="en-US" altLang="en-US" dirty="0">
                <a:solidFill>
                  <a:srgbClr val="00B0F0"/>
                </a:solidFill>
              </a:rPr>
              <a:t>V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An architectural </a:t>
            </a:r>
            <a:r>
              <a:rPr lang="en-US" altLang="en-US" sz="2800" dirty="0"/>
              <a:t>design pattern which works to separate data and UI </a:t>
            </a:r>
            <a:r>
              <a:rPr lang="en-US" altLang="en-US" sz="2800" dirty="0" smtClean="0"/>
              <a:t>into </a:t>
            </a:r>
            <a:r>
              <a:rPr lang="en-US" altLang="en-US" sz="2800" dirty="0"/>
              <a:t>a </a:t>
            </a:r>
            <a:r>
              <a:rPr lang="en-US" altLang="en-US" sz="2800" dirty="0" smtClean="0"/>
              <a:t>cohesive </a:t>
            </a:r>
            <a:r>
              <a:rPr lang="en-US" altLang="en-US" sz="2800" dirty="0"/>
              <a:t>and modularized system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 smtClean="0">
                <a:solidFill>
                  <a:srgbClr val="00B050"/>
                </a:solidFill>
              </a:rPr>
              <a:t>Model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represents the data model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Manages </a:t>
            </a:r>
            <a:r>
              <a:rPr lang="en-US" altLang="en-US" sz="2400" dirty="0"/>
              <a:t>behavior and data of the application </a:t>
            </a:r>
            <a:r>
              <a:rPr lang="en-US" altLang="en-US" sz="2400" dirty="0" smtClean="0"/>
              <a:t>domain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B0F0"/>
                </a:solidFill>
              </a:rPr>
              <a:t>View</a:t>
            </a:r>
            <a:r>
              <a:rPr lang="en-US" altLang="en-US" sz="2800" dirty="0"/>
              <a:t> represents the screen(s) shown to the user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Manages </a:t>
            </a:r>
            <a:r>
              <a:rPr lang="en-US" altLang="en-US" sz="2400" dirty="0"/>
              <a:t>the graphical and/or textual output to the </a:t>
            </a:r>
            <a:r>
              <a:rPr lang="en-US" altLang="en-US" sz="2400" dirty="0" smtClean="0"/>
              <a:t>display of the application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Controller</a:t>
            </a:r>
            <a:r>
              <a:rPr lang="en-US" altLang="en-US" sz="2800" dirty="0"/>
              <a:t> represents interactions from the user that changes the data and the view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Interprets </a:t>
            </a:r>
            <a:r>
              <a:rPr lang="en-US" altLang="en-US" sz="2400" dirty="0"/>
              <a:t>the mouse and keyboard inputs from the user, commanding the model and/or the view to change as </a:t>
            </a:r>
            <a:r>
              <a:rPr lang="en-US" altLang="en-US" sz="2400" dirty="0" smtClean="0"/>
              <a:t>appropriate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1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User </a:t>
            </a:r>
            <a:r>
              <a:rPr lang="en-US" altLang="en-US" dirty="0" smtClean="0"/>
              <a:t>generates an interaction command</a:t>
            </a:r>
            <a:endParaRPr lang="en-US" altLang="en-US" dirty="0"/>
          </a:p>
          <a:p>
            <a:r>
              <a:rPr lang="en-US" altLang="en-US" dirty="0"/>
              <a:t>Controller handles input and updates model or changes the view</a:t>
            </a:r>
          </a:p>
          <a:p>
            <a:r>
              <a:rPr lang="en-US" altLang="en-US" dirty="0"/>
              <a:t>View, which relies on model to show data to user, updates if necessary</a:t>
            </a:r>
          </a:p>
          <a:p>
            <a:r>
              <a:rPr lang="en-US" altLang="en-US" dirty="0"/>
              <a:t>Rinse and Repeat</a:t>
            </a:r>
          </a:p>
        </p:txBody>
      </p:sp>
      <p:pic>
        <p:nvPicPr>
          <p:cNvPr id="4" name="Picture 4" descr="gen-interac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t="2208" r="1546" b="2852"/>
          <a:stretch/>
        </p:blipFill>
        <p:spPr bwMode="auto">
          <a:xfrm>
            <a:off x="3641925" y="2971801"/>
            <a:ext cx="5425875" cy="37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the point?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Provides a logical structure for heavily interactive system</a:t>
            </a:r>
          </a:p>
          <a:p>
            <a:r>
              <a:rPr lang="en-US" altLang="en-US" dirty="0"/>
              <a:t>Adheres to good engineering design principles and practices</a:t>
            </a:r>
          </a:p>
          <a:p>
            <a:pPr lvl="1"/>
            <a:r>
              <a:rPr lang="en-US" altLang="en-US" dirty="0"/>
              <a:t>Information hiding, less coupling, simplicity, etc.</a:t>
            </a:r>
          </a:p>
          <a:p>
            <a:pPr lvl="1"/>
            <a:r>
              <a:rPr lang="en-US" altLang="en-US" dirty="0"/>
              <a:t>Delegated control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/>
              <a:t>Separation between the data layer and the interface is the key:</a:t>
            </a:r>
          </a:p>
          <a:p>
            <a:pPr lvl="1"/>
            <a:r>
              <a:rPr lang="en-US" altLang="en-US" dirty="0"/>
              <a:t>The view is easily replaced or expanded.</a:t>
            </a:r>
          </a:p>
          <a:p>
            <a:pPr lvl="1"/>
            <a:r>
              <a:rPr lang="en-US" altLang="en-US" dirty="0"/>
              <a:t>Model data changes are reflected in all interfaces because all views are Observers.</a:t>
            </a:r>
          </a:p>
          <a:p>
            <a:pPr lvl="1"/>
            <a:r>
              <a:rPr lang="en-US" altLang="en-US" dirty="0"/>
              <a:t>Better scalability since UI and application logic are separated.</a:t>
            </a:r>
          </a:p>
          <a:p>
            <a:pPr lvl="1"/>
            <a:r>
              <a:rPr lang="en-US" altLang="en-US" dirty="0"/>
              <a:t>Distribution over a network is greatly simplified.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8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4173</TotalTime>
  <Words>709</Words>
  <Application>Microsoft Office PowerPoint</Application>
  <PresentationFormat>On-screen Show (4:3)</PresentationFormat>
  <Paragraphs>190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DJANGO STATIC FILES AND TEMPLATE EXTENDING -  The MVC design pattern Revisited</vt:lpstr>
      <vt:lpstr>Static Files</vt:lpstr>
      <vt:lpstr>Static Files</vt:lpstr>
      <vt:lpstr>Template extending and inheritance</vt:lpstr>
      <vt:lpstr>Template extending and inheritance</vt:lpstr>
      <vt:lpstr>Revising the MVC Design Pattern</vt:lpstr>
      <vt:lpstr>What is MVC?</vt:lpstr>
      <vt:lpstr>How does it work?</vt:lpstr>
      <vt:lpstr>What’s the point?</vt:lpstr>
      <vt:lpstr>In Django MVC is called MVT</vt:lpstr>
      <vt:lpstr>Model</vt:lpstr>
      <vt:lpstr>View</vt:lpstr>
      <vt:lpstr>Template</vt:lpstr>
      <vt:lpstr>Django architecture</vt:lpstr>
      <vt:lpstr>Project directory structure</vt:lpstr>
      <vt:lpstr>Settings.py</vt:lpstr>
      <vt:lpstr>Project/site creation</vt:lpstr>
      <vt:lpstr>URL dispatcher/patterns</vt:lpstr>
      <vt:lpstr>URL dispatcher/patterns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187</cp:revision>
  <dcterms:created xsi:type="dcterms:W3CDTF">2006-08-16T00:00:00Z</dcterms:created>
  <dcterms:modified xsi:type="dcterms:W3CDTF">2017-05-15T03:49:19Z</dcterms:modified>
</cp:coreProperties>
</file>