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2" r:id="rId3"/>
    <p:sldId id="284" r:id="rId4"/>
    <p:sldId id="258" r:id="rId5"/>
    <p:sldId id="288" r:id="rId6"/>
    <p:sldId id="294" r:id="rId7"/>
    <p:sldId id="295" r:id="rId8"/>
    <p:sldId id="293" r:id="rId9"/>
    <p:sldId id="264" r:id="rId10"/>
    <p:sldId id="265" r:id="rId11"/>
    <p:sldId id="267" r:id="rId12"/>
    <p:sldId id="266" r:id="rId13"/>
    <p:sldId id="28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52" autoAdjust="0"/>
  </p:normalViewPr>
  <p:slideViewPr>
    <p:cSldViewPr>
      <p:cViewPr varScale="1">
        <p:scale>
          <a:sx n="81" d="100"/>
          <a:sy n="81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8E9B-C84B-400B-94FF-EDBC82CAB9B2}" type="datetimeFigureOut">
              <a:rPr lang="en-NZ" smtClean="0"/>
              <a:pPr/>
              <a:t>11/05/2017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0E72-C3FF-44D6-9EAF-30A03D35C1A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645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197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73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43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2430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32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028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1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663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veweave.com/AUBS2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sciencezone.org/50-most-useful-apis-for-developer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tutoria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appid=f6b6fecf2c4292d8d19d201e57667588" TargetMode="External"/><Relationship Id="rId7" Type="http://schemas.openxmlformats.org/officeDocument/2006/relationships/hyperlink" Target="http://api.openweathermap.org/data/2.5/weather?q=London,uk&amp;appid=f6b6fecf2c4292d8d19d201e57667588&amp;mode=x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openweathermap.org/data/2.5/weather?id=2172797&amp;appid=b1b15e88fa797225412429c1c50c122a1" TargetMode="External"/><Relationship Id="rId5" Type="http://schemas.openxmlformats.org/officeDocument/2006/relationships/hyperlink" Target="http://api.openweathermap.org/data/2.5/weather?lat=35&amp;lon=139&amp;appid=b1b15e88fa797225412429c1c50c122a1" TargetMode="External"/><Relationship Id="rId4" Type="http://schemas.openxmlformats.org/officeDocument/2006/relationships/hyperlink" Target="http://api.openweathermap.org/data/2.5/weather?zip=9011,nz&amp;appid=f6b6fecf2c4292d8d19d201e576675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appid=f6b6fecf2c4292d8d19d201e57667588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openweathermap.org/data/2.5/weather?q=London,uk&amp;appid=f6b6fecf2c4292d8d19d201e57667588&amp;mode=htm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api.openweathermap.org/data/2.5/weather?q=London,uk&amp;appid=f6b6fecf2c4292d8d19d201e57667588&amp;mode=x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London,uk&amp;appid=f6b6fecf2c4292d8d19d201e5766758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://liveweave.com/AqrvZ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cap="none" dirty="0" smtClean="0"/>
              <a:t>Web Services and APIs</a:t>
            </a:r>
            <a:endParaRPr lang="en-NZ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Web3</a:t>
            </a:r>
          </a:p>
        </p:txBody>
      </p:sp>
    </p:spTree>
    <p:extLst>
      <p:ext uri="{BB962C8B-B14F-4D97-AF65-F5344CB8AC3E}">
        <p14:creationId xmlns:p14="http://schemas.microsoft.com/office/powerpoint/2010/main" val="1893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2590800"/>
          </a:xfrm>
        </p:spPr>
        <p:txBody>
          <a:bodyPr>
            <a:normAutofit/>
          </a:bodyPr>
          <a:lstStyle/>
          <a:p>
            <a:r>
              <a:rPr lang="en-NZ" dirty="0"/>
              <a:t>In the HTML &lt;head</a:t>
            </a:r>
            <a:r>
              <a:rPr lang="en-NZ" dirty="0" smtClean="0"/>
              <a:t>&gt; element: </a:t>
            </a:r>
            <a:r>
              <a:rPr lang="en-NZ" dirty="0"/>
              <a:t>Load the </a:t>
            </a:r>
            <a:r>
              <a:rPr lang="en-NZ" dirty="0" smtClean="0"/>
              <a:t>library</a:t>
            </a:r>
          </a:p>
          <a:p>
            <a:r>
              <a:rPr lang="en-NZ" dirty="0" smtClean="0"/>
              <a:t>Create the JavaScript that exploits the functionality of the library</a:t>
            </a:r>
            <a:endParaRPr lang="en-NZ" dirty="0"/>
          </a:p>
          <a:p>
            <a:endParaRPr lang="en-NZ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810000"/>
            <a:ext cx="5105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US" sz="12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Google Chart API Demo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link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GoogleChart.cs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"https://www.google.com/jsapi"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"text/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javascript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2F4FF"/>
                </a:highlight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2F4FF"/>
                </a:highlight>
              </a:rPr>
              <a:t>google.load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</a:rPr>
              <a:t>'visualization'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</a:rPr>
              <a:t>'1.0'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2F4FF"/>
                </a:highlight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</a:rPr>
              <a:t>{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</a:rPr>
              <a:t>'packages'</a:t>
            </a:r>
            <a:r>
              <a:rPr lang="en-US" sz="1200" b="1" dirty="0">
                <a:solidFill>
                  <a:srgbClr val="000000"/>
                </a:solidFill>
                <a:highlight>
                  <a:srgbClr val="F2F4FF"/>
                </a:highlight>
              </a:rPr>
              <a:t>:[</a:t>
            </a:r>
            <a:r>
              <a:rPr lang="en-US" sz="1200" dirty="0">
                <a:solidFill>
                  <a:srgbClr val="808080"/>
                </a:solidFill>
                <a:highlight>
                  <a:srgbClr val="F2F4FF"/>
                </a:highlight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2F4FF"/>
                </a:highlight>
              </a:rPr>
              <a:t>corechart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2F4FF"/>
                </a:highlight>
              </a:rPr>
              <a:t>'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2F4FF"/>
                </a:highlight>
              </a:rPr>
              <a:t>]});</a:t>
            </a:r>
            <a:endParaRPr lang="en-US" sz="1200" dirty="0" smtClean="0">
              <a:solidFill>
                <a:srgbClr val="000000"/>
              </a:solidFill>
              <a:highlight>
                <a:srgbClr val="F2F4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script&gt;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script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"GoogleChart.js"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divPieChart</a:t>
            </a:r>
            <a:r>
              <a:rPr lang="en-US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Div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Pie Chart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html&gt;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88523" y="3491299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GoogleCharts.html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3810000" y="1934308"/>
            <a:ext cx="51054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window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onload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	//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Create the data table</a:t>
            </a:r>
          </a:p>
          <a:p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US" sz="11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data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google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visualization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DataTable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addColumn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'string'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'Browsers'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addColumn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'number'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'Users'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addRows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([ 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'IE'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'Firefox'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18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'Chrome'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70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'Safari'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'Opera'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options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   title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 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'Browser Usage, May 2016'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width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 </a:t>
            </a:r>
            <a:r>
              <a:rPr lang="en-US" sz="11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600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height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 </a:t>
            </a:r>
            <a:r>
              <a:rPr lang="en-US" sz="11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400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legend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 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'left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	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is3D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divChart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getElementById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</a:rPr>
              <a:t>divPieChart</a:t>
            </a:r>
            <a:r>
              <a:rPr lang="en-US" sz="11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chart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google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visualization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PieChart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divChart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chart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draw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data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options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161192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GoogleCharts.js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068433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Prepare a Data Set Object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3352800" y="2438400"/>
            <a:ext cx="233665" cy="17426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467466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Define chart options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3341077" y="4343400"/>
            <a:ext cx="233665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76200" y="5574268"/>
            <a:ext cx="377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>
              <a:spcBef>
                <a:spcPts val="600"/>
              </a:spcBef>
              <a:spcAft>
                <a:spcPts val="600"/>
              </a:spcAft>
            </a:pPr>
            <a:r>
              <a:rPr lang="en-NZ" dirty="0"/>
              <a:t>Create a Google chart API object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180891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1">
              <a:spcBef>
                <a:spcPts val="600"/>
              </a:spcBef>
              <a:spcAft>
                <a:spcPts val="600"/>
              </a:spcAft>
            </a:pPr>
            <a:r>
              <a:rPr lang="en-NZ" sz="1200" dirty="0"/>
              <a:t>Call the chart object’s draw method with data and options as </a:t>
            </a:r>
            <a:r>
              <a:rPr lang="en-NZ" sz="1200" dirty="0" smtClean="0"/>
              <a:t>arguments </a:t>
            </a:r>
            <a:endParaRPr lang="en-NZ" sz="1200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3702391" y="5758934"/>
            <a:ext cx="102200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8000" y="6411724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Google Chart API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NZ" dirty="0" smtClean="0"/>
              <a:t>The chart displays as a vector graphic in your web page</a:t>
            </a:r>
          </a:p>
          <a:p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8" y="2438400"/>
            <a:ext cx="527886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0" y="63246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liveweave.com/AUBS26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0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Useful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Most Useful APIs for </a:t>
            </a:r>
            <a:r>
              <a:rPr lang="en-US" dirty="0" smtClean="0"/>
              <a:t>Developers:</a:t>
            </a:r>
            <a:endParaRPr lang="en-US" dirty="0"/>
          </a:p>
          <a:p>
            <a:pPr lvl="1"/>
            <a:r>
              <a:rPr lang="en-US" sz="1800" dirty="0">
                <a:hlinkClick r:id="rId2"/>
              </a:rPr>
              <a:t>http://www.computersciencezone.org/50-most-useful-apis-for-developers/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23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– Google Maps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4" t="8000" r="39500" b="43898"/>
          <a:stretch/>
        </p:blipFill>
        <p:spPr bwMode="auto">
          <a:xfrm>
            <a:off x="1600200" y="1420961"/>
            <a:ext cx="5292892" cy="422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8674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/>
              <a:t>Lots of useful hints: </a:t>
            </a:r>
            <a:r>
              <a:rPr lang="en-US" dirty="0" smtClean="0"/>
              <a:t>Google </a:t>
            </a:r>
            <a:r>
              <a:rPr lang="en-US" dirty="0"/>
              <a:t>Maps JavaScript API</a:t>
            </a:r>
            <a:endParaRPr lang="en-NZ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developers.google.com/maps/documentation/javascript/tutorial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5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Web Service </a:t>
            </a:r>
            <a:r>
              <a:rPr lang="en-NZ" smtClean="0"/>
              <a:t>or </a:t>
            </a:r>
            <a:r>
              <a:rPr lang="en-NZ" smtClean="0"/>
              <a:t>Web API</a:t>
            </a:r>
            <a:r>
              <a:rPr lang="en-NZ" dirty="0" smtClean="0"/>
              <a:t>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term API stands for Application Programming Interface. The term can be used to describe the features of a library, or how to interact with it. </a:t>
            </a:r>
            <a:endParaRPr lang="en-US" sz="2800" dirty="0" smtClean="0"/>
          </a:p>
          <a:p>
            <a:pPr lvl="1"/>
            <a:r>
              <a:rPr lang="en-US" dirty="0" smtClean="0"/>
              <a:t>Your </a:t>
            </a:r>
            <a:r>
              <a:rPr lang="en-US" dirty="0"/>
              <a:t>favorite library may have "API Documentation" which documents which functions are available, how you call them, which arguments are required, etc.</a:t>
            </a:r>
          </a:p>
          <a:p>
            <a:r>
              <a:rPr lang="en-US" sz="2800" dirty="0"/>
              <a:t>However, these days, when people refer to an API they are most likely referring to an HTTP API, which can be a way of sharing application data over the internet. </a:t>
            </a:r>
            <a:endParaRPr lang="en-US" sz="2800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Twitter has an API that allows you to request tweets in a format that makes it easy to import into your own application.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true power of HTTP APIs, being able to "</a:t>
            </a:r>
            <a:r>
              <a:rPr lang="en-US" dirty="0" err="1"/>
              <a:t>mashup</a:t>
            </a:r>
            <a:r>
              <a:rPr lang="en-US" dirty="0"/>
              <a:t>" data from multiple applications into your own hybrid </a:t>
            </a:r>
            <a:r>
              <a:rPr lang="en-US" dirty="0" smtClean="0"/>
              <a:t>application 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sz="3200" dirty="0" smtClean="0"/>
              <a:t>The terms web services or web API definitely </a:t>
            </a:r>
            <a:r>
              <a:rPr lang="en-US" sz="3200" dirty="0"/>
              <a:t>overlap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NZ" sz="3200" dirty="0"/>
              <a:t>Both allow your web page to consume computation performed on another machine.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NZ" sz="3200" dirty="0"/>
              <a:t>Some people use the terms interchangeably</a:t>
            </a:r>
          </a:p>
          <a:p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11694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Web Services</a:t>
            </a:r>
            <a:endParaRPr lang="en-US" dirty="0"/>
          </a:p>
        </p:txBody>
      </p:sp>
      <p:pic>
        <p:nvPicPr>
          <p:cNvPr id="1026" name="Picture 2" descr="http://tutorials.jenkov.com/images/web-services/web-service-message-forma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680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Simplest Web Service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NZ" dirty="0"/>
              <a:t>The very simplest </a:t>
            </a:r>
            <a:r>
              <a:rPr lang="en-NZ" dirty="0" smtClean="0"/>
              <a:t>web service consumption is </a:t>
            </a:r>
            <a:r>
              <a:rPr lang="en-NZ" dirty="0"/>
              <a:t>just flicking an </a:t>
            </a:r>
            <a:r>
              <a:rPr lang="en-NZ" dirty="0" smtClean="0"/>
              <a:t>HTTP GET request </a:t>
            </a:r>
            <a:r>
              <a:rPr lang="en-NZ" dirty="0"/>
              <a:t>in the shape of a URL with a query </a:t>
            </a:r>
            <a:r>
              <a:rPr lang="en-NZ" dirty="0" smtClean="0"/>
              <a:t>string</a:t>
            </a:r>
          </a:p>
          <a:p>
            <a:pPr>
              <a:buClr>
                <a:schemeClr val="tx1"/>
              </a:buClr>
            </a:pPr>
            <a:r>
              <a:rPr lang="en-NZ" dirty="0" smtClean="0"/>
              <a:t>The returned data is usually in the form of JSON or XML data</a:t>
            </a:r>
          </a:p>
          <a:p>
            <a:pPr>
              <a:buClr>
                <a:schemeClr val="tx1"/>
              </a:buClr>
            </a:pPr>
            <a:r>
              <a:rPr lang="en-NZ" dirty="0" smtClean="0"/>
              <a:t>The returned data needs to be appropriately processed by your application</a:t>
            </a:r>
            <a:endParaRPr lang="en-NZ" dirty="0"/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r>
              <a:rPr lang="en-NZ" dirty="0" smtClean="0"/>
              <a:t>Many </a:t>
            </a:r>
            <a:r>
              <a:rPr lang="en-NZ" dirty="0"/>
              <a:t>of </a:t>
            </a:r>
            <a:r>
              <a:rPr lang="en-NZ" dirty="0" smtClean="0"/>
              <a:t>such web services </a:t>
            </a:r>
            <a:r>
              <a:rPr lang="en-NZ" dirty="0"/>
              <a:t>require an authorisation key, which is included in the query </a:t>
            </a:r>
            <a:r>
              <a:rPr lang="en-NZ" dirty="0" smtClean="0"/>
              <a:t>string  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r>
              <a:rPr lang="en-NZ" dirty="0" smtClean="0"/>
              <a:t>Keys </a:t>
            </a:r>
            <a:r>
              <a:rPr lang="en-NZ" dirty="0"/>
              <a:t>are usually free, and allow a limited number of searches per </a:t>
            </a:r>
            <a:r>
              <a:rPr lang="en-NZ" dirty="0" smtClean="0"/>
              <a:t>day</a:t>
            </a:r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dirty="0" smtClean="0"/>
          </a:p>
          <a:p>
            <a:pPr marL="171450" indent="-171450">
              <a:spcBef>
                <a:spcPts val="0"/>
              </a:spcBef>
              <a:buClrTx/>
              <a:buSzTx/>
              <a:defRPr/>
            </a:pPr>
            <a:endParaRPr lang="en-NZ" dirty="0"/>
          </a:p>
          <a:p>
            <a:endParaRPr lang="en-NZ" sz="2000" dirty="0" smtClean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248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Example API calls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>
                <a:hlinkClick r:id="rId3"/>
              </a:rPr>
              <a:t>http://</a:t>
            </a:r>
            <a:r>
              <a:rPr lang="en-NZ" sz="1400" dirty="0" smtClean="0">
                <a:hlinkClick r:id="rId3"/>
              </a:rPr>
              <a:t>api.openweathermap.org/data/2.5/weather?q=London,uk&amp;appid=f6b6fecf2c4292d8d19d201e57667588</a:t>
            </a:r>
            <a:endParaRPr lang="en-NZ" sz="1400" dirty="0" smtClean="0"/>
          </a:p>
          <a:p>
            <a:endParaRPr lang="en-NZ" sz="1400" dirty="0" smtClean="0"/>
          </a:p>
          <a:p>
            <a:endParaRPr lang="en-NZ" sz="1400" dirty="0" smtClean="0"/>
          </a:p>
          <a:p>
            <a:pPr marL="0" indent="0">
              <a:buNone/>
            </a:pPr>
            <a:r>
              <a:rPr lang="en-NZ" sz="1400" dirty="0">
                <a:hlinkClick r:id="rId4"/>
              </a:rPr>
              <a:t>http://</a:t>
            </a:r>
            <a:r>
              <a:rPr lang="en-NZ" sz="1400" dirty="0" smtClean="0">
                <a:hlinkClick r:id="rId4"/>
              </a:rPr>
              <a:t>api.openweathermap.org/data/2.5/weather?zip=9011,nz&amp;appid=f6b6fecf2c4292d8d19d201e57667588</a:t>
            </a:r>
            <a:endParaRPr lang="en-NZ" sz="1400" dirty="0"/>
          </a:p>
          <a:p>
            <a:endParaRPr lang="en-NZ" sz="1400" dirty="0" smtClean="0"/>
          </a:p>
          <a:p>
            <a:endParaRPr lang="en-NZ" sz="1400" dirty="0" smtClean="0"/>
          </a:p>
          <a:p>
            <a:pPr marL="0" indent="0">
              <a:buNone/>
            </a:pPr>
            <a:r>
              <a:rPr lang="en-NZ" sz="1400" dirty="0">
                <a:hlinkClick r:id="rId4"/>
              </a:rPr>
              <a:t>http://api.openweathermap.org/data/2.5/weather</a:t>
            </a:r>
            <a:r>
              <a:rPr lang="en-NZ" sz="1400" dirty="0" smtClean="0">
                <a:hlinkClick r:id="rId4"/>
              </a:rPr>
              <a:t>?</a:t>
            </a:r>
            <a:r>
              <a:rPr lang="en-US" sz="1400" dirty="0">
                <a:hlinkClick r:id="rId5"/>
              </a:rPr>
              <a:t> </a:t>
            </a:r>
            <a:r>
              <a:rPr lang="en-US" sz="1400" dirty="0" err="1">
                <a:hlinkClick r:id="rId5"/>
              </a:rPr>
              <a:t>lat</a:t>
            </a:r>
            <a:r>
              <a:rPr lang="en-US" sz="1400" dirty="0">
                <a:hlinkClick r:id="rId5"/>
              </a:rPr>
              <a:t>=35&amp;lon=139</a:t>
            </a:r>
            <a:r>
              <a:rPr lang="en-NZ" sz="1400" dirty="0" smtClean="0">
                <a:hlinkClick r:id="rId4"/>
              </a:rPr>
              <a:t>&amp;</a:t>
            </a:r>
            <a:r>
              <a:rPr lang="en-NZ" sz="1400" dirty="0" err="1" smtClean="0">
                <a:hlinkClick r:id="rId4"/>
              </a:rPr>
              <a:t>appid</a:t>
            </a:r>
            <a:r>
              <a:rPr lang="en-NZ" sz="1400" dirty="0" smtClean="0">
                <a:hlinkClick r:id="rId4"/>
              </a:rPr>
              <a:t>=f6b6fecf2c4292d8d19d201e57667588</a:t>
            </a:r>
            <a:endParaRPr lang="en-NZ" sz="1400" dirty="0" smtClean="0"/>
          </a:p>
          <a:p>
            <a:pPr marL="0" indent="0">
              <a:buNone/>
            </a:pPr>
            <a:endParaRPr lang="en-NZ" sz="1400" dirty="0" smtClean="0"/>
          </a:p>
          <a:p>
            <a:pPr marL="0" indent="0">
              <a:buNone/>
            </a:pPr>
            <a:endParaRPr lang="en-NZ" sz="1400" dirty="0"/>
          </a:p>
          <a:p>
            <a:pPr marL="0" indent="0">
              <a:buNone/>
            </a:pPr>
            <a:r>
              <a:rPr lang="en-NZ" sz="1400" dirty="0">
                <a:hlinkClick r:id="rId4"/>
              </a:rPr>
              <a:t>http://api.openweathermap.org/data/2.5/weather?</a:t>
            </a:r>
            <a:r>
              <a:rPr lang="en-US" sz="1400" dirty="0">
                <a:hlinkClick r:id="rId5"/>
              </a:rPr>
              <a:t> </a:t>
            </a:r>
            <a:r>
              <a:rPr lang="en-US" sz="1400" u="sng" dirty="0">
                <a:hlinkClick r:id="rId6"/>
              </a:rPr>
              <a:t>id=2172797 </a:t>
            </a:r>
            <a:r>
              <a:rPr lang="en-NZ" sz="1400" dirty="0" smtClean="0">
                <a:hlinkClick r:id="rId4"/>
              </a:rPr>
              <a:t>&amp;</a:t>
            </a:r>
            <a:r>
              <a:rPr lang="en-NZ" sz="1400" dirty="0" err="1">
                <a:hlinkClick r:id="rId4"/>
              </a:rPr>
              <a:t>appid</a:t>
            </a:r>
            <a:r>
              <a:rPr lang="en-NZ" sz="1400" dirty="0">
                <a:hlinkClick r:id="rId4"/>
              </a:rPr>
              <a:t>=f6b6fecf2c4292d8d19d201e57667588</a:t>
            </a:r>
            <a:endParaRPr lang="en-NZ" sz="1400" dirty="0"/>
          </a:p>
          <a:p>
            <a:endParaRPr lang="en-NZ" sz="1400" dirty="0"/>
          </a:p>
          <a:p>
            <a:endParaRPr lang="en-NZ" sz="1200" dirty="0" smtClean="0"/>
          </a:p>
          <a:p>
            <a:pPr marL="0" indent="0">
              <a:buNone/>
            </a:pPr>
            <a:r>
              <a:rPr lang="en-NZ" sz="1400" dirty="0">
                <a:hlinkClick r:id="rId7"/>
              </a:rPr>
              <a:t>http://</a:t>
            </a:r>
            <a:r>
              <a:rPr lang="en-NZ" sz="1400" dirty="0" smtClean="0">
                <a:hlinkClick r:id="rId7"/>
              </a:rPr>
              <a:t>api.openweathermap.org/data/2.5/weather?q=London,uk&amp;appid=f6b6fecf2c4292d8d19d201e57667588&amp;mode=xml</a:t>
            </a:r>
            <a:endParaRPr lang="en-NZ" sz="1400" dirty="0" smtClean="0"/>
          </a:p>
          <a:p>
            <a:pPr marL="0" indent="0">
              <a:buNone/>
            </a:pPr>
            <a:endParaRPr lang="en-NZ" sz="1400" dirty="0" smtClean="0"/>
          </a:p>
          <a:p>
            <a:pPr marL="0" indent="0">
              <a:buNone/>
            </a:pPr>
            <a:r>
              <a:rPr lang="en-NZ" sz="1400" dirty="0">
                <a:hlinkClick r:id="rId7"/>
              </a:rPr>
              <a:t>http://</a:t>
            </a:r>
            <a:r>
              <a:rPr lang="en-NZ" sz="1400" dirty="0" smtClean="0">
                <a:hlinkClick r:id="rId7"/>
              </a:rPr>
              <a:t>api.openweathermap.org/data/2.5/weather?q=London,uk&amp;appid=f6b6fecf2c4292d8d19d201e57667588&amp;mode=html</a:t>
            </a:r>
            <a:endParaRPr lang="en-NZ" sz="1400" dirty="0"/>
          </a:p>
          <a:p>
            <a:pPr marL="0" indent="0">
              <a:buNone/>
            </a:pPr>
            <a:endParaRPr lang="en-NZ" sz="1400" dirty="0" smtClean="0"/>
          </a:p>
          <a:p>
            <a:pPr marL="0" indent="0">
              <a:buNone/>
            </a:pP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36224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316307"/>
            <a:ext cx="1524000" cy="990600"/>
          </a:xfrm>
        </p:spPr>
        <p:txBody>
          <a:bodyPr>
            <a:noAutofit/>
          </a:bodyPr>
          <a:lstStyle/>
          <a:p>
            <a:r>
              <a:rPr lang="en-NZ" sz="2400" dirty="0" smtClean="0"/>
              <a:t>API responses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78685"/>
            <a:ext cx="5657444" cy="146793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97685"/>
            <a:ext cx="90678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>
                <a:hlinkClick r:id="rId3"/>
              </a:rPr>
              <a:t>http://</a:t>
            </a:r>
            <a:r>
              <a:rPr lang="en-NZ" sz="1400" dirty="0" smtClean="0">
                <a:hlinkClick r:id="rId3"/>
              </a:rPr>
              <a:t>api.openweathermap.org/data/2.5/weather?q=London,uk&amp;appid=f6b6fecf2c4292d8d19d201e57667588</a:t>
            </a:r>
            <a:endParaRPr lang="en-NZ" sz="1400" dirty="0" smtClean="0"/>
          </a:p>
          <a:p>
            <a:endParaRPr lang="en-NZ" sz="1400" dirty="0" smtClean="0"/>
          </a:p>
          <a:p>
            <a:endParaRPr lang="en-NZ" sz="1400" dirty="0"/>
          </a:p>
          <a:p>
            <a:endParaRPr lang="en-NZ" sz="1200" dirty="0" smtClean="0"/>
          </a:p>
          <a:p>
            <a:endParaRPr lang="en-NZ" sz="1200" dirty="0"/>
          </a:p>
        </p:txBody>
      </p:sp>
      <p:sp>
        <p:nvSpPr>
          <p:cNvPr id="7" name="Rectangle 6"/>
          <p:cNvSpPr/>
          <p:nvPr/>
        </p:nvSpPr>
        <p:spPr>
          <a:xfrm>
            <a:off x="0" y="22550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>
                <a:hlinkClick r:id="rId4"/>
              </a:rPr>
              <a:t>http://api.openweathermap.org/data/2.5/weather?q=London,uk&amp;appid=f6b6fecf2c4292d8d19d201e57667588&amp;mode=xml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659" y="2532084"/>
            <a:ext cx="3438525" cy="22685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17118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>
                <a:hlinkClick r:id="rId6"/>
              </a:rPr>
              <a:t>http://</a:t>
            </a:r>
            <a:r>
              <a:rPr lang="en-NZ" sz="1200" dirty="0" smtClean="0">
                <a:hlinkClick r:id="rId6"/>
              </a:rPr>
              <a:t>api.openweathermap.org/data/2.5/weather?q=London,uk&amp;appid=f6b6fecf2c4292d8d19d201e57667588&amp;mode=html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546" y="5541264"/>
            <a:ext cx="10953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5410200" cy="12954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API response documentation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63" y="228600"/>
            <a:ext cx="4841360" cy="655777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4800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1400" dirty="0">
                <a:hlinkClick r:id="rId3"/>
              </a:rPr>
              <a:t>http://</a:t>
            </a:r>
            <a:r>
              <a:rPr lang="en-NZ" sz="1400" dirty="0" smtClean="0">
                <a:hlinkClick r:id="rId3"/>
              </a:rPr>
              <a:t>api.openweathermap.org/data/2.5/weather?q=London,uk&amp;appid=f6b6fecf2c4292d8d19d201e57667588</a:t>
            </a:r>
            <a:endParaRPr lang="en-NZ" sz="1400" dirty="0" smtClean="0"/>
          </a:p>
          <a:p>
            <a:endParaRPr lang="en-NZ" sz="1400" dirty="0" smtClean="0"/>
          </a:p>
          <a:p>
            <a:endParaRPr lang="en-NZ" sz="1400" dirty="0"/>
          </a:p>
          <a:p>
            <a:endParaRPr lang="en-NZ" sz="1200" dirty="0" smtClean="0"/>
          </a:p>
          <a:p>
            <a:endParaRPr lang="en-NZ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2535022"/>
            <a:ext cx="534924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coord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:-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0.13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"lat"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51.51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"weather"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:[{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"Clear"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"description"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"clear sky"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"icon"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"01n"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}],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base"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"stations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272.14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"pressure"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1030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"humidity"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"temp_min"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271.15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"temp_max"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274.15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"visibility"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"wind"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"speed"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2.6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"deg"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"clouds"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"all"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1483399200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"sys"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:{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"type"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5091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"message"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0.0105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"country"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"GB"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"sunrise"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1483344349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"sunset"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1483373077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2643743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name"</a:t>
            </a:r>
            <a:r>
              <a:rPr lang="en-US" sz="10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"London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"cod"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0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pic>
        <p:nvPicPr>
          <p:cNvPr id="5" name="Picture 4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504"/>
            <a:ext cx="7543800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68652" y="586740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liveweave.com/AqrvZ1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More on Web APIs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/>
            <a:r>
              <a:rPr lang="en-NZ" dirty="0" smtClean="0"/>
              <a:t>Sometimes Web APIs display OO interfaces. </a:t>
            </a:r>
            <a:r>
              <a:rPr lang="en-NZ" dirty="0"/>
              <a:t>They provide classes which expose methods. </a:t>
            </a:r>
            <a:endParaRPr lang="en-NZ" dirty="0" smtClean="0"/>
          </a:p>
          <a:p>
            <a:pPr marL="171450" indent="-171450"/>
            <a:r>
              <a:rPr lang="en-NZ" dirty="0" smtClean="0"/>
              <a:t>When </a:t>
            </a:r>
            <a:r>
              <a:rPr lang="en-NZ" dirty="0"/>
              <a:t>working with an API, you first load up a library, which contains the declaration of objects that you can use to consume the remote computation.</a:t>
            </a:r>
          </a:p>
          <a:p>
            <a:pPr marL="171450" indent="-171450"/>
            <a:r>
              <a:rPr lang="en-NZ" dirty="0"/>
              <a:t>The objects will have methods to call and very specific interface requirements for those methods</a:t>
            </a:r>
            <a:r>
              <a:rPr lang="en-NZ" dirty="0" smtClean="0"/>
              <a:t>.</a:t>
            </a:r>
          </a:p>
          <a:p>
            <a:pPr marL="171450" indent="-171450"/>
            <a:r>
              <a:rPr lang="en-NZ" dirty="0" smtClean="0"/>
              <a:t>You </a:t>
            </a:r>
            <a:r>
              <a:rPr lang="en-NZ" dirty="0"/>
              <a:t>need to spend time with the documentation </a:t>
            </a:r>
            <a:r>
              <a:rPr lang="en-NZ" dirty="0" smtClean="0"/>
              <a:t>to learn about whatever </a:t>
            </a:r>
            <a:r>
              <a:rPr lang="en-NZ" dirty="0"/>
              <a:t>API you want to use</a:t>
            </a:r>
            <a:r>
              <a:rPr lang="en-NZ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54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3081</TotalTime>
  <Words>687</Words>
  <Application>Microsoft Office PowerPoint</Application>
  <PresentationFormat>On-screen Show (4:3)</PresentationFormat>
  <Paragraphs>137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Web Services and APIs</vt:lpstr>
      <vt:lpstr>Web Service or Web API?</vt:lpstr>
      <vt:lpstr>Web Services</vt:lpstr>
      <vt:lpstr>Simplest Web Service</vt:lpstr>
      <vt:lpstr>Example API calls</vt:lpstr>
      <vt:lpstr>API responses</vt:lpstr>
      <vt:lpstr>API response documentation</vt:lpstr>
      <vt:lpstr>Demo</vt:lpstr>
      <vt:lpstr>More on Web APIs</vt:lpstr>
      <vt:lpstr>Google Chart API</vt:lpstr>
      <vt:lpstr>Google Chart API</vt:lpstr>
      <vt:lpstr>Google Chart API</vt:lpstr>
      <vt:lpstr>Useful Link</vt:lpstr>
      <vt:lpstr>Practical – Google Maps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and APIs</dc:title>
  <dc:creator>Patricia</dc:creator>
  <cp:lastModifiedBy>Default-User</cp:lastModifiedBy>
  <cp:revision>197</cp:revision>
  <dcterms:created xsi:type="dcterms:W3CDTF">2006-08-16T00:00:00Z</dcterms:created>
  <dcterms:modified xsi:type="dcterms:W3CDTF">2017-05-11T05:28:23Z</dcterms:modified>
</cp:coreProperties>
</file>