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446" r:id="rId3"/>
    <p:sldId id="402" r:id="rId4"/>
    <p:sldId id="404" r:id="rId5"/>
    <p:sldId id="441" r:id="rId6"/>
    <p:sldId id="442" r:id="rId7"/>
    <p:sldId id="443" r:id="rId8"/>
    <p:sldId id="444" r:id="rId9"/>
    <p:sldId id="445" r:id="rId10"/>
    <p:sldId id="438" r:id="rId11"/>
    <p:sldId id="439" r:id="rId12"/>
    <p:sldId id="440" r:id="rId13"/>
    <p:sldId id="436" r:id="rId14"/>
    <p:sldId id="429" r:id="rId15"/>
    <p:sldId id="437" r:id="rId16"/>
    <p:sldId id="425" r:id="rId17"/>
    <p:sldId id="426" r:id="rId18"/>
    <p:sldId id="427" r:id="rId19"/>
    <p:sldId id="4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66095" autoAdjust="0"/>
  </p:normalViewPr>
  <p:slideViewPr>
    <p:cSldViewPr>
      <p:cViewPr varScale="1">
        <p:scale>
          <a:sx n="76" d="100"/>
          <a:sy n="76" d="100"/>
        </p:scale>
        <p:origin x="26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30/05/2017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geocode/xml?address=New%20York" TargetMode="External"/><Relationship Id="rId2" Type="http://schemas.openxmlformats.org/officeDocument/2006/relationships/hyperlink" Target="https://apigee.com/console/oth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HTTP/Content_negotiation#The_Accept-Language.3a_header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ps.googleapis.com/maps/api/geocode/xml?address=New%20Y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geocode/json?address=New%20Y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 Re-introduction to Web services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Strictly </a:t>
            </a:r>
            <a:r>
              <a:rPr lang="en-US" dirty="0"/>
              <a:t>speaking a message </a:t>
            </a:r>
            <a:r>
              <a:rPr lang="en-US" dirty="0" smtClean="0"/>
              <a:t>format</a:t>
            </a:r>
          </a:p>
          <a:p>
            <a:r>
              <a:rPr lang="en-US" dirty="0"/>
              <a:t>An XML based markup language with a very specific set of tags, attributes and supported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The </a:t>
            </a:r>
            <a:r>
              <a:rPr lang="en-US" dirty="0"/>
              <a:t>introduction of SOAP in the late 1990s </a:t>
            </a:r>
            <a:r>
              <a:rPr lang="en-US" dirty="0" smtClean="0"/>
              <a:t>triggered </a:t>
            </a:r>
            <a:r>
              <a:rPr lang="en-US" dirty="0"/>
              <a:t>the broad spread use of web services in all sorts of applications. </a:t>
            </a:r>
            <a:endParaRPr lang="en-US" dirty="0" smtClean="0"/>
          </a:p>
          <a:p>
            <a:pPr lvl="1"/>
            <a:r>
              <a:rPr lang="en-US" dirty="0" smtClean="0"/>
              <a:t>It led </a:t>
            </a:r>
            <a:r>
              <a:rPr lang="en-US" dirty="0"/>
              <a:t>to the new buzz phrase, Service Oriented Architecture or </a:t>
            </a:r>
            <a:r>
              <a:rPr lang="en-US" dirty="0" smtClean="0"/>
              <a:t>SOA</a:t>
            </a:r>
          </a:p>
          <a:p>
            <a:r>
              <a:rPr lang="en-US" dirty="0"/>
              <a:t>Developers who used SOAP based services, don't need to deal directly with the underlying XML messages. Instead they call functions, known as operations, that are defined by the service they're </a:t>
            </a:r>
            <a:r>
              <a:rPr lang="en-US" dirty="0" smtClean="0"/>
              <a:t>using</a:t>
            </a:r>
          </a:p>
          <a:p>
            <a:r>
              <a:rPr lang="en-US" dirty="0" smtClean="0"/>
              <a:t>The </a:t>
            </a:r>
            <a:r>
              <a:rPr lang="en-US" dirty="0"/>
              <a:t>resulting code in a client-side application can look almost exactly like a function they might call in their local client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translation of outgoing requests and incoming responses is handled by the underlying SOAP library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14324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 early 2000s, SOAP was the dominant web services </a:t>
            </a:r>
            <a:r>
              <a:rPr lang="en-US" dirty="0" smtClean="0"/>
              <a:t>standard</a:t>
            </a:r>
          </a:p>
          <a:p>
            <a:r>
              <a:rPr lang="en-US" dirty="0"/>
              <a:t>SOAP's major downside is in its </a:t>
            </a:r>
            <a:r>
              <a:rPr lang="en-US" dirty="0" err="1"/>
              <a:t>verbocity</a:t>
            </a:r>
            <a:r>
              <a:rPr lang="en-US" dirty="0"/>
              <a:t>. Its request and response messages are encoded in a plaint text XML with a lot of attributes and annotations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its messages simply require more text than slimmer message formats, such as </a:t>
            </a:r>
            <a:r>
              <a:rPr lang="en-US" dirty="0" smtClean="0"/>
              <a:t>JSON</a:t>
            </a:r>
          </a:p>
          <a:p>
            <a:r>
              <a:rPr lang="en-US" dirty="0"/>
              <a:t>Also, the engines that are required to do the creation and parsing of SOAP messages are of varying quality.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developer has to trust the libraries to do the right thing, work efficiently and quickly and translate everything from XML to native data types and back </a:t>
            </a:r>
            <a:r>
              <a:rPr lang="en-US" dirty="0" smtClean="0"/>
              <a:t>again</a:t>
            </a:r>
          </a:p>
          <a:p>
            <a:r>
              <a:rPr lang="en-US" dirty="0"/>
              <a:t>For developers who like to know exactly what's happening at run-time this is all a little too high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5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SOAP</a:t>
            </a:r>
            <a:r>
              <a:rPr lang="en-US" dirty="0"/>
              <a:t>, </a:t>
            </a:r>
            <a:r>
              <a:rPr lang="en-US" dirty="0" smtClean="0"/>
              <a:t>a request looks like </a:t>
            </a:r>
            <a:r>
              <a:rPr lang="en-US" dirty="0"/>
              <a:t>this: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45" y="1825865"/>
            <a:ext cx="8229600" cy="4759271"/>
          </a:xfrm>
        </p:spPr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&lt;?xml version="1.0"?&gt;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xmlns:soap</a:t>
            </a:r>
            <a:r>
              <a:rPr lang="en-US" dirty="0"/>
              <a:t>="http://www.w3.org/2001/12/soap-envelope"</a:t>
            </a:r>
            <a:br>
              <a:rPr lang="en-US" dirty="0"/>
            </a:br>
            <a:r>
              <a:rPr lang="en-US" dirty="0" err="1"/>
              <a:t>soap:encodingStyle</a:t>
            </a:r>
            <a:r>
              <a:rPr lang="en-US" dirty="0"/>
              <a:t>="http://www.w3.org/2001/12/soap-encoding"&gt;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 </a:t>
            </a:r>
            <a:r>
              <a:rPr lang="en-US" dirty="0" err="1"/>
              <a:t>pb</a:t>
            </a:r>
            <a:r>
              <a:rPr lang="en-US" dirty="0"/>
              <a:t>="http://www.acme.com/phonebook"&gt;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	&lt;</a:t>
            </a:r>
            <a:r>
              <a:rPr lang="en-US" dirty="0" err="1"/>
              <a:t>pb:UserID</a:t>
            </a:r>
            <a:r>
              <a:rPr lang="en-US" dirty="0"/>
              <a:t>&gt;12345&lt;/</a:t>
            </a:r>
            <a:r>
              <a:rPr lang="en-US" dirty="0" err="1"/>
              <a:t>pb:UserID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&lt;/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Querying </a:t>
            </a:r>
            <a:r>
              <a:rPr lang="en-US" dirty="0"/>
              <a:t>a phonebook application for the details of a given </a:t>
            </a:r>
            <a:r>
              <a:rPr lang="en-US" dirty="0" smtClean="0"/>
              <a:t>user: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afaribooksonline.com/library/view/http-the-definitive/1565925092/httpatomoreillycomsourceoreillyimages968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3733800" cy="37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59"/>
            <a:ext cx="4267200" cy="10668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Web Resources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4176" y="1143000"/>
            <a:ext cx="5414375" cy="5715000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As the web gain popularity, several people noticed that the HTTP protocol could be used to build web services</a:t>
            </a:r>
            <a:endParaRPr lang="en-US" dirty="0" smtClean="0"/>
          </a:p>
          <a:p>
            <a:r>
              <a:rPr lang="en-US" dirty="0" smtClean="0"/>
              <a:t>Recall that HTTP is used by </a:t>
            </a:r>
            <a:r>
              <a:rPr lang="en-US" dirty="0"/>
              <a:t>web </a:t>
            </a:r>
            <a:r>
              <a:rPr lang="en-US" dirty="0" smtClean="0"/>
              <a:t>browsers and </a:t>
            </a:r>
            <a:r>
              <a:rPr lang="en-US" dirty="0"/>
              <a:t>other client </a:t>
            </a:r>
            <a:r>
              <a:rPr lang="en-US" dirty="0" smtClean="0"/>
              <a:t>applications to </a:t>
            </a:r>
            <a:r>
              <a:rPr lang="en-US" dirty="0"/>
              <a:t>communicate in real time over the worldwide </a:t>
            </a:r>
            <a:r>
              <a:rPr lang="en-US" dirty="0" smtClean="0"/>
              <a:t>web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/>
              <a:t>is a simple text-based vocabulary that lets computers exchange requests and </a:t>
            </a:r>
            <a:r>
              <a:rPr lang="en-US" dirty="0" smtClean="0"/>
              <a:t>responses</a:t>
            </a:r>
          </a:p>
          <a:p>
            <a:r>
              <a:rPr lang="en-US" dirty="0" smtClean="0"/>
              <a:t>A </a:t>
            </a:r>
            <a:r>
              <a:rPr lang="en-US" dirty="0"/>
              <a:t>web service conversation over HTTP starts with a client computer forming and sending a request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The </a:t>
            </a:r>
            <a:r>
              <a:rPr lang="en-US" dirty="0"/>
              <a:t>server receives and processes the request </a:t>
            </a:r>
            <a:r>
              <a:rPr lang="en-US" dirty="0" smtClean="0"/>
              <a:t>by executing </a:t>
            </a:r>
            <a:r>
              <a:rPr lang="en-US" dirty="0"/>
              <a:t>whatever actions are requested and then forms and sends back a response</a:t>
            </a:r>
            <a:r>
              <a:rPr lang="en-US" dirty="0" smtClean="0"/>
              <a:t>.</a:t>
            </a:r>
          </a:p>
          <a:p>
            <a:r>
              <a:rPr lang="en-NZ" dirty="0" smtClean="0"/>
              <a:t>Other transport protocols</a:t>
            </a:r>
          </a:p>
          <a:p>
            <a:pPr lvl="1"/>
            <a:r>
              <a:rPr lang="en-NZ" dirty="0" smtClean="0"/>
              <a:t>FTP, SMTP, POP</a:t>
            </a:r>
            <a:endParaRPr lang="en-US" dirty="0"/>
          </a:p>
        </p:txBody>
      </p:sp>
      <p:pic>
        <p:nvPicPr>
          <p:cNvPr id="5" name="Picture 2" descr="http://www.indes.com/files/producten/images/257/embosip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2590800" cy="277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8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175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Useful tool to study HTTP requests and response messages</a:t>
            </a:r>
          </a:p>
          <a:p>
            <a:endParaRPr lang="en-NZ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apigee.com/console/others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5532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Sample URL: </a:t>
            </a:r>
            <a:r>
              <a:rPr lang="en-US" sz="1400" dirty="0">
                <a:hlinkClick r:id="rId3"/>
              </a:rPr>
              <a:t>http://maps.googleapis.com/maps/api/geocode/xml?address=New%20York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2847975"/>
            <a:ext cx="83153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6183477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5" tooltip="https://developer.mozilla.org/en/HTTP/Content_negotiation#The_Accept-Language.3a_header"/>
              </a:rPr>
              <a:t>Accept-Language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5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2046286" cy="3158217"/>
          </a:xfrm>
        </p:spPr>
        <p:txBody>
          <a:bodyPr>
            <a:normAutofit/>
          </a:bodyPr>
          <a:lstStyle/>
          <a:p>
            <a:r>
              <a:rPr lang="en-NZ" sz="2400" dirty="0" smtClean="0"/>
              <a:t>Example GET transaction</a:t>
            </a:r>
            <a:endParaRPr lang="en-US" sz="2400" dirty="0"/>
          </a:p>
        </p:txBody>
      </p:sp>
      <p:pic>
        <p:nvPicPr>
          <p:cNvPr id="3074" name="Picture 2" descr="https://www.safaribooksonline.com/library/view/http-the-definitive/1565925092/httpatomoreillycomsourceoreillyimages968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6" y="557892"/>
            <a:ext cx="6886575" cy="6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8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 </a:t>
            </a:r>
            <a:r>
              <a:rPr lang="en-US" dirty="0"/>
              <a:t>in the mid 2000s much of the web services world started moving to what are known as REST </a:t>
            </a:r>
            <a:r>
              <a:rPr lang="en-US" dirty="0" smtClean="0"/>
              <a:t>(or </a:t>
            </a:r>
            <a:r>
              <a:rPr lang="en-US" dirty="0" err="1"/>
              <a:t>RESTful</a:t>
            </a:r>
            <a:r>
              <a:rPr lang="en-US" dirty="0" smtClean="0"/>
              <a:t>) web </a:t>
            </a:r>
            <a:r>
              <a:rPr lang="en-US" dirty="0"/>
              <a:t>services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dirty="0" smtClean="0"/>
              <a:t>REST stands </a:t>
            </a:r>
            <a:r>
              <a:rPr lang="en-US" dirty="0"/>
              <a:t>for Representational State </a:t>
            </a:r>
            <a:r>
              <a:rPr lang="en-US" dirty="0" smtClean="0"/>
              <a:t>Transfer</a:t>
            </a:r>
          </a:p>
          <a:p>
            <a:r>
              <a:rPr lang="en-US" dirty="0" smtClean="0"/>
              <a:t>REST </a:t>
            </a:r>
            <a:r>
              <a:rPr lang="en-US" dirty="0"/>
              <a:t>requirements are lighter weight than those of SOAP, and only require that </a:t>
            </a:r>
            <a:r>
              <a:rPr lang="en-US" dirty="0" smtClean="0"/>
              <a:t>web services </a:t>
            </a:r>
            <a:r>
              <a:rPr lang="en-US" dirty="0"/>
              <a:t>use simple HTTP request response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REST </a:t>
            </a:r>
            <a:r>
              <a:rPr lang="en-US" dirty="0"/>
              <a:t>is an architecture, not a specific web service messaging format, and it's wrapped around the concept of HTTP methods or </a:t>
            </a:r>
            <a:r>
              <a:rPr lang="en-US" dirty="0" smtClean="0"/>
              <a:t>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1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GET request </a:t>
            </a:r>
            <a:r>
              <a:rPr lang="en-US" dirty="0"/>
              <a:t>is different from a </a:t>
            </a:r>
            <a:r>
              <a:rPr lang="en-US" dirty="0" smtClean="0"/>
              <a:t>POST request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PUT and DELETE requests </a:t>
            </a:r>
            <a:r>
              <a:rPr lang="en-US" dirty="0"/>
              <a:t>can also have their own meaning. </a:t>
            </a:r>
            <a:r>
              <a:rPr lang="en-US" dirty="0" smtClean="0"/>
              <a:t>REST </a:t>
            </a:r>
            <a:r>
              <a:rPr lang="en-US" dirty="0"/>
              <a:t>services can exploit these differences. </a:t>
            </a:r>
            <a:r>
              <a:rPr lang="en-US" dirty="0" smtClean="0"/>
              <a:t>Translating </a:t>
            </a:r>
            <a:r>
              <a:rPr lang="en-US" dirty="0"/>
              <a:t>them into specific server side </a:t>
            </a:r>
            <a:r>
              <a:rPr lang="en-US" dirty="0" smtClean="0"/>
              <a:t>actions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you need is a client that's capable of forming and sending the requests, which are typically in the form of </a:t>
            </a:r>
            <a:r>
              <a:rPr lang="en-US" dirty="0" smtClean="0"/>
              <a:t>URIs (Uniform </a:t>
            </a:r>
            <a:r>
              <a:rPr lang="en-US" dirty="0"/>
              <a:t>Resource </a:t>
            </a:r>
            <a:r>
              <a:rPr lang="en-US" dirty="0" smtClean="0"/>
              <a:t>Identifiers)</a:t>
            </a:r>
          </a:p>
          <a:p>
            <a:r>
              <a:rPr lang="en-US" dirty="0" smtClean="0"/>
              <a:t>Unlike </a:t>
            </a:r>
            <a:r>
              <a:rPr lang="en-US" dirty="0"/>
              <a:t>SOAP, </a:t>
            </a:r>
            <a:r>
              <a:rPr lang="en-US" dirty="0" err="1"/>
              <a:t>RESTful</a:t>
            </a:r>
            <a:r>
              <a:rPr lang="en-US" dirty="0"/>
              <a:t> services don't all use the same message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One service might return data in a XML based language such as RSS or Atom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in a custom XML language designed for a particular business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for the sake of speed and efficient use of bandwidth. It might encode it's data in </a:t>
            </a:r>
            <a:r>
              <a:rPr lang="en-US" dirty="0" smtClean="0"/>
              <a:t>JSON.</a:t>
            </a:r>
          </a:p>
          <a:p>
            <a:pPr lvl="1"/>
            <a:r>
              <a:rPr lang="en-NZ" dirty="0" smtClean="0"/>
              <a:t>Or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Over </a:t>
            </a:r>
            <a:r>
              <a:rPr lang="en-US" dirty="0"/>
              <a:t>the past half decade </a:t>
            </a:r>
            <a:r>
              <a:rPr lang="en-US" dirty="0" smtClean="0"/>
              <a:t>as </a:t>
            </a:r>
            <a:r>
              <a:rPr lang="en-US" dirty="0"/>
              <a:t>developers have shifted their focus to building applications for mobile </a:t>
            </a:r>
            <a:r>
              <a:rPr lang="en-US" dirty="0" smtClean="0"/>
              <a:t>devices </a:t>
            </a:r>
            <a:r>
              <a:rPr lang="en-US" dirty="0"/>
              <a:t>speed and message size have become </a:t>
            </a:r>
            <a:r>
              <a:rPr lang="en-US" dirty="0" smtClean="0"/>
              <a:t>critical factors</a:t>
            </a:r>
          </a:p>
          <a:p>
            <a:pPr lvl="1"/>
            <a:r>
              <a:rPr lang="en-US" dirty="0" smtClean="0"/>
              <a:t>Mobile </a:t>
            </a:r>
            <a:r>
              <a:rPr lang="en-US" dirty="0"/>
              <a:t>devices have less storage than desktop computers, and cell phone users pay by the megabyte for the bandwidth they consume</a:t>
            </a:r>
            <a:r>
              <a:rPr lang="en-US" dirty="0" smtClean="0"/>
              <a:t>.</a:t>
            </a:r>
          </a:p>
          <a:p>
            <a:r>
              <a:rPr lang="en-US" dirty="0"/>
              <a:t>Due to it's verbosity and resulting size, SOAP isn't well suited to the mobile world. Instead, </a:t>
            </a:r>
            <a:r>
              <a:rPr lang="en-US" dirty="0" err="1" smtClean="0"/>
              <a:t>RESTful</a:t>
            </a:r>
            <a:r>
              <a:rPr lang="en-US" dirty="0" smtClean="0"/>
              <a:t> web </a:t>
            </a:r>
            <a:r>
              <a:rPr lang="en-US" dirty="0"/>
              <a:t>services using JSON message </a:t>
            </a:r>
            <a:r>
              <a:rPr lang="en-US" dirty="0" smtClean="0"/>
              <a:t>format</a:t>
            </a:r>
            <a:r>
              <a:rPr lang="en-US" dirty="0"/>
              <a:t> are increasingly </a:t>
            </a:r>
            <a:r>
              <a:rPr lang="en-US" dirty="0" smtClean="0"/>
              <a:t>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708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REST, requests looks like </a:t>
            </a:r>
            <a:r>
              <a:rPr lang="en-US" dirty="0"/>
              <a:t>this: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0416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Querying </a:t>
            </a:r>
            <a:r>
              <a:rPr lang="en-US" dirty="0"/>
              <a:t>a phonebook application for the details of a given </a:t>
            </a:r>
            <a:r>
              <a:rPr lang="en-US" dirty="0" smtClean="0"/>
              <a:t>user: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3593"/>
            <a:ext cx="8229600" cy="947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/>
              <a:t>GET</a:t>
            </a:r>
            <a:r>
              <a:rPr lang="en-US" sz="2000" dirty="0">
                <a:solidFill>
                  <a:srgbClr val="0070C0"/>
                </a:solidFill>
              </a:rPr>
              <a:t> /phonebook/</a:t>
            </a:r>
            <a:r>
              <a:rPr lang="en-US" sz="2000" dirty="0" err="1">
                <a:solidFill>
                  <a:srgbClr val="0070C0"/>
                </a:solidFill>
              </a:rPr>
              <a:t>UserDetails</a:t>
            </a:r>
            <a:r>
              <a:rPr lang="en-US" sz="2000" dirty="0">
                <a:solidFill>
                  <a:srgbClr val="0070C0"/>
                </a:solidFill>
              </a:rPr>
              <a:t>/12345</a:t>
            </a:r>
            <a:r>
              <a:rPr lang="en-US" sz="2000" dirty="0"/>
              <a:t> HTTP/1.1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Accept</a:t>
            </a:r>
            <a:r>
              <a:rPr lang="en-US" sz="2000" dirty="0"/>
              <a:t>: application/xml</a:t>
            </a:r>
          </a:p>
          <a:p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532966"/>
            <a:ext cx="8229600" cy="129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Font typeface="Arial" pitchFamily="34" charset="0"/>
              <a:buNone/>
              <a:defRPr/>
            </a:pPr>
            <a:r>
              <a:rPr lang="en-US" dirty="0" smtClean="0"/>
              <a:t>POST</a:t>
            </a:r>
            <a:r>
              <a:rPr lang="en-US" dirty="0" smtClean="0">
                <a:solidFill>
                  <a:srgbClr val="0070C0"/>
                </a:solidFill>
              </a:rPr>
              <a:t> /phonebook/</a:t>
            </a:r>
            <a:r>
              <a:rPr lang="en-US" dirty="0" err="1" smtClean="0">
                <a:solidFill>
                  <a:srgbClr val="0070C0"/>
                </a:solidFill>
              </a:rPr>
              <a:t>UserDetails</a:t>
            </a:r>
            <a:r>
              <a:rPr lang="en-US" dirty="0" smtClean="0">
                <a:solidFill>
                  <a:srgbClr val="0070C0"/>
                </a:solidFill>
              </a:rPr>
              <a:t>/12346</a:t>
            </a:r>
            <a:r>
              <a:rPr lang="en-US" dirty="0" smtClean="0"/>
              <a:t> HTTP/1.1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Name=Peter</a:t>
            </a:r>
          </a:p>
          <a:p>
            <a:pPr marL="0" indent="0">
              <a:buNone/>
            </a:pPr>
            <a:r>
              <a:rPr lang="en-NZ" dirty="0" smtClean="0"/>
              <a:t>Phone=987 654 321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209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new user in the application: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4343400"/>
            <a:ext cx="8229600" cy="129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Font typeface="Arial" pitchFamily="34" charset="0"/>
              <a:buNone/>
              <a:defRPr/>
            </a:pPr>
            <a:r>
              <a:rPr lang="en-US" dirty="0" smtClean="0"/>
              <a:t>PUT</a:t>
            </a:r>
            <a:r>
              <a:rPr lang="en-US" dirty="0" smtClean="0">
                <a:solidFill>
                  <a:srgbClr val="0070C0"/>
                </a:solidFill>
              </a:rPr>
              <a:t> /phonebook/</a:t>
            </a:r>
            <a:r>
              <a:rPr lang="en-US" dirty="0" err="1" smtClean="0">
                <a:solidFill>
                  <a:srgbClr val="0070C0"/>
                </a:solidFill>
              </a:rPr>
              <a:t>UserDetails</a:t>
            </a:r>
            <a:r>
              <a:rPr lang="en-US" dirty="0" smtClean="0">
                <a:solidFill>
                  <a:srgbClr val="0070C0"/>
                </a:solidFill>
              </a:rPr>
              <a:t>/12346</a:t>
            </a:r>
            <a:r>
              <a:rPr lang="en-US" dirty="0" smtClean="0"/>
              <a:t> HTTP/1.1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Name=Peter</a:t>
            </a:r>
          </a:p>
          <a:p>
            <a:pPr marL="0" indent="0">
              <a:buNone/>
            </a:pPr>
            <a:r>
              <a:rPr lang="en-NZ" dirty="0" smtClean="0"/>
              <a:t>Phone=(01) 987 654 321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02023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Editing information about an existing user in the application: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6096000"/>
            <a:ext cx="8229600" cy="647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Font typeface="Arial" pitchFamily="34" charset="0"/>
              <a:buNone/>
              <a:defRPr/>
            </a:pPr>
            <a:r>
              <a:rPr lang="en-US" sz="2000" dirty="0" smtClean="0"/>
              <a:t>DELETE</a:t>
            </a:r>
            <a:r>
              <a:rPr lang="en-US" sz="2000" dirty="0" smtClean="0">
                <a:solidFill>
                  <a:srgbClr val="0070C0"/>
                </a:solidFill>
              </a:rPr>
              <a:t> /phonebook/</a:t>
            </a:r>
            <a:r>
              <a:rPr lang="en-US" sz="2000" dirty="0" err="1" smtClean="0">
                <a:solidFill>
                  <a:srgbClr val="0070C0"/>
                </a:solidFill>
              </a:rPr>
              <a:t>UserDetails</a:t>
            </a:r>
            <a:r>
              <a:rPr lang="en-US" sz="2000" dirty="0" smtClean="0">
                <a:solidFill>
                  <a:srgbClr val="0070C0"/>
                </a:solidFill>
              </a:rPr>
              <a:t>/12346</a:t>
            </a:r>
            <a:r>
              <a:rPr lang="en-US" sz="2000" dirty="0" smtClean="0"/>
              <a:t> HTTP/1.1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72834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information about an existing user in the application: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</a:t>
            </a:r>
            <a:r>
              <a:rPr lang="en-NZ" dirty="0" smtClean="0"/>
              <a:t>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class next week (6/6/17 and 8/6/2017)</a:t>
            </a:r>
          </a:p>
          <a:p>
            <a:pPr lvl="1"/>
            <a:r>
              <a:rPr lang="en-NZ" dirty="0" smtClean="0"/>
              <a:t>Time for you to carry out independent learning on the React framework</a:t>
            </a:r>
          </a:p>
          <a:p>
            <a:endParaRPr lang="en-NZ" dirty="0"/>
          </a:p>
          <a:p>
            <a:r>
              <a:rPr lang="en-NZ" dirty="0" smtClean="0"/>
              <a:t>Bonus Marks opportunities:</a:t>
            </a:r>
          </a:p>
          <a:p>
            <a:pPr lvl="1"/>
            <a:r>
              <a:rPr lang="en-NZ" dirty="0" smtClean="0"/>
              <a:t>13/6/17: articulating your own abstract thoughts around </a:t>
            </a:r>
            <a:r>
              <a:rPr lang="en-US" dirty="0" smtClean="0"/>
              <a:t>Ethical </a:t>
            </a:r>
            <a:r>
              <a:rPr lang="en-US"/>
              <a:t>issues </a:t>
            </a:r>
            <a:r>
              <a:rPr lang="en-US" smtClean="0"/>
              <a:t>in web </a:t>
            </a:r>
            <a:r>
              <a:rPr lang="en-US" dirty="0" smtClean="0"/>
              <a:t>technologies</a:t>
            </a:r>
          </a:p>
          <a:p>
            <a:pPr lvl="1"/>
            <a:r>
              <a:rPr lang="en-NZ" dirty="0" smtClean="0"/>
              <a:t>15/6/17: presentations about web technologies not covered in the paper</a:t>
            </a:r>
          </a:p>
          <a:p>
            <a:pPr lvl="1"/>
            <a:endParaRPr lang="en-N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4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its simplest form, a web service is a framework for a conversation between two </a:t>
            </a:r>
            <a:r>
              <a:rPr lang="en-US" dirty="0" smtClean="0"/>
              <a:t>computers</a:t>
            </a:r>
          </a:p>
          <a:p>
            <a:r>
              <a:rPr lang="en-US" dirty="0" smtClean="0"/>
              <a:t>A </a:t>
            </a:r>
            <a:r>
              <a:rPr lang="en-US" dirty="0"/>
              <a:t>client sends request over the Internet and a server receives that </a:t>
            </a:r>
            <a:r>
              <a:rPr lang="en-US" dirty="0" smtClean="0"/>
              <a:t>request and </a:t>
            </a:r>
            <a:r>
              <a:rPr lang="en-US" dirty="0"/>
              <a:t>returns a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When </a:t>
            </a:r>
            <a:r>
              <a:rPr lang="en-US" dirty="0"/>
              <a:t>a browser makes a request for a webpage, it </a:t>
            </a:r>
            <a:r>
              <a:rPr lang="en-US" dirty="0" smtClean="0"/>
              <a:t>receives HTML </a:t>
            </a:r>
            <a:r>
              <a:rPr lang="en-US" dirty="0"/>
              <a:t>and other related content in the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But </a:t>
            </a:r>
            <a:r>
              <a:rPr lang="en-US" dirty="0"/>
              <a:t>when </a:t>
            </a:r>
            <a:r>
              <a:rPr lang="en-US" dirty="0" smtClean="0"/>
              <a:t>a client just </a:t>
            </a:r>
            <a:r>
              <a:rPr lang="en-US" dirty="0"/>
              <a:t>asks for data and </a:t>
            </a:r>
            <a:r>
              <a:rPr lang="en-US" dirty="0" smtClean="0"/>
              <a:t>programmatically processes </a:t>
            </a:r>
            <a:r>
              <a:rPr lang="en-US" dirty="0"/>
              <a:t>the response, a web service </a:t>
            </a:r>
            <a:r>
              <a:rPr lang="en-US" dirty="0" smtClean="0"/>
              <a:t>(API) has </a:t>
            </a:r>
            <a:r>
              <a:rPr lang="en-US" dirty="0"/>
              <a:t>been </a:t>
            </a:r>
            <a:r>
              <a:rPr lang="en-US" dirty="0" smtClean="0"/>
              <a:t>used</a:t>
            </a:r>
          </a:p>
          <a:p>
            <a:r>
              <a:rPr lang="en-US" dirty="0"/>
              <a:t>Web services typically have very strict requirements for usage that are documented for developers </a:t>
            </a:r>
          </a:p>
          <a:p>
            <a:r>
              <a:rPr lang="en-US" dirty="0"/>
              <a:t>Modern web service communications are nearly always handled over HTTP </a:t>
            </a:r>
          </a:p>
          <a:p>
            <a:r>
              <a:rPr lang="en-US" dirty="0"/>
              <a:t>But the format of the message that are being sent and received can differ greatly</a:t>
            </a:r>
          </a:p>
          <a:p>
            <a:r>
              <a:rPr lang="en-US" dirty="0"/>
              <a:t>Web services are therefore, the great </a:t>
            </a:r>
            <a:r>
              <a:rPr lang="en-US" dirty="0" err="1"/>
              <a:t>decouplers</a:t>
            </a:r>
            <a:r>
              <a:rPr lang="en-US" dirty="0"/>
              <a:t> of modern computing. </a:t>
            </a:r>
          </a:p>
          <a:p>
            <a:pPr lvl="1"/>
            <a:r>
              <a:rPr lang="en-US" dirty="0"/>
              <a:t>The client doesn't understand how the server works and vice versa</a:t>
            </a:r>
          </a:p>
          <a:p>
            <a:pPr lvl="1"/>
            <a:r>
              <a:rPr lang="en-US" dirty="0"/>
              <a:t>They work together through a shared vocabulary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4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History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concept of two computers communicating with each other </a:t>
            </a:r>
            <a:r>
              <a:rPr lang="en-US" dirty="0" smtClean="0"/>
              <a:t>using a shared vocabulary in order to </a:t>
            </a:r>
            <a:r>
              <a:rPr lang="en-US" dirty="0"/>
              <a:t>share business </a:t>
            </a:r>
            <a:r>
              <a:rPr lang="en-US" dirty="0" smtClean="0"/>
              <a:t>information is not new, (EDI, Electronic </a:t>
            </a:r>
            <a:r>
              <a:rPr lang="en-US" dirty="0"/>
              <a:t>Data </a:t>
            </a:r>
            <a:r>
              <a:rPr lang="en-US" dirty="0" smtClean="0"/>
              <a:t>Interchange)</a:t>
            </a:r>
            <a:endParaRPr lang="en-US" dirty="0"/>
          </a:p>
          <a:p>
            <a:pPr lvl="1"/>
            <a:r>
              <a:rPr lang="en-US" dirty="0"/>
              <a:t>In the early 1990's a standard known as RPC, or Remote Procedure Call, emerged </a:t>
            </a:r>
            <a:endParaRPr lang="en-US" dirty="0" smtClean="0"/>
          </a:p>
          <a:p>
            <a:pPr lvl="2"/>
            <a:r>
              <a:rPr lang="en-US" dirty="0"/>
              <a:t>RPC systems allow client computers to call functions, or subroutines, hosted by remote computers using syntax as similar as possible to the code they might use locally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quickly followed up with their own flavor: MSRPC. </a:t>
            </a:r>
          </a:p>
          <a:p>
            <a:pPr lvl="1"/>
            <a:r>
              <a:rPr lang="en-US" dirty="0"/>
              <a:t>Followed by Microsoft's COM OLE architecture.</a:t>
            </a:r>
          </a:p>
          <a:p>
            <a:pPr lvl="1"/>
            <a:r>
              <a:rPr lang="en-US" dirty="0" smtClean="0"/>
              <a:t>Also in </a:t>
            </a:r>
            <a:r>
              <a:rPr lang="en-US" dirty="0"/>
              <a:t>the early 1990's, a competing standard named CORBA, for Common Object Request Broker Architecture, </a:t>
            </a:r>
            <a:r>
              <a:rPr lang="en-US" dirty="0" smtClean="0"/>
              <a:t>emerged</a:t>
            </a:r>
          </a:p>
          <a:p>
            <a:pPr lvl="1"/>
            <a:r>
              <a:rPr lang="en-US" dirty="0"/>
              <a:t>Java's RMI, for Remote Method Invocation, was an interface designed to communicate over the internet inter-ORB protocol (IIOP</a:t>
            </a:r>
            <a:r>
              <a:rPr lang="en-US" dirty="0" smtClean="0"/>
              <a:t>)</a:t>
            </a:r>
          </a:p>
          <a:p>
            <a:r>
              <a:rPr lang="en-US" dirty="0"/>
              <a:t>Each </a:t>
            </a:r>
            <a:r>
              <a:rPr lang="en-US" dirty="0" smtClean="0"/>
              <a:t>of the above standards had their </a:t>
            </a:r>
            <a:r>
              <a:rPr lang="en-US" dirty="0"/>
              <a:t>own protocols, message formats and supported programming languages and operating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all had in common, a level of complexity that made them difficult to get started with, and difficult to use. 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0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Message Formats for web services: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1998, the world of web services was revolutionized with the introduction of XML or Extensible </a:t>
            </a:r>
            <a:r>
              <a:rPr lang="en-US" dirty="0" smtClean="0"/>
              <a:t>Markup</a:t>
            </a:r>
          </a:p>
          <a:p>
            <a:r>
              <a:rPr lang="en-US" dirty="0" smtClean="0"/>
              <a:t>It's </a:t>
            </a:r>
            <a:r>
              <a:rPr lang="en-US" dirty="0"/>
              <a:t>goals were simplicity, readability, and </a:t>
            </a:r>
            <a:r>
              <a:rPr lang="en-US" dirty="0" smtClean="0"/>
              <a:t>generality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EDI or the binary formats of some other systems, XML is plain text and when formatted as a high reticule set of nested tags, is easy to read for human </a:t>
            </a:r>
            <a:r>
              <a:rPr lang="en-US" dirty="0" smtClean="0"/>
              <a:t>eyes</a:t>
            </a:r>
          </a:p>
          <a:p>
            <a:r>
              <a:rPr lang="en-US" dirty="0"/>
              <a:t>XML was also ideal in many ways, for data </a:t>
            </a:r>
            <a:r>
              <a:rPr lang="en-US" dirty="0" smtClean="0"/>
              <a:t>exchange</a:t>
            </a:r>
          </a:p>
          <a:p>
            <a:r>
              <a:rPr lang="en-US" dirty="0"/>
              <a:t>Because it has strict formatting rules, you can easily validate whether a particular XML snippet properly represents expected data.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quickly became one of the most common formats for web service messages</a:t>
            </a:r>
            <a:r>
              <a:rPr lang="en-US" dirty="0" smtClean="0"/>
              <a:t>.</a:t>
            </a:r>
          </a:p>
          <a:p>
            <a:r>
              <a:rPr lang="en-US" dirty="0"/>
              <a:t>Atom and RSS are some of the best known XML based languages used in today's web services. </a:t>
            </a:r>
          </a:p>
          <a:p>
            <a:r>
              <a:rPr lang="en-US" dirty="0"/>
              <a:t>But there're literally thousands of different XML languages designed to represent all sorts of data models.</a:t>
            </a:r>
          </a:p>
        </p:txBody>
      </p:sp>
    </p:spTree>
    <p:extLst>
      <p:ext uri="{BB962C8B-B14F-4D97-AF65-F5344CB8AC3E}">
        <p14:creationId xmlns:p14="http://schemas.microsoft.com/office/powerpoint/2010/main" val="312812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505200" cy="2514600"/>
          </a:xfrm>
        </p:spPr>
        <p:txBody>
          <a:bodyPr>
            <a:normAutofit fontScale="90000"/>
          </a:bodyPr>
          <a:lstStyle/>
          <a:p>
            <a:r>
              <a:rPr lang="en-NZ" dirty="0"/>
              <a:t>Message Formats for web </a:t>
            </a:r>
            <a:r>
              <a:rPr lang="en-NZ" dirty="0" smtClean="0"/>
              <a:t>services: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maps.googleapis.com/maps/api/geocode/xml?address=New%20York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8"/>
          <a:stretch/>
        </p:blipFill>
        <p:spPr bwMode="auto">
          <a:xfrm>
            <a:off x="4125680" y="38100"/>
            <a:ext cx="4465454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06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NZ" dirty="0"/>
              <a:t>Message Formats for web services : </a:t>
            </a:r>
            <a:r>
              <a:rPr lang="en-NZ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JSON</a:t>
            </a:r>
            <a:r>
              <a:rPr lang="en-US" dirty="0"/>
              <a:t> (JavaScript Object Notation) is a lightweight data-interchange format.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for humans to read and write.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for machines to parse and generate.</a:t>
            </a: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/>
              <a:t>is a syntax for serializing objects, arrays, numbers, strings,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smtClean="0"/>
              <a:t>and null</a:t>
            </a:r>
          </a:p>
          <a:p>
            <a:r>
              <a:rPr lang="en-US" dirty="0" smtClean="0"/>
              <a:t>It </a:t>
            </a:r>
            <a:r>
              <a:rPr lang="en-US" dirty="0"/>
              <a:t>is based upon JavaScript syntax but is distinct from </a:t>
            </a:r>
            <a:r>
              <a:rPr lang="en-US" dirty="0" smtClean="0"/>
              <a:t>it</a:t>
            </a:r>
          </a:p>
          <a:p>
            <a:r>
              <a:rPr lang="en-US" dirty="0"/>
              <a:t>JSON is built on two structures:</a:t>
            </a:r>
          </a:p>
          <a:p>
            <a:pPr lvl="1"/>
            <a:r>
              <a:rPr lang="en-US" dirty="0"/>
              <a:t>A collection of name/value pairs. In various languages, this is realized as an </a:t>
            </a:r>
            <a:r>
              <a:rPr lang="en-US" i="1" dirty="0"/>
              <a:t>object</a:t>
            </a:r>
            <a:r>
              <a:rPr lang="en-US" dirty="0"/>
              <a:t>, record, </a:t>
            </a:r>
            <a:r>
              <a:rPr lang="en-US" dirty="0" err="1"/>
              <a:t>struct</a:t>
            </a:r>
            <a:r>
              <a:rPr lang="en-US" dirty="0"/>
              <a:t>, dictionary, hash table, keyed list, or associative </a:t>
            </a:r>
            <a:r>
              <a:rPr lang="en-US" dirty="0" smtClean="0"/>
              <a:t>array</a:t>
            </a:r>
            <a:endParaRPr lang="en-US" dirty="0"/>
          </a:p>
          <a:p>
            <a:pPr lvl="1"/>
            <a:r>
              <a:rPr lang="en-US" dirty="0"/>
              <a:t>An ordered list of values. In most languages, this is realized as an </a:t>
            </a:r>
            <a:r>
              <a:rPr lang="en-US" i="1" dirty="0"/>
              <a:t>array</a:t>
            </a:r>
            <a:r>
              <a:rPr lang="en-US" dirty="0"/>
              <a:t>, vector, list, or </a:t>
            </a:r>
            <a:r>
              <a:rPr lang="en-US" dirty="0" smtClean="0"/>
              <a:t>sequence</a:t>
            </a:r>
          </a:p>
          <a:p>
            <a:r>
              <a:rPr lang="en-US" dirty="0"/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3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352800" cy="2895600"/>
          </a:xfrm>
        </p:spPr>
        <p:txBody>
          <a:bodyPr/>
          <a:lstStyle/>
          <a:p>
            <a:r>
              <a:rPr lang="en-NZ" dirty="0"/>
              <a:t>Message Formats for web </a:t>
            </a:r>
            <a:r>
              <a:rPr lang="en-NZ" dirty="0" smtClean="0"/>
              <a:t>services: JSON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92" y="152400"/>
            <a:ext cx="4716108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maps.googleapis.com/maps/api/geocode/json?address=New%20York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6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Message Formats for web </a:t>
            </a:r>
            <a:r>
              <a:rPr lang="en-NZ" dirty="0" smtClean="0"/>
              <a:t>services: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Message Format or AMF </a:t>
            </a:r>
            <a:endParaRPr lang="en-US" dirty="0" smtClean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format that was originally created for Macromedia's </a:t>
            </a:r>
            <a:r>
              <a:rPr lang="en-US" dirty="0" smtClean="0"/>
              <a:t>Flash</a:t>
            </a:r>
          </a:p>
          <a:p>
            <a:r>
              <a:rPr lang="en-US" dirty="0"/>
              <a:t>HTML </a:t>
            </a:r>
            <a:endParaRPr lang="en-US" dirty="0" smtClean="0"/>
          </a:p>
          <a:p>
            <a:pPr lvl="1"/>
            <a:r>
              <a:rPr lang="en-US" dirty="0" smtClean="0"/>
              <a:t>it</a:t>
            </a:r>
            <a:r>
              <a:rPr lang="en-US" dirty="0"/>
              <a:t> isn't particularly well suited for structure data but is sometimes used for it </a:t>
            </a:r>
            <a:r>
              <a:rPr lang="en-US" dirty="0" smtClean="0"/>
              <a:t>anyway</a:t>
            </a:r>
          </a:p>
          <a:p>
            <a:r>
              <a:rPr lang="en-US" dirty="0" smtClean="0"/>
              <a:t>Comma </a:t>
            </a:r>
            <a:r>
              <a:rPr lang="en-US" dirty="0"/>
              <a:t>or tab </a:t>
            </a:r>
            <a:r>
              <a:rPr lang="en-US" dirty="0" smtClean="0"/>
              <a:t>separated files </a:t>
            </a:r>
          </a:p>
          <a:p>
            <a:r>
              <a:rPr lang="en-US" dirty="0" smtClean="0"/>
              <a:t>Arbitrary </a:t>
            </a:r>
            <a:r>
              <a:rPr lang="en-US" dirty="0"/>
              <a:t>text formats that require custom </a:t>
            </a:r>
            <a:r>
              <a:rPr lang="en-US" dirty="0" smtClean="0"/>
              <a:t>parsers</a:t>
            </a:r>
          </a:p>
          <a:p>
            <a:r>
              <a:rPr lang="en-US" dirty="0" smtClean="0"/>
              <a:t>Binary </a:t>
            </a:r>
            <a:r>
              <a:rPr lang="en-US" dirty="0"/>
              <a:t>formats including </a:t>
            </a:r>
            <a:endParaRPr lang="en-US" dirty="0" smtClean="0"/>
          </a:p>
          <a:p>
            <a:pPr lvl="1"/>
            <a:r>
              <a:rPr lang="en-US" dirty="0" smtClean="0"/>
              <a:t>Spreadsheets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rchive </a:t>
            </a:r>
            <a:r>
              <a:rPr lang="en-US" dirty="0"/>
              <a:t>data bases </a:t>
            </a:r>
            <a:endParaRPr lang="en-US" dirty="0" smtClean="0"/>
          </a:p>
          <a:p>
            <a:pPr lvl="1"/>
            <a:r>
              <a:rPr lang="en-US" dirty="0" smtClean="0"/>
              <a:t>Image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70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5431</TotalTime>
  <Words>398</Words>
  <Application>Microsoft Office PowerPoint</Application>
  <PresentationFormat>On-screen Show (4:3)</PresentationFormat>
  <Paragraphs>142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 2</vt:lpstr>
      <vt:lpstr>Clarity</vt:lpstr>
      <vt:lpstr>A Re-introduction to Web services</vt:lpstr>
      <vt:lpstr>Announcement</vt:lpstr>
      <vt:lpstr>What exactly is a web service?</vt:lpstr>
      <vt:lpstr>History of Web services</vt:lpstr>
      <vt:lpstr>Message Formats for web services: XML</vt:lpstr>
      <vt:lpstr>Message Formats for web services: XML</vt:lpstr>
      <vt:lpstr>Message Formats for web services : JSON</vt:lpstr>
      <vt:lpstr>Message Formats for web services: JSON</vt:lpstr>
      <vt:lpstr>Message Formats for web services: Other</vt:lpstr>
      <vt:lpstr>Web Service Standards: SOAP</vt:lpstr>
      <vt:lpstr>Web Service Standards: SOAP</vt:lpstr>
      <vt:lpstr>Using SOAP, a request looks like this: </vt:lpstr>
      <vt:lpstr>Web Resources</vt:lpstr>
      <vt:lpstr>REST Console</vt:lpstr>
      <vt:lpstr>Example GET transaction</vt:lpstr>
      <vt:lpstr>Web Service Standards: REST</vt:lpstr>
      <vt:lpstr>Web Service Standards: REST</vt:lpstr>
      <vt:lpstr>Web Service Standards: REST</vt:lpstr>
      <vt:lpstr>Using REST, requests looks like this: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David Rozado</cp:lastModifiedBy>
  <cp:revision>373</cp:revision>
  <dcterms:created xsi:type="dcterms:W3CDTF">2006-08-16T00:00:00Z</dcterms:created>
  <dcterms:modified xsi:type="dcterms:W3CDTF">2017-05-30T00:29:57Z</dcterms:modified>
</cp:coreProperties>
</file>