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69" r:id="rId4"/>
    <p:sldId id="258" r:id="rId5"/>
    <p:sldId id="259" r:id="rId6"/>
    <p:sldId id="260" r:id="rId7"/>
    <p:sldId id="262" r:id="rId8"/>
    <p:sldId id="261" r:id="rId9"/>
    <p:sldId id="263" r:id="rId10"/>
    <p:sldId id="264" r:id="rId11"/>
    <p:sldId id="265" r:id="rId12"/>
    <p:sldId id="266" r:id="rId13"/>
    <p:sldId id="267" r:id="rId14"/>
    <p:sldId id="268"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39" autoAdjust="0"/>
    <p:restoredTop sz="66095" autoAdjust="0"/>
  </p:normalViewPr>
  <p:slideViewPr>
    <p:cSldViewPr>
      <p:cViewPr>
        <p:scale>
          <a:sx n="50" d="100"/>
          <a:sy n="50" d="100"/>
        </p:scale>
        <p:origin x="-3396" y="-6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1FBA53-7C6F-4BC8-8449-397E8BAE2CEC}" type="datetimeFigureOut">
              <a:rPr lang="en-NZ" smtClean="0"/>
              <a:t>31/05/2017</a:t>
            </a:fld>
            <a:endParaRPr lang="en-NZ"/>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140335-6261-4D17-B74F-AB4A9A01B6E2}" type="slidenum">
              <a:rPr lang="en-NZ" smtClean="0"/>
              <a:t>‹#›</a:t>
            </a:fld>
            <a:endParaRPr lang="en-NZ"/>
          </a:p>
        </p:txBody>
      </p:sp>
    </p:spTree>
    <p:extLst>
      <p:ext uri="{BB962C8B-B14F-4D97-AF65-F5344CB8AC3E}">
        <p14:creationId xmlns:p14="http://schemas.microsoft.com/office/powerpoint/2010/main" val="376224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36140335-6261-4D17-B74F-AB4A9A01B6E2}" type="slidenum">
              <a:rPr lang="en-NZ" smtClean="0"/>
              <a:t>1</a:t>
            </a:fld>
            <a:endParaRPr lang="en-NZ"/>
          </a:p>
        </p:txBody>
      </p:sp>
    </p:spTree>
    <p:extLst>
      <p:ext uri="{BB962C8B-B14F-4D97-AF65-F5344CB8AC3E}">
        <p14:creationId xmlns:p14="http://schemas.microsoft.com/office/powerpoint/2010/main" val="608994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PATCH methods serves to update partial resources. For instance, when you only need to update one field of the resource, </a:t>
            </a:r>
            <a:r>
              <a:rPr lang="en-US" sz="1200" b="0" i="0" kern="1200" cap="all" dirty="0" err="1" smtClean="0">
                <a:solidFill>
                  <a:schemeClr val="tx1"/>
                </a:solidFill>
                <a:effectLst/>
                <a:latin typeface="+mn-lt"/>
                <a:ea typeface="+mn-ea"/>
                <a:cs typeface="+mn-cs"/>
              </a:rPr>
              <a:t>PUT</a:t>
            </a:r>
            <a:r>
              <a:rPr lang="en-US" sz="1200" b="0" i="0" kern="1200" dirty="0" err="1" smtClean="0">
                <a:solidFill>
                  <a:schemeClr val="tx1"/>
                </a:solidFill>
                <a:effectLst/>
                <a:latin typeface="+mn-lt"/>
                <a:ea typeface="+mn-ea"/>
                <a:cs typeface="+mn-cs"/>
              </a:rPr>
              <a:t>ting</a:t>
            </a:r>
            <a:r>
              <a:rPr lang="en-US" sz="1200" b="0" i="0" kern="1200" dirty="0" smtClean="0">
                <a:solidFill>
                  <a:schemeClr val="tx1"/>
                </a:solidFill>
                <a:effectLst/>
                <a:latin typeface="+mn-lt"/>
                <a:ea typeface="+mn-ea"/>
                <a:cs typeface="+mn-cs"/>
              </a:rPr>
              <a:t> a complete resource representation might be cumbersome and utilizes more bandwidth</a:t>
            </a:r>
            <a:endParaRPr lang="en-US" dirty="0"/>
          </a:p>
        </p:txBody>
      </p:sp>
      <p:sp>
        <p:nvSpPr>
          <p:cNvPr id="4" name="Slide Number Placeholder 3"/>
          <p:cNvSpPr>
            <a:spLocks noGrp="1"/>
          </p:cNvSpPr>
          <p:nvPr>
            <p:ph type="sldNum" sz="quarter" idx="10"/>
          </p:nvPr>
        </p:nvSpPr>
        <p:spPr/>
        <p:txBody>
          <a:bodyPr/>
          <a:lstStyle/>
          <a:p>
            <a:fld id="{36140335-6261-4D17-B74F-AB4A9A01B6E2}" type="slidenum">
              <a:rPr lang="en-NZ" smtClean="0"/>
              <a:t>6</a:t>
            </a:fld>
            <a:endParaRPr lang="en-NZ"/>
          </a:p>
        </p:txBody>
      </p:sp>
    </p:spTree>
    <p:extLst>
      <p:ext uri="{BB962C8B-B14F-4D97-AF65-F5344CB8AC3E}">
        <p14:creationId xmlns:p14="http://schemas.microsoft.com/office/powerpoint/2010/main" val="2747508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31-May-17</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31-May-17</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19200"/>
            <a:ext cx="82296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31-May-17</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31-May-17</a:t>
            </a:fld>
            <a:endParaRPr lang="en-US"/>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endParaRPr lang="en-US"/>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31-May-17</a:t>
            </a:fld>
            <a:endParaRPr lang="en-US"/>
          </a:p>
        </p:txBody>
      </p:sp>
      <p:sp>
        <p:nvSpPr>
          <p:cNvPr id="8" name="Footer Placeholder 7"/>
          <p:cNvSpPr>
            <a:spLocks noGrp="1"/>
          </p:cNvSpPr>
          <p:nvPr>
            <p:ph type="ftr" sz="quarter" idx="11"/>
          </p:nvPr>
        </p:nvSpPr>
        <p:spPr>
          <a:xfrm>
            <a:off x="3429000" y="18288"/>
            <a:ext cx="4114800" cy="329184"/>
          </a:xfrm>
          <a:prstGeom prst="rect">
            <a:avLst/>
          </a:prstGeom>
        </p:spPr>
        <p:txBody>
          <a:bodyPr/>
          <a:lstStyle/>
          <a:p>
            <a:endParaRPr lang="en-US"/>
          </a:p>
        </p:txBody>
      </p:sp>
      <p:sp>
        <p:nvSpPr>
          <p:cNvPr id="9" name="Slide Number Placeholder 8"/>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31-May-17</a:t>
            </a:fld>
            <a:endParaRPr lang="en-US"/>
          </a:p>
        </p:txBody>
      </p:sp>
      <p:sp>
        <p:nvSpPr>
          <p:cNvPr id="4" name="Footer Placeholder 3"/>
          <p:cNvSpPr>
            <a:spLocks noGrp="1"/>
          </p:cNvSpPr>
          <p:nvPr>
            <p:ph type="ftr" sz="quarter" idx="11"/>
          </p:nvPr>
        </p:nvSpPr>
        <p:spPr>
          <a:xfrm>
            <a:off x="3429000" y="18288"/>
            <a:ext cx="4114800" cy="329184"/>
          </a:xfrm>
          <a:prstGeom prst="rect">
            <a:avLst/>
          </a:prstGeom>
        </p:spPr>
        <p:txBody>
          <a:bodyPr/>
          <a:lstStyle/>
          <a:p>
            <a:endParaRPr lang="en-US"/>
          </a:p>
        </p:txBody>
      </p:sp>
      <p:sp>
        <p:nvSpPr>
          <p:cNvPr id="5" name="Slide Number Placeholder 4"/>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31-May-17</a:t>
            </a:fld>
            <a:endParaRPr lang="en-US"/>
          </a:p>
        </p:txBody>
      </p:sp>
      <p:sp>
        <p:nvSpPr>
          <p:cNvPr id="3" name="Footer Placeholder 2"/>
          <p:cNvSpPr>
            <a:spLocks noGrp="1"/>
          </p:cNvSpPr>
          <p:nvPr>
            <p:ph type="ftr" sz="quarter" idx="11"/>
          </p:nvPr>
        </p:nvSpPr>
        <p:spPr>
          <a:xfrm>
            <a:off x="3429000" y="18288"/>
            <a:ext cx="4114800" cy="329184"/>
          </a:xfrm>
          <a:prstGeom prst="rect">
            <a:avLst/>
          </a:prstGeom>
        </p:spPr>
        <p:txBody>
          <a:bodyPr/>
          <a:lstStyle/>
          <a:p>
            <a:endParaRPr lang="en-US"/>
          </a:p>
        </p:txBody>
      </p:sp>
      <p:sp>
        <p:nvSpPr>
          <p:cNvPr id="4" name="Slide Number Placeholder 3"/>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31-May-17</a:t>
            </a:fld>
            <a:endParaRPr lang="en-US"/>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endParaRPr lang="en-US"/>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31-May-17</a:t>
            </a:fld>
            <a:endParaRPr lang="en-US"/>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endParaRPr lang="en-US"/>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toddmotto/public-api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REST API</a:t>
            </a:r>
            <a:r>
              <a:rPr lang="en-NZ" cap="none" dirty="0" smtClean="0"/>
              <a:t>s</a:t>
            </a:r>
            <a:endParaRPr lang="en-NZ" cap="none" dirty="0"/>
          </a:p>
        </p:txBody>
      </p:sp>
      <p:sp>
        <p:nvSpPr>
          <p:cNvPr id="3" name="Subtitle 2"/>
          <p:cNvSpPr>
            <a:spLocks noGrp="1"/>
          </p:cNvSpPr>
          <p:nvPr>
            <p:ph type="subTitle" idx="1"/>
          </p:nvPr>
        </p:nvSpPr>
        <p:spPr/>
        <p:txBody>
          <a:bodyPr/>
          <a:lstStyle/>
          <a:p>
            <a:r>
              <a:rPr lang="en-NZ" dirty="0" smtClean="0"/>
              <a:t>IN712 Web 3 </a:t>
            </a:r>
          </a:p>
        </p:txBody>
      </p:sp>
    </p:spTree>
    <p:extLst>
      <p:ext uri="{BB962C8B-B14F-4D97-AF65-F5344CB8AC3E}">
        <p14:creationId xmlns:p14="http://schemas.microsoft.com/office/powerpoint/2010/main" val="24038619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2. Be stateless</a:t>
            </a:r>
            <a:endParaRPr lang="en-US" dirty="0"/>
          </a:p>
        </p:txBody>
      </p:sp>
      <p:sp>
        <p:nvSpPr>
          <p:cNvPr id="3" name="Content Placeholder 2"/>
          <p:cNvSpPr>
            <a:spLocks noGrp="1"/>
          </p:cNvSpPr>
          <p:nvPr>
            <p:ph idx="1"/>
          </p:nvPr>
        </p:nvSpPr>
        <p:spPr>
          <a:xfrm>
            <a:off x="457200" y="1295400"/>
            <a:ext cx="8686800" cy="5562600"/>
          </a:xfrm>
        </p:spPr>
        <p:txBody>
          <a:bodyPr>
            <a:normAutofit/>
          </a:bodyPr>
          <a:lstStyle/>
          <a:p>
            <a:r>
              <a:rPr lang="en-NZ" sz="1800" dirty="0"/>
              <a:t>Stateless server-side components are less complicated to </a:t>
            </a:r>
            <a:r>
              <a:rPr lang="en-NZ" sz="1800" dirty="0" smtClean="0"/>
              <a:t>design, </a:t>
            </a:r>
            <a:r>
              <a:rPr lang="en-NZ" sz="1800" dirty="0"/>
              <a:t>write and distribute across load balanced servers</a:t>
            </a:r>
          </a:p>
          <a:p>
            <a:r>
              <a:rPr lang="en-NZ" sz="1800" dirty="0" smtClean="0"/>
              <a:t>A stateless web service shifts the responsibility of maintaining state to the client</a:t>
            </a:r>
          </a:p>
          <a:p>
            <a:r>
              <a:rPr lang="en-NZ" sz="1800" dirty="0" smtClean="0"/>
              <a:t>In a </a:t>
            </a:r>
            <a:r>
              <a:rPr lang="en-NZ" sz="1800" dirty="0" err="1" smtClean="0"/>
              <a:t>RESTful</a:t>
            </a:r>
            <a:r>
              <a:rPr lang="en-NZ" sz="1800" dirty="0" smtClean="0"/>
              <a:t> web service, the server is responsible for generating responses and for providing an interface that enables the client to maintain application state on its own</a:t>
            </a:r>
          </a:p>
          <a:p>
            <a:r>
              <a:rPr lang="en-NZ" sz="1800" dirty="0" smtClean="0"/>
              <a:t>Server</a:t>
            </a:r>
          </a:p>
          <a:p>
            <a:pPr lvl="1"/>
            <a:r>
              <a:rPr lang="en-US" sz="1400" dirty="0"/>
              <a:t>Generates responses that include links to other resources to allow applications to navigate between related resources. </a:t>
            </a:r>
            <a:endParaRPr lang="en-US" sz="1400" dirty="0" smtClean="0"/>
          </a:p>
          <a:p>
            <a:pPr lvl="1"/>
            <a:r>
              <a:rPr lang="en-US" sz="1400" dirty="0"/>
              <a:t>Generates responses that indicate whether they are cacheable or not to improve performance by reducing the number of requests for duplicate resources and by eliminating some requests entirely</a:t>
            </a:r>
            <a:r>
              <a:rPr lang="en-US" sz="1400" dirty="0" smtClean="0"/>
              <a:t>.</a:t>
            </a:r>
          </a:p>
          <a:p>
            <a:pPr lvl="2"/>
            <a:r>
              <a:rPr lang="en-US" sz="1200" dirty="0"/>
              <a:t>The server does this by including a </a:t>
            </a:r>
            <a:r>
              <a:rPr lang="en-US" sz="1200" dirty="0">
                <a:latin typeface="Consolas" panose="020B0609020204030204" pitchFamily="49" charset="0"/>
                <a:cs typeface="Consolas" panose="020B0609020204030204" pitchFamily="49" charset="0"/>
              </a:rPr>
              <a:t>Cache-Control</a:t>
            </a:r>
            <a:r>
              <a:rPr lang="en-US" sz="1200" dirty="0"/>
              <a:t> and </a:t>
            </a:r>
            <a:r>
              <a:rPr lang="en-US" sz="1200" dirty="0">
                <a:latin typeface="Consolas" panose="020B0609020204030204" pitchFamily="49" charset="0"/>
                <a:cs typeface="Consolas" panose="020B0609020204030204" pitchFamily="49" charset="0"/>
              </a:rPr>
              <a:t>Last-Modified</a:t>
            </a:r>
            <a:r>
              <a:rPr lang="en-US" sz="1200" dirty="0"/>
              <a:t> (a date value) HTTP response </a:t>
            </a:r>
            <a:r>
              <a:rPr lang="en-US" sz="1200" dirty="0" smtClean="0"/>
              <a:t>header</a:t>
            </a:r>
          </a:p>
          <a:p>
            <a:r>
              <a:rPr lang="en-NZ" sz="1800" dirty="0" smtClean="0"/>
              <a:t>Client Application</a:t>
            </a:r>
          </a:p>
          <a:p>
            <a:pPr lvl="1"/>
            <a:r>
              <a:rPr lang="en-US" sz="1400" dirty="0"/>
              <a:t>Uses the </a:t>
            </a:r>
            <a:r>
              <a:rPr lang="en-US" sz="1400" dirty="0">
                <a:latin typeface="Consolas" panose="020B0609020204030204" pitchFamily="49" charset="0"/>
                <a:cs typeface="Consolas" panose="020B0609020204030204" pitchFamily="49" charset="0"/>
              </a:rPr>
              <a:t>Cache-Control</a:t>
            </a:r>
            <a:r>
              <a:rPr lang="en-US" sz="1400" dirty="0"/>
              <a:t> response header to determine whether to cache the resource (make a local copy of it) or not. </a:t>
            </a:r>
            <a:endParaRPr lang="en-US" sz="1400" dirty="0" smtClean="0"/>
          </a:p>
          <a:p>
            <a:pPr lvl="1"/>
            <a:r>
              <a:rPr lang="en-US" sz="1400" dirty="0"/>
              <a:t>The client also reads the Last-Modified response header and sends back the date value in an </a:t>
            </a:r>
            <a:r>
              <a:rPr lang="en-US" sz="1400" dirty="0">
                <a:latin typeface="Consolas" panose="020B0609020204030204" pitchFamily="49" charset="0"/>
                <a:cs typeface="Consolas" panose="020B0609020204030204" pitchFamily="49" charset="0"/>
              </a:rPr>
              <a:t>If-Modified-Since</a:t>
            </a:r>
            <a:r>
              <a:rPr lang="en-US" sz="1400" dirty="0"/>
              <a:t> header to ask the server if the resource has changed. This is called Conditional </a:t>
            </a:r>
            <a:r>
              <a:rPr lang="en-US" sz="1400" dirty="0" smtClean="0">
                <a:latin typeface="Consolas" panose="020B0609020204030204" pitchFamily="49" charset="0"/>
                <a:cs typeface="Consolas" panose="020B0609020204030204" pitchFamily="49" charset="0"/>
              </a:rPr>
              <a:t>GET</a:t>
            </a:r>
          </a:p>
          <a:p>
            <a:pPr lvl="1"/>
            <a:r>
              <a:rPr lang="en-US" sz="1400" dirty="0" smtClean="0"/>
              <a:t>Client sends </a:t>
            </a:r>
            <a:r>
              <a:rPr lang="en-US" sz="1400" dirty="0"/>
              <a:t>complete requests that can be serviced independently of other requests. </a:t>
            </a:r>
            <a:r>
              <a:rPr lang="en-US" sz="1400" dirty="0" smtClean="0"/>
              <a:t>The client sends </a:t>
            </a:r>
            <a:r>
              <a:rPr lang="en-US" sz="1400" dirty="0"/>
              <a:t>complete representations of resources in the request body. The client sends requests that make very few assumptions about prior </a:t>
            </a:r>
            <a:r>
              <a:rPr lang="en-US" sz="1400" dirty="0" smtClean="0"/>
              <a:t>requests.</a:t>
            </a:r>
            <a:endParaRPr lang="en-NZ" sz="1400" dirty="0" smtClean="0"/>
          </a:p>
          <a:p>
            <a:endParaRPr lang="en-US" sz="1800" dirty="0"/>
          </a:p>
        </p:txBody>
      </p:sp>
      <p:pic>
        <p:nvPicPr>
          <p:cNvPr id="4" name="Picture 3" descr="T:\CompSci\Research\web development textbook\manuscript\misc-images\testers\Figure01-15.png"/>
          <p:cNvPicPr>
            <a:picLocks noChangeAspect="1" noChangeArrowheads="1"/>
          </p:cNvPicPr>
          <p:nvPr/>
        </p:nvPicPr>
        <p:blipFill rotWithShape="1">
          <a:blip r:embed="rId2" cstate="print"/>
          <a:srcRect l="51153" r="1" b="46171"/>
          <a:stretch/>
        </p:blipFill>
        <p:spPr bwMode="auto">
          <a:xfrm>
            <a:off x="7207685" y="0"/>
            <a:ext cx="1875312" cy="1428303"/>
          </a:xfrm>
          <a:prstGeom prst="rect">
            <a:avLst/>
          </a:prstGeom>
          <a:noFill/>
        </p:spPr>
      </p:pic>
    </p:spTree>
    <p:extLst>
      <p:ext uri="{BB962C8B-B14F-4D97-AF65-F5344CB8AC3E}">
        <p14:creationId xmlns:p14="http://schemas.microsoft.com/office/powerpoint/2010/main" val="15020693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3. Expose directory structure-like URIs</a:t>
            </a:r>
            <a:endParaRPr lang="en-US" dirty="0"/>
          </a:p>
        </p:txBody>
      </p:sp>
      <p:sp>
        <p:nvSpPr>
          <p:cNvPr id="3" name="Content Placeholder 2"/>
          <p:cNvSpPr>
            <a:spLocks noGrp="1"/>
          </p:cNvSpPr>
          <p:nvPr>
            <p:ph idx="1"/>
          </p:nvPr>
        </p:nvSpPr>
        <p:spPr>
          <a:xfrm>
            <a:off x="76200" y="1219200"/>
            <a:ext cx="4648200" cy="4495800"/>
          </a:xfrm>
        </p:spPr>
        <p:txBody>
          <a:bodyPr>
            <a:normAutofit fontScale="92500" lnSpcReduction="20000"/>
          </a:bodyPr>
          <a:lstStyle/>
          <a:p>
            <a:r>
              <a:rPr lang="en-US" dirty="0" smtClean="0"/>
              <a:t>The </a:t>
            </a:r>
            <a:r>
              <a:rPr lang="en-US" dirty="0"/>
              <a:t>URIs determine how intuitive the REST Web service is going to </a:t>
            </a:r>
            <a:r>
              <a:rPr lang="en-US" dirty="0" smtClean="0"/>
              <a:t>be</a:t>
            </a:r>
          </a:p>
          <a:p>
            <a:r>
              <a:rPr lang="en-US" dirty="0" smtClean="0"/>
              <a:t>A </a:t>
            </a:r>
            <a:r>
              <a:rPr lang="en-US" dirty="0"/>
              <a:t>URI </a:t>
            </a:r>
            <a:r>
              <a:rPr lang="en-US" dirty="0" smtClean="0"/>
              <a:t>should be a self-documenting </a:t>
            </a:r>
            <a:r>
              <a:rPr lang="en-US" dirty="0"/>
              <a:t>interface that requires little, if any, explanation or reference for a developer to understand what it points to and to derive related resources</a:t>
            </a:r>
            <a:r>
              <a:rPr lang="en-US" dirty="0" smtClean="0"/>
              <a:t>.</a:t>
            </a:r>
          </a:p>
          <a:p>
            <a:r>
              <a:rPr lang="en-US" dirty="0"/>
              <a:t>One way to achieve this level of usability is to define directory structure-like URIs. </a:t>
            </a:r>
            <a:endParaRPr lang="en-US" dirty="0" smtClean="0"/>
          </a:p>
          <a:p>
            <a:pPr lvl="1"/>
            <a:r>
              <a:rPr lang="en-US" dirty="0"/>
              <a:t>This type of URI is hierarchical, rooted at a single path, and branching from it are </a:t>
            </a:r>
            <a:r>
              <a:rPr lang="en-US" dirty="0" err="1"/>
              <a:t>subpaths</a:t>
            </a:r>
            <a:r>
              <a:rPr lang="en-US" dirty="0"/>
              <a:t> that expose the service's main areas. </a:t>
            </a:r>
          </a:p>
        </p:txBody>
      </p:sp>
      <p:sp>
        <p:nvSpPr>
          <p:cNvPr id="4" name="TextBox 3"/>
          <p:cNvSpPr txBox="1"/>
          <p:nvPr/>
        </p:nvSpPr>
        <p:spPr>
          <a:xfrm>
            <a:off x="3962400" y="6488668"/>
            <a:ext cx="5181600" cy="338554"/>
          </a:xfrm>
          <a:prstGeom prst="rect">
            <a:avLst/>
          </a:prstGeom>
          <a:noFill/>
        </p:spPr>
        <p:txBody>
          <a:bodyPr wrap="square" rtlCol="0">
            <a:spAutoFit/>
          </a:bodyPr>
          <a:lstStyle/>
          <a:p>
            <a:r>
              <a:rPr lang="en-NZ" sz="1600" dirty="0" smtClean="0"/>
              <a:t>http://www.mybookstore.com/users/userName/orders/1</a:t>
            </a:r>
            <a:endParaRPr lang="en-US" sz="1600" dirty="0"/>
          </a:p>
        </p:txBody>
      </p:sp>
      <p:sp>
        <p:nvSpPr>
          <p:cNvPr id="6" name="TextBox 5"/>
          <p:cNvSpPr txBox="1"/>
          <p:nvPr/>
        </p:nvSpPr>
        <p:spPr>
          <a:xfrm>
            <a:off x="4212465" y="6096000"/>
            <a:ext cx="4855335" cy="338554"/>
          </a:xfrm>
          <a:prstGeom prst="rect">
            <a:avLst/>
          </a:prstGeom>
          <a:noFill/>
        </p:spPr>
        <p:txBody>
          <a:bodyPr wrap="square" rtlCol="0">
            <a:spAutoFit/>
          </a:bodyPr>
          <a:lstStyle/>
          <a:p>
            <a:r>
              <a:rPr lang="en-NZ" sz="1600" dirty="0" smtClean="0"/>
              <a:t>http://www.mybookstore.com/XSD34SSFGGHSXF4</a:t>
            </a:r>
            <a:endParaRPr lang="en-US" sz="1600" dirty="0"/>
          </a:p>
        </p:txBody>
      </p:sp>
      <p:sp>
        <p:nvSpPr>
          <p:cNvPr id="7" name="TextBox 6"/>
          <p:cNvSpPr txBox="1"/>
          <p:nvPr/>
        </p:nvSpPr>
        <p:spPr>
          <a:xfrm>
            <a:off x="132008" y="6096000"/>
            <a:ext cx="4363792" cy="307777"/>
          </a:xfrm>
          <a:prstGeom prst="rect">
            <a:avLst/>
          </a:prstGeom>
          <a:noFill/>
        </p:spPr>
        <p:txBody>
          <a:bodyPr wrap="square" rtlCol="0">
            <a:spAutoFit/>
          </a:bodyPr>
          <a:lstStyle/>
          <a:p>
            <a:r>
              <a:rPr lang="en-NZ" sz="1400" b="1" dirty="0" smtClean="0">
                <a:solidFill>
                  <a:srgbClr val="FF0000"/>
                </a:solidFill>
              </a:rPr>
              <a:t>Uninformative, unstructured URI. Not </a:t>
            </a:r>
            <a:r>
              <a:rPr lang="en-NZ" sz="1400" b="1" dirty="0" err="1" smtClean="0">
                <a:solidFill>
                  <a:srgbClr val="FF0000"/>
                </a:solidFill>
              </a:rPr>
              <a:t>RESTul</a:t>
            </a:r>
            <a:endParaRPr lang="en-US" sz="1400" b="1" dirty="0">
              <a:solidFill>
                <a:srgbClr val="FF0000"/>
              </a:solidFill>
            </a:endParaRPr>
          </a:p>
        </p:txBody>
      </p:sp>
      <p:sp>
        <p:nvSpPr>
          <p:cNvPr id="9" name="TextBox 8"/>
          <p:cNvSpPr txBox="1"/>
          <p:nvPr/>
        </p:nvSpPr>
        <p:spPr>
          <a:xfrm>
            <a:off x="609601" y="6477000"/>
            <a:ext cx="3276599" cy="307777"/>
          </a:xfrm>
          <a:prstGeom prst="rect">
            <a:avLst/>
          </a:prstGeom>
          <a:noFill/>
        </p:spPr>
        <p:txBody>
          <a:bodyPr wrap="square" rtlCol="0">
            <a:spAutoFit/>
          </a:bodyPr>
          <a:lstStyle/>
          <a:p>
            <a:r>
              <a:rPr lang="en-NZ" sz="1400" b="1" dirty="0" smtClean="0">
                <a:solidFill>
                  <a:srgbClr val="FF0000"/>
                </a:solidFill>
              </a:rPr>
              <a:t>Informative, structured URI. </a:t>
            </a:r>
            <a:r>
              <a:rPr lang="en-NZ" sz="1400" b="1" dirty="0" err="1" smtClean="0">
                <a:solidFill>
                  <a:srgbClr val="FF0000"/>
                </a:solidFill>
              </a:rPr>
              <a:t>RESTul</a:t>
            </a:r>
            <a:endParaRPr lang="en-US" sz="1400" b="1" dirty="0">
              <a:solidFill>
                <a:srgbClr val="FF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6300" y="1066800"/>
            <a:ext cx="4381500" cy="2524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4"/>
          <p:cNvSpPr>
            <a:spLocks noChangeArrowheads="1"/>
          </p:cNvSpPr>
          <p:nvPr/>
        </p:nvSpPr>
        <p:spPr bwMode="auto">
          <a:xfrm>
            <a:off x="4495800" y="3910027"/>
            <a:ext cx="4686300"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300" b="0" i="0" u="none" strike="noStrike" cap="none" normalizeH="0" baseline="0" dirty="0" smtClean="0">
              <a:ln>
                <a:noFill/>
              </a:ln>
              <a:solidFill>
                <a:srgbClr val="737373"/>
              </a:solidFill>
              <a:effectLst/>
              <a:latin typeface="open_sansregula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300" b="0" i="0" u="none" strike="noStrike" cap="none" normalizeH="0" baseline="0" dirty="0" smtClean="0">
                <a:ln>
                  <a:noFill/>
                </a:ln>
                <a:solidFill>
                  <a:srgbClr val="737373"/>
                </a:solidFill>
                <a:effectLst/>
                <a:latin typeface="open_sansregular"/>
                <a:cs typeface="Arial" pitchFamily="34" charset="0"/>
              </a:rPr>
              <a:t>www.ashoewebsite.com</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300" b="0" i="0" u="none" strike="noStrike" cap="none" normalizeH="0" baseline="0" dirty="0" smtClean="0">
                <a:ln>
                  <a:noFill/>
                </a:ln>
                <a:solidFill>
                  <a:srgbClr val="737373"/>
                </a:solidFill>
                <a:effectLst/>
                <a:latin typeface="open_sansregular"/>
                <a:cs typeface="Arial" pitchFamily="34" charset="0"/>
              </a:rPr>
              <a:t>www.ashoewebsite.com/womens-shoes</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300" b="0" i="0" u="none" strike="noStrike" cap="none" normalizeH="0" baseline="0" dirty="0" smtClean="0">
                <a:ln>
                  <a:noFill/>
                </a:ln>
                <a:solidFill>
                  <a:srgbClr val="737373"/>
                </a:solidFill>
                <a:effectLst/>
                <a:latin typeface="open_sansregular"/>
                <a:cs typeface="Arial" pitchFamily="34" charset="0"/>
              </a:rPr>
              <a:t>www.ashoewebsite.com/womens-shoes/high-heels</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300" b="0" i="0" u="none" strike="noStrike" cap="none" normalizeH="0" baseline="0" dirty="0" smtClean="0">
                <a:ln>
                  <a:noFill/>
                </a:ln>
                <a:solidFill>
                  <a:srgbClr val="737373"/>
                </a:solidFill>
                <a:effectLst/>
                <a:latin typeface="open_sansregular"/>
                <a:cs typeface="Arial" pitchFamily="34" charset="0"/>
              </a:rPr>
              <a:t>www.ashoewebsite.com/womens-shoes/high-heels/product-1</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300" b="0" i="0" u="none" strike="noStrike" cap="none" normalizeH="0" baseline="0" dirty="0" smtClean="0">
                <a:ln>
                  <a:noFill/>
                </a:ln>
                <a:solidFill>
                  <a:srgbClr val="737373"/>
                </a:solidFill>
                <a:effectLst/>
                <a:latin typeface="open_sansregular"/>
                <a:cs typeface="Arial" pitchFamily="34" charset="0"/>
              </a:rPr>
              <a:t>www.ashoewebsite.com/mens-shoes</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300" b="0" i="0" u="none" strike="noStrike" cap="none" normalizeH="0" baseline="0" dirty="0" smtClean="0">
                <a:ln>
                  <a:noFill/>
                </a:ln>
                <a:solidFill>
                  <a:srgbClr val="737373"/>
                </a:solidFill>
                <a:effectLst/>
                <a:latin typeface="open_sansregular"/>
                <a:cs typeface="Arial" pitchFamily="34" charset="0"/>
              </a:rPr>
              <a:t>www.ashoewebsite.com/mens-shoes/boots</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300" b="0" i="0" u="none" strike="noStrike" cap="none" normalizeH="0" baseline="0" dirty="0" smtClean="0">
                <a:ln>
                  <a:noFill/>
                </a:ln>
                <a:solidFill>
                  <a:srgbClr val="737373"/>
                </a:solidFill>
                <a:effectLst/>
                <a:latin typeface="open_sansregular"/>
                <a:cs typeface="Arial" pitchFamily="34" charset="0"/>
              </a:rPr>
              <a:t>www.ashoewebsite.com/mens-shoes/boots/product-5</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9508665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3. Expose directory structure-like URIs</a:t>
            </a:r>
            <a:endParaRPr lang="en-US" dirty="0"/>
          </a:p>
        </p:txBody>
      </p:sp>
      <p:sp>
        <p:nvSpPr>
          <p:cNvPr id="3" name="Content Placeholder 2"/>
          <p:cNvSpPr>
            <a:spLocks noGrp="1"/>
          </p:cNvSpPr>
          <p:nvPr>
            <p:ph idx="1"/>
          </p:nvPr>
        </p:nvSpPr>
        <p:spPr>
          <a:xfrm>
            <a:off x="457200" y="1600200"/>
            <a:ext cx="8610600" cy="4343400"/>
          </a:xfrm>
        </p:spPr>
        <p:txBody>
          <a:bodyPr>
            <a:normAutofit/>
          </a:bodyPr>
          <a:lstStyle/>
          <a:p>
            <a:r>
              <a:rPr lang="en-US" dirty="0" smtClean="0"/>
              <a:t>Additional guidelines for </a:t>
            </a:r>
            <a:r>
              <a:rPr lang="en-US" dirty="0" err="1" smtClean="0"/>
              <a:t>RESTful</a:t>
            </a:r>
            <a:r>
              <a:rPr lang="en-US" dirty="0" smtClean="0"/>
              <a:t> URIs structure	</a:t>
            </a:r>
          </a:p>
          <a:p>
            <a:pPr lvl="1" fontAlgn="base"/>
            <a:r>
              <a:rPr lang="en-US" dirty="0"/>
              <a:t>Hide </a:t>
            </a:r>
            <a:r>
              <a:rPr lang="en-US" dirty="0" smtClean="0"/>
              <a:t>server-side scripting </a:t>
            </a:r>
            <a:r>
              <a:rPr lang="en-US" dirty="0"/>
              <a:t>technology file extensions (.</a:t>
            </a:r>
            <a:r>
              <a:rPr lang="en-US" dirty="0" err="1"/>
              <a:t>jsp</a:t>
            </a:r>
            <a:r>
              <a:rPr lang="en-US" dirty="0"/>
              <a:t>, .</a:t>
            </a:r>
            <a:r>
              <a:rPr lang="en-US" dirty="0" err="1"/>
              <a:t>php</a:t>
            </a:r>
            <a:r>
              <a:rPr lang="en-US" dirty="0"/>
              <a:t>, .asp</a:t>
            </a:r>
            <a:r>
              <a:rPr lang="en-US" dirty="0" smtClean="0"/>
              <a:t>)</a:t>
            </a:r>
          </a:p>
          <a:p>
            <a:pPr lvl="2" fontAlgn="base"/>
            <a:r>
              <a:rPr lang="en-US" dirty="0" smtClean="0"/>
              <a:t>That way you </a:t>
            </a:r>
            <a:r>
              <a:rPr lang="en-US" dirty="0"/>
              <a:t>can port to something else without changing the URIs.</a:t>
            </a:r>
          </a:p>
          <a:p>
            <a:pPr lvl="1" fontAlgn="base"/>
            <a:r>
              <a:rPr lang="en-US" dirty="0"/>
              <a:t>Keep everything </a:t>
            </a:r>
            <a:r>
              <a:rPr lang="en-US" dirty="0" smtClean="0"/>
              <a:t>lowercase</a:t>
            </a:r>
            <a:endParaRPr lang="en-US" dirty="0"/>
          </a:p>
          <a:p>
            <a:pPr lvl="1" fontAlgn="base"/>
            <a:r>
              <a:rPr lang="en-US" dirty="0"/>
              <a:t>Substitute spaces with hyphens or underscores (one or the other).</a:t>
            </a:r>
          </a:p>
          <a:p>
            <a:pPr lvl="1" fontAlgn="base"/>
            <a:r>
              <a:rPr lang="en-US" dirty="0"/>
              <a:t>Avoid query strings as much as you </a:t>
            </a:r>
            <a:r>
              <a:rPr lang="en-US" dirty="0" smtClean="0"/>
              <a:t>can</a:t>
            </a:r>
            <a:endParaRPr lang="en-US" dirty="0"/>
          </a:p>
          <a:p>
            <a:pPr lvl="1" fontAlgn="base"/>
            <a:r>
              <a:rPr lang="en-US" dirty="0"/>
              <a:t>Instead of using the 404 Not Found code if the request URI is for a partial path, always provide a default page or resource as a </a:t>
            </a:r>
            <a:r>
              <a:rPr lang="en-US" dirty="0" smtClean="0"/>
              <a:t>response</a:t>
            </a:r>
            <a:endParaRPr lang="en-US" dirty="0"/>
          </a:p>
          <a:p>
            <a:pPr lvl="1"/>
            <a:endParaRPr lang="en-US" dirty="0" smtClean="0"/>
          </a:p>
        </p:txBody>
      </p:sp>
      <p:sp>
        <p:nvSpPr>
          <p:cNvPr id="5" name="TextBox 4"/>
          <p:cNvSpPr txBox="1"/>
          <p:nvPr/>
        </p:nvSpPr>
        <p:spPr>
          <a:xfrm>
            <a:off x="1447800" y="6248400"/>
            <a:ext cx="6172200" cy="369332"/>
          </a:xfrm>
          <a:prstGeom prst="rect">
            <a:avLst/>
          </a:prstGeom>
          <a:noFill/>
        </p:spPr>
        <p:txBody>
          <a:bodyPr wrap="square" rtlCol="0">
            <a:spAutoFit/>
          </a:bodyPr>
          <a:lstStyle/>
          <a:p>
            <a:r>
              <a:rPr lang="en-NZ" dirty="0" smtClean="0"/>
              <a:t>http://www.myforum.com/year/month/day/topic</a:t>
            </a:r>
            <a:endParaRPr lang="en-US" dirty="0"/>
          </a:p>
        </p:txBody>
      </p:sp>
      <p:sp>
        <p:nvSpPr>
          <p:cNvPr id="8" name="TextBox 7"/>
          <p:cNvSpPr txBox="1"/>
          <p:nvPr/>
        </p:nvSpPr>
        <p:spPr>
          <a:xfrm>
            <a:off x="2133600" y="5715000"/>
            <a:ext cx="4572000" cy="369332"/>
          </a:xfrm>
          <a:prstGeom prst="rect">
            <a:avLst/>
          </a:prstGeom>
          <a:noFill/>
        </p:spPr>
        <p:txBody>
          <a:bodyPr wrap="square" rtlCol="0">
            <a:spAutoFit/>
          </a:bodyPr>
          <a:lstStyle/>
          <a:p>
            <a:r>
              <a:rPr lang="en-NZ" dirty="0" smtClean="0"/>
              <a:t>Question! Is the following URI </a:t>
            </a:r>
            <a:r>
              <a:rPr lang="en-NZ" dirty="0" err="1" smtClean="0"/>
              <a:t>RESTful</a:t>
            </a:r>
            <a:r>
              <a:rPr lang="en-NZ" dirty="0" smtClean="0"/>
              <a:t>?</a:t>
            </a:r>
            <a:endParaRPr lang="en-US" dirty="0"/>
          </a:p>
        </p:txBody>
      </p:sp>
    </p:spTree>
    <p:extLst>
      <p:ext uri="{BB962C8B-B14F-4D97-AF65-F5344CB8AC3E}">
        <p14:creationId xmlns:p14="http://schemas.microsoft.com/office/powerpoint/2010/main" val="34225194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263" y="304800"/>
            <a:ext cx="8229600" cy="990600"/>
          </a:xfrm>
        </p:spPr>
        <p:txBody>
          <a:bodyPr>
            <a:normAutofit fontScale="90000"/>
          </a:bodyPr>
          <a:lstStyle/>
          <a:p>
            <a:r>
              <a:rPr lang="en-NZ" dirty="0" smtClean="0"/>
              <a:t>4. </a:t>
            </a:r>
            <a:r>
              <a:rPr lang="en-US" dirty="0"/>
              <a:t>Transfer data using JSON, XML or both</a:t>
            </a:r>
            <a:br>
              <a:rPr lang="en-US" dirty="0"/>
            </a:br>
            <a:endParaRPr lang="en-US" dirty="0"/>
          </a:p>
        </p:txBody>
      </p:sp>
      <p:sp>
        <p:nvSpPr>
          <p:cNvPr id="3" name="Content Placeholder 2"/>
          <p:cNvSpPr>
            <a:spLocks noGrp="1"/>
          </p:cNvSpPr>
          <p:nvPr>
            <p:ph idx="1"/>
          </p:nvPr>
        </p:nvSpPr>
        <p:spPr>
          <a:xfrm>
            <a:off x="481263" y="1219200"/>
            <a:ext cx="8229600" cy="3021904"/>
          </a:xfrm>
        </p:spPr>
        <p:txBody>
          <a:bodyPr/>
          <a:lstStyle/>
          <a:p>
            <a:r>
              <a:rPr lang="en-US" dirty="0"/>
              <a:t>A resource representation typically reflects the current state of a resource, and its attributes, at the time a client application requests it. </a:t>
            </a:r>
            <a:endParaRPr lang="en-US" dirty="0" smtClean="0"/>
          </a:p>
          <a:p>
            <a:r>
              <a:rPr lang="en-US" dirty="0"/>
              <a:t>The objects in your data model are usually related in some way, and the relationships between data model objects (resources) should be reflected in the way they are represented for transfer to a client application. </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572000"/>
            <a:ext cx="7820526"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37922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4. </a:t>
            </a:r>
            <a:r>
              <a:rPr lang="en-US" dirty="0"/>
              <a:t>Transfer data using JSON, XML or both</a:t>
            </a:r>
            <a:br>
              <a:rPr lang="en-US" dirty="0"/>
            </a:br>
            <a:endParaRPr lang="en-US" dirty="0"/>
          </a:p>
        </p:txBody>
      </p:sp>
      <p:sp>
        <p:nvSpPr>
          <p:cNvPr id="3" name="Content Placeholder 2"/>
          <p:cNvSpPr>
            <a:spLocks noGrp="1"/>
          </p:cNvSpPr>
          <p:nvPr>
            <p:ph idx="1"/>
          </p:nvPr>
        </p:nvSpPr>
        <p:spPr>
          <a:xfrm>
            <a:off x="152400" y="1333500"/>
            <a:ext cx="5486400" cy="4686300"/>
          </a:xfrm>
        </p:spPr>
        <p:txBody>
          <a:bodyPr>
            <a:normAutofit fontScale="85000" lnSpcReduction="10000"/>
          </a:bodyPr>
          <a:lstStyle/>
          <a:p>
            <a:r>
              <a:rPr lang="en-US" dirty="0" smtClean="0"/>
              <a:t>Give </a:t>
            </a:r>
            <a:r>
              <a:rPr lang="en-US" dirty="0"/>
              <a:t>client applications the ability to request a specific content type that's best suited for </a:t>
            </a:r>
            <a:r>
              <a:rPr lang="en-US" dirty="0" smtClean="0"/>
              <a:t>them</a:t>
            </a:r>
          </a:p>
          <a:p>
            <a:r>
              <a:rPr lang="en-US" dirty="0" smtClean="0"/>
              <a:t>Construct </a:t>
            </a:r>
            <a:r>
              <a:rPr lang="en-US" dirty="0"/>
              <a:t>your service so that it makes use of the built-in HTTP Accept header, where the value of the header is a MIME type. </a:t>
            </a:r>
            <a:endParaRPr lang="en-US" dirty="0" smtClean="0"/>
          </a:p>
          <a:p>
            <a:r>
              <a:rPr lang="en-US" dirty="0"/>
              <a:t>This allows the service to be used by a variety of clients written in different languages running on different platforms and devices. </a:t>
            </a:r>
            <a:endParaRPr lang="en-US" dirty="0" smtClean="0"/>
          </a:p>
          <a:p>
            <a:r>
              <a:rPr lang="en-US" dirty="0" smtClean="0"/>
              <a:t>Using </a:t>
            </a:r>
            <a:r>
              <a:rPr lang="en-US" dirty="0"/>
              <a:t>MIME types and the HTTP Accept header is a mechanism known as </a:t>
            </a:r>
            <a:r>
              <a:rPr lang="en-US" i="1" dirty="0"/>
              <a:t>content negotiation</a:t>
            </a:r>
            <a:r>
              <a:rPr lang="en-US" dirty="0"/>
              <a:t>, which lets clients choose which data format is right for them and minimizes data coupling between the service and the applications that use </a:t>
            </a:r>
            <a:r>
              <a:rPr lang="en-US" dirty="0" smtClean="0"/>
              <a:t>it</a:t>
            </a:r>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2678482"/>
            <a:ext cx="3377625"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35070" y="6096000"/>
            <a:ext cx="8351729" cy="276999"/>
          </a:xfrm>
          <a:prstGeom prst="rect">
            <a:avLst/>
          </a:prstGeom>
        </p:spPr>
        <p:txBody>
          <a:bodyPr wrap="square">
            <a:spAutoFit/>
          </a:bodyPr>
          <a:lstStyle/>
          <a:p>
            <a:r>
              <a:rPr lang="en-US" sz="1200" dirty="0"/>
              <a:t>https://en.wikipedia.org/w/api.php?action=query&amp;titles=Main%20Page&amp;prop=revisions&amp;rvprop=content&amp;format=json</a:t>
            </a:r>
          </a:p>
        </p:txBody>
      </p:sp>
      <p:sp>
        <p:nvSpPr>
          <p:cNvPr id="6" name="Rectangle 5"/>
          <p:cNvSpPr/>
          <p:nvPr/>
        </p:nvSpPr>
        <p:spPr>
          <a:xfrm>
            <a:off x="335071" y="6428601"/>
            <a:ext cx="8351729" cy="276999"/>
          </a:xfrm>
          <a:prstGeom prst="rect">
            <a:avLst/>
          </a:prstGeom>
        </p:spPr>
        <p:txBody>
          <a:bodyPr wrap="square">
            <a:spAutoFit/>
          </a:bodyPr>
          <a:lstStyle/>
          <a:p>
            <a:r>
              <a:rPr lang="en-US" sz="1200" dirty="0"/>
              <a:t>https://</a:t>
            </a:r>
            <a:r>
              <a:rPr lang="en-US" sz="1200" dirty="0" smtClean="0"/>
              <a:t>en.wikipedia.org/w/api.php?action=query&amp;titles=Main%20Page&amp;prop=revisions&amp;rvprop=content&amp;format=xml</a:t>
            </a:r>
            <a:endParaRPr lang="en-US" sz="1200" dirty="0"/>
          </a:p>
        </p:txBody>
      </p:sp>
    </p:spTree>
    <p:extLst>
      <p:ext uri="{BB962C8B-B14F-4D97-AF65-F5344CB8AC3E}">
        <p14:creationId xmlns:p14="http://schemas.microsoft.com/office/powerpoint/2010/main" val="1705855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4338905" cy="1905000"/>
          </a:xfrm>
        </p:spPr>
        <p:txBody>
          <a:bodyPr>
            <a:normAutofit fontScale="90000"/>
          </a:bodyPr>
          <a:lstStyle/>
          <a:p>
            <a:r>
              <a:rPr lang="en-US" dirty="0"/>
              <a:t>A </a:t>
            </a:r>
            <a:r>
              <a:rPr lang="en-US" dirty="0" smtClean="0"/>
              <a:t>list </a:t>
            </a:r>
            <a:r>
              <a:rPr lang="en-US" dirty="0"/>
              <a:t>of free </a:t>
            </a:r>
            <a:r>
              <a:rPr lang="en-US" dirty="0" smtClean="0"/>
              <a:t>APIs </a:t>
            </a:r>
            <a:r>
              <a:rPr lang="en-US" dirty="0"/>
              <a:t>for use in web </a:t>
            </a:r>
            <a:r>
              <a:rPr lang="en-US" dirty="0" smtClean="0"/>
              <a:t>development</a:t>
            </a:r>
            <a:endParaRPr lang="en-US" dirty="0"/>
          </a:p>
        </p:txBody>
      </p:sp>
      <p:sp>
        <p:nvSpPr>
          <p:cNvPr id="4" name="Rectangle 3"/>
          <p:cNvSpPr/>
          <p:nvPr/>
        </p:nvSpPr>
        <p:spPr>
          <a:xfrm>
            <a:off x="152400" y="3352800"/>
            <a:ext cx="4262705" cy="646331"/>
          </a:xfrm>
          <a:prstGeom prst="rect">
            <a:avLst/>
          </a:prstGeom>
        </p:spPr>
        <p:txBody>
          <a:bodyPr wrap="none">
            <a:spAutoFit/>
          </a:bodyPr>
          <a:lstStyle/>
          <a:p>
            <a:r>
              <a:rPr lang="en-US" dirty="0">
                <a:hlinkClick r:id="rId2"/>
              </a:rPr>
              <a:t>https://</a:t>
            </a:r>
            <a:r>
              <a:rPr lang="en-US" dirty="0" smtClean="0">
                <a:hlinkClick r:id="rId2"/>
              </a:rPr>
              <a:t>github.com/toddmotto/public-apis</a:t>
            </a:r>
            <a:endParaRPr lang="en-US" dirty="0" smtClean="0"/>
          </a:p>
          <a:p>
            <a:endParaRPr lang="en-US"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15801"/>
          <a:stretch/>
        </p:blipFill>
        <p:spPr bwMode="auto">
          <a:xfrm>
            <a:off x="4500961" y="70069"/>
            <a:ext cx="4643039" cy="66164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938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Recap</a:t>
            </a:r>
            <a:endParaRPr lang="en-US" dirty="0"/>
          </a:p>
        </p:txBody>
      </p:sp>
      <p:sp>
        <p:nvSpPr>
          <p:cNvPr id="3" name="Content Placeholder 2"/>
          <p:cNvSpPr>
            <a:spLocks noGrp="1"/>
          </p:cNvSpPr>
          <p:nvPr>
            <p:ph idx="1"/>
          </p:nvPr>
        </p:nvSpPr>
        <p:spPr/>
        <p:txBody>
          <a:bodyPr/>
          <a:lstStyle/>
          <a:p>
            <a:r>
              <a:rPr lang="en-NZ" dirty="0" smtClean="0"/>
              <a:t>REST (Representational State Transfer) has become the preferred method for creating Web services</a:t>
            </a:r>
          </a:p>
          <a:p>
            <a:pPr lvl="1"/>
            <a:r>
              <a:rPr lang="en-NZ" dirty="0" smtClean="0"/>
              <a:t>It is simpler than SOAP</a:t>
            </a:r>
          </a:p>
          <a:p>
            <a:r>
              <a:rPr lang="en-NZ" dirty="0" smtClean="0"/>
              <a:t>Big web service providers (Yahoo, Google, Facebook, Twitter) have all deprecated SOAP and use REST</a:t>
            </a:r>
            <a:endParaRPr lang="en-US" dirty="0"/>
          </a:p>
        </p:txBody>
      </p:sp>
    </p:spTree>
    <p:extLst>
      <p:ext uri="{BB962C8B-B14F-4D97-AF65-F5344CB8AC3E}">
        <p14:creationId xmlns:p14="http://schemas.microsoft.com/office/powerpoint/2010/main" val="228742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Motivation for REST</a:t>
            </a:r>
            <a:endParaRPr lang="en-US" dirty="0"/>
          </a:p>
        </p:txBody>
      </p:sp>
      <p:sp>
        <p:nvSpPr>
          <p:cNvPr id="3" name="Content Placeholder 2"/>
          <p:cNvSpPr>
            <a:spLocks noGrp="1"/>
          </p:cNvSpPr>
          <p:nvPr>
            <p:ph idx="1"/>
          </p:nvPr>
        </p:nvSpPr>
        <p:spPr>
          <a:xfrm>
            <a:off x="457200" y="1219200"/>
            <a:ext cx="8686800" cy="5638800"/>
          </a:xfrm>
        </p:spPr>
        <p:txBody>
          <a:bodyPr>
            <a:normAutofit fontScale="77500" lnSpcReduction="20000"/>
          </a:bodyPr>
          <a:lstStyle/>
          <a:p>
            <a:r>
              <a:rPr lang="en-NZ" dirty="0" smtClean="0"/>
              <a:t>Imagine that you are working for a company that asks you to create an online store for their products to be accessed using a desktop browser</a:t>
            </a:r>
          </a:p>
          <a:p>
            <a:endParaRPr lang="en-NZ" dirty="0" smtClean="0"/>
          </a:p>
          <a:p>
            <a:r>
              <a:rPr lang="en-NZ" dirty="0"/>
              <a:t>The company hires a new engineering manager that </a:t>
            </a:r>
            <a:r>
              <a:rPr lang="en-NZ" dirty="0" smtClean="0"/>
              <a:t>redesigns </a:t>
            </a:r>
            <a:r>
              <a:rPr lang="en-NZ" dirty="0"/>
              <a:t>the web app engine </a:t>
            </a:r>
            <a:r>
              <a:rPr lang="en-NZ" dirty="0" smtClean="0"/>
              <a:t>using a </a:t>
            </a:r>
            <a:r>
              <a:rPr lang="en-NZ" dirty="0"/>
              <a:t>new more modern framework due to security concerns around the old </a:t>
            </a:r>
            <a:r>
              <a:rPr lang="en-NZ" dirty="0" smtClean="0"/>
              <a:t>framework</a:t>
            </a:r>
          </a:p>
          <a:p>
            <a:endParaRPr lang="en-NZ" dirty="0"/>
          </a:p>
          <a:p>
            <a:r>
              <a:rPr lang="en-NZ" dirty="0" smtClean="0"/>
              <a:t>You are asked to re-factor the code to accommodate the new framework</a:t>
            </a:r>
          </a:p>
          <a:p>
            <a:endParaRPr lang="en-NZ" dirty="0" smtClean="0"/>
          </a:p>
          <a:p>
            <a:r>
              <a:rPr lang="en-NZ" dirty="0" smtClean="0"/>
              <a:t>A few months later, the online store is very successful but customers complain about the lack of smart phone support</a:t>
            </a:r>
          </a:p>
          <a:p>
            <a:endParaRPr lang="en-NZ" dirty="0"/>
          </a:p>
          <a:p>
            <a:r>
              <a:rPr lang="en-NZ" dirty="0" smtClean="0"/>
              <a:t>You are asked to create an android app of the online store</a:t>
            </a:r>
          </a:p>
          <a:p>
            <a:endParaRPr lang="en-NZ" dirty="0" smtClean="0"/>
          </a:p>
          <a:p>
            <a:r>
              <a:rPr lang="en-NZ" dirty="0" smtClean="0"/>
              <a:t>Months later, you are asked to create an iPhone app of the online store</a:t>
            </a:r>
          </a:p>
          <a:p>
            <a:endParaRPr lang="en-NZ" dirty="0"/>
          </a:p>
          <a:p>
            <a:r>
              <a:rPr lang="en-NZ" dirty="0" smtClean="0"/>
              <a:t>Imagine all the work that you will have to invest in learning about the databases interfacing tools and technologies for the different platforms</a:t>
            </a:r>
          </a:p>
          <a:p>
            <a:endParaRPr lang="en-NZ" dirty="0"/>
          </a:p>
          <a:p>
            <a:r>
              <a:rPr lang="en-NZ" dirty="0" smtClean="0"/>
              <a:t>REST APIs help you solve this problem</a:t>
            </a:r>
            <a:endParaRPr lang="en-NZ" dirty="0"/>
          </a:p>
          <a:p>
            <a:endParaRPr lang="en-US" dirty="0"/>
          </a:p>
        </p:txBody>
      </p:sp>
    </p:spTree>
    <p:extLst>
      <p:ext uri="{BB962C8B-B14F-4D97-AF65-F5344CB8AC3E}">
        <p14:creationId xmlns:p14="http://schemas.microsoft.com/office/powerpoint/2010/main" val="2153960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REST fundamentals</a:t>
            </a:r>
            <a:endParaRPr lang="en-US" dirty="0"/>
          </a:p>
        </p:txBody>
      </p:sp>
      <p:sp>
        <p:nvSpPr>
          <p:cNvPr id="3" name="Content Placeholder 2"/>
          <p:cNvSpPr>
            <a:spLocks noGrp="1"/>
          </p:cNvSpPr>
          <p:nvPr>
            <p:ph idx="1"/>
          </p:nvPr>
        </p:nvSpPr>
        <p:spPr/>
        <p:txBody>
          <a:bodyPr/>
          <a:lstStyle/>
          <a:p>
            <a:r>
              <a:rPr lang="en-NZ" dirty="0" smtClean="0"/>
              <a:t>Rest defines a set of architectural principles by which you can design Web services</a:t>
            </a:r>
          </a:p>
          <a:p>
            <a:pPr marL="731520" lvl="1" indent="-457200">
              <a:buFont typeface="+mj-lt"/>
              <a:buAutoNum type="arabicPeriod"/>
            </a:pPr>
            <a:r>
              <a:rPr lang="en-NZ" dirty="0" smtClean="0"/>
              <a:t>Use HTTP methods explicitly</a:t>
            </a:r>
          </a:p>
          <a:p>
            <a:pPr marL="731520" lvl="1" indent="-457200">
              <a:buFont typeface="+mj-lt"/>
              <a:buAutoNum type="arabicPeriod"/>
            </a:pPr>
            <a:r>
              <a:rPr lang="en-NZ" dirty="0" smtClean="0"/>
              <a:t>Be stateless</a:t>
            </a:r>
          </a:p>
          <a:p>
            <a:pPr marL="731520" lvl="1" indent="-457200">
              <a:buFont typeface="+mj-lt"/>
              <a:buAutoNum type="arabicPeriod"/>
            </a:pPr>
            <a:r>
              <a:rPr lang="en-NZ" dirty="0" smtClean="0"/>
              <a:t>Expose directory structure-like URIs</a:t>
            </a:r>
          </a:p>
          <a:p>
            <a:pPr marL="731520" lvl="1" indent="-457200">
              <a:buFont typeface="+mj-lt"/>
              <a:buAutoNum type="arabicPeriod"/>
            </a:pPr>
            <a:r>
              <a:rPr lang="en-NZ" dirty="0" smtClean="0"/>
              <a:t>Transfer data using JSON, XML or both</a:t>
            </a:r>
          </a:p>
          <a:p>
            <a:endParaRPr lang="en-NZ" dirty="0" smtClean="0"/>
          </a:p>
          <a:p>
            <a:r>
              <a:rPr lang="en-NZ" dirty="0" smtClean="0"/>
              <a:t>Strict following the previous principles will make your web service platform/programming language/framework independent</a:t>
            </a:r>
            <a:endParaRPr lang="en-US" dirty="0"/>
          </a:p>
        </p:txBody>
      </p:sp>
    </p:spTree>
    <p:extLst>
      <p:ext uri="{BB962C8B-B14F-4D97-AF65-F5344CB8AC3E}">
        <p14:creationId xmlns:p14="http://schemas.microsoft.com/office/powerpoint/2010/main" val="1696899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1. Use HTTP methods explicitly</a:t>
            </a:r>
            <a:endParaRPr lang="en-US" dirty="0"/>
          </a:p>
        </p:txBody>
      </p:sp>
      <p:sp>
        <p:nvSpPr>
          <p:cNvPr id="3" name="Content Placeholder 2"/>
          <p:cNvSpPr>
            <a:spLocks noGrp="1"/>
          </p:cNvSpPr>
          <p:nvPr>
            <p:ph idx="1"/>
          </p:nvPr>
        </p:nvSpPr>
        <p:spPr>
          <a:xfrm>
            <a:off x="457200" y="1219200"/>
            <a:ext cx="8915400" cy="3962400"/>
          </a:xfrm>
        </p:spPr>
        <p:txBody>
          <a:bodyPr>
            <a:normAutofit/>
          </a:bodyPr>
          <a:lstStyle/>
          <a:p>
            <a:r>
              <a:rPr lang="en-NZ" sz="2000" dirty="0" smtClean="0"/>
              <a:t>REST explicitly uses HTTP methods in a way that follows the protocol specifications</a:t>
            </a:r>
          </a:p>
          <a:p>
            <a:r>
              <a:rPr lang="en-NZ" sz="2000" dirty="0" smtClean="0"/>
              <a:t>This basic REST design principle establishes a one-to-one mapping between create, read, update, and delete (CRUD) operations and HTTP methods</a:t>
            </a:r>
          </a:p>
          <a:p>
            <a:pPr lvl="1"/>
            <a:r>
              <a:rPr lang="en-NZ" sz="1800" dirty="0" smtClean="0"/>
              <a:t>To create a resource on the server, use POST</a:t>
            </a:r>
          </a:p>
          <a:p>
            <a:pPr lvl="1"/>
            <a:r>
              <a:rPr lang="en-NZ" sz="1800" dirty="0" smtClean="0"/>
              <a:t>To retrieve a resource from the server, use GET</a:t>
            </a:r>
          </a:p>
          <a:p>
            <a:pPr lvl="1"/>
            <a:r>
              <a:rPr lang="en-NZ" sz="1800" dirty="0" smtClean="0"/>
              <a:t>To update or change the state of a resource, use PUT</a:t>
            </a:r>
          </a:p>
          <a:p>
            <a:pPr lvl="1"/>
            <a:r>
              <a:rPr lang="en-NZ" sz="1800" dirty="0" smtClean="0"/>
              <a:t>To remove a resource, use DELETE</a:t>
            </a:r>
            <a:endParaRPr lang="en-US"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861985"/>
            <a:ext cx="4184073"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4865970"/>
            <a:ext cx="3826417" cy="1992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990600" y="5257800"/>
            <a:ext cx="2209800" cy="369332"/>
          </a:xfrm>
          <a:prstGeom prst="rect">
            <a:avLst/>
          </a:prstGeom>
          <a:noFill/>
        </p:spPr>
        <p:txBody>
          <a:bodyPr wrap="square" rtlCol="0">
            <a:spAutoFit/>
          </a:bodyPr>
          <a:lstStyle/>
          <a:p>
            <a:r>
              <a:rPr lang="en-NZ" dirty="0" smtClean="0">
                <a:solidFill>
                  <a:srgbClr val="FF0000"/>
                </a:solidFill>
              </a:rPr>
              <a:t>Not </a:t>
            </a:r>
            <a:r>
              <a:rPr lang="en-NZ" dirty="0" err="1" smtClean="0">
                <a:solidFill>
                  <a:srgbClr val="FF0000"/>
                </a:solidFill>
              </a:rPr>
              <a:t>RESTful</a:t>
            </a:r>
            <a:r>
              <a:rPr lang="en-NZ" dirty="0" smtClean="0">
                <a:solidFill>
                  <a:srgbClr val="FF0000"/>
                </a:solidFill>
              </a:rPr>
              <a:t> (Bad)</a:t>
            </a:r>
            <a:endParaRPr lang="en-US" dirty="0">
              <a:solidFill>
                <a:srgbClr val="FF0000"/>
              </a:solidFill>
            </a:endParaRPr>
          </a:p>
        </p:txBody>
      </p:sp>
      <p:sp>
        <p:nvSpPr>
          <p:cNvPr id="7" name="TextBox 6"/>
          <p:cNvSpPr txBox="1"/>
          <p:nvPr/>
        </p:nvSpPr>
        <p:spPr>
          <a:xfrm>
            <a:off x="5791200" y="4343400"/>
            <a:ext cx="2209800" cy="369332"/>
          </a:xfrm>
          <a:prstGeom prst="rect">
            <a:avLst/>
          </a:prstGeom>
          <a:noFill/>
        </p:spPr>
        <p:txBody>
          <a:bodyPr wrap="square" rtlCol="0">
            <a:spAutoFit/>
          </a:bodyPr>
          <a:lstStyle/>
          <a:p>
            <a:r>
              <a:rPr lang="en-NZ" dirty="0" err="1" smtClean="0">
                <a:solidFill>
                  <a:srgbClr val="FF0000"/>
                </a:solidFill>
              </a:rPr>
              <a:t>RESTful</a:t>
            </a:r>
            <a:r>
              <a:rPr lang="en-NZ" dirty="0" smtClean="0">
                <a:solidFill>
                  <a:srgbClr val="FF0000"/>
                </a:solidFill>
              </a:rPr>
              <a:t> (Good)</a:t>
            </a:r>
            <a:endParaRPr lang="en-US" dirty="0">
              <a:solidFill>
                <a:srgbClr val="FF0000"/>
              </a:solidFill>
            </a:endParaRPr>
          </a:p>
        </p:txBody>
      </p:sp>
    </p:spTree>
    <p:extLst>
      <p:ext uri="{BB962C8B-B14F-4D97-AF65-F5344CB8AC3E}">
        <p14:creationId xmlns:p14="http://schemas.microsoft.com/office/powerpoint/2010/main" val="1072862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 word about GET and </a:t>
            </a:r>
            <a:r>
              <a:rPr lang="en-NZ" dirty="0" err="1" smtClean="0"/>
              <a:t>Idempotence</a:t>
            </a:r>
            <a:endParaRPr lang="en-US" dirty="0"/>
          </a:p>
        </p:txBody>
      </p:sp>
      <p:sp>
        <p:nvSpPr>
          <p:cNvPr id="3" name="Content Placeholder 2"/>
          <p:cNvSpPr>
            <a:spLocks noGrp="1"/>
          </p:cNvSpPr>
          <p:nvPr>
            <p:ph idx="1"/>
          </p:nvPr>
        </p:nvSpPr>
        <p:spPr>
          <a:xfrm>
            <a:off x="457200" y="1600200"/>
            <a:ext cx="8229600" cy="2286000"/>
          </a:xfrm>
        </p:spPr>
        <p:txBody>
          <a:bodyPr>
            <a:normAutofit/>
          </a:bodyPr>
          <a:lstStyle/>
          <a:p>
            <a:r>
              <a:rPr lang="en-US" sz="2000" dirty="0" smtClean="0"/>
              <a:t>Using</a:t>
            </a:r>
            <a:r>
              <a:rPr lang="en-US" sz="2000" dirty="0"/>
              <a:t> </a:t>
            </a:r>
            <a:r>
              <a:rPr lang="en-US" sz="2000" cap="all" dirty="0"/>
              <a:t>GET</a:t>
            </a:r>
            <a:r>
              <a:rPr lang="en-US" sz="2000" dirty="0"/>
              <a:t> or </a:t>
            </a:r>
            <a:r>
              <a:rPr lang="en-US" sz="2000" cap="all" dirty="0"/>
              <a:t>HEAD</a:t>
            </a:r>
            <a:r>
              <a:rPr lang="en-US" sz="2000" dirty="0"/>
              <a:t> on a resource URL, should NEVER change the </a:t>
            </a:r>
            <a:r>
              <a:rPr lang="en-US" sz="2000" dirty="0" smtClean="0"/>
              <a:t>resource representation</a:t>
            </a:r>
          </a:p>
          <a:p>
            <a:endParaRPr lang="en-US" sz="2000" dirty="0" smtClean="0"/>
          </a:p>
          <a:p>
            <a:r>
              <a:rPr lang="en-US" sz="2000" dirty="0"/>
              <a:t>An idempotent HTTP method is a HTTP method that can be called many times without different outcomes. </a:t>
            </a:r>
            <a:endParaRPr lang="en-US" sz="2000" dirty="0" smtClean="0"/>
          </a:p>
          <a:p>
            <a:pPr lvl="1"/>
            <a:r>
              <a:rPr lang="en-US" sz="1600" dirty="0" smtClean="0"/>
              <a:t>It </a:t>
            </a:r>
            <a:r>
              <a:rPr lang="en-US" sz="1600" dirty="0"/>
              <a:t>would not matter if the method is called only once, or ten times over. The result should be the same</a:t>
            </a:r>
            <a:r>
              <a:rPr lang="en-US" sz="1600" dirty="0" smtClean="0"/>
              <a:t>.</a:t>
            </a:r>
          </a:p>
        </p:txBody>
      </p:sp>
      <p:graphicFrame>
        <p:nvGraphicFramePr>
          <p:cNvPr id="5" name="Table 4"/>
          <p:cNvGraphicFramePr>
            <a:graphicFrameLocks noGrp="1"/>
          </p:cNvGraphicFramePr>
          <p:nvPr>
            <p:extLst>
              <p:ext uri="{D42A27DB-BD31-4B8C-83A1-F6EECF244321}">
                <p14:modId xmlns:p14="http://schemas.microsoft.com/office/powerpoint/2010/main" val="3431879108"/>
              </p:ext>
            </p:extLst>
          </p:nvPr>
        </p:nvGraphicFramePr>
        <p:xfrm>
          <a:off x="5562600" y="3693642"/>
          <a:ext cx="3352800" cy="3164358"/>
        </p:xfrm>
        <a:graphic>
          <a:graphicData uri="http://schemas.openxmlformats.org/drawingml/2006/table">
            <a:tbl>
              <a:tblPr firstRow="1" bandRow="1">
                <a:tableStyleId>{5C22544A-7EE6-4342-B048-85BDC9FD1C3A}</a:tableStyleId>
              </a:tblPr>
              <a:tblGrid>
                <a:gridCol w="1676400"/>
                <a:gridCol w="1676400"/>
              </a:tblGrid>
              <a:tr h="421158">
                <a:tc>
                  <a:txBody>
                    <a:bodyPr/>
                    <a:lstStyle/>
                    <a:p>
                      <a:pPr algn="l"/>
                      <a:r>
                        <a:rPr lang="en-US" dirty="0">
                          <a:effectLst/>
                        </a:rPr>
                        <a:t>HTTP Method</a:t>
                      </a:r>
                    </a:p>
                  </a:txBody>
                  <a:tcPr anchor="ctr"/>
                </a:tc>
                <a:tc>
                  <a:txBody>
                    <a:bodyPr/>
                    <a:lstStyle/>
                    <a:p>
                      <a:pPr algn="l"/>
                      <a:r>
                        <a:rPr lang="en-US" dirty="0">
                          <a:effectLst/>
                        </a:rPr>
                        <a:t>Idempotent</a:t>
                      </a:r>
                    </a:p>
                  </a:txBody>
                  <a:tcPr anchor="ctr"/>
                </a:tc>
              </a:tr>
              <a:tr h="324008">
                <a:tc>
                  <a:txBody>
                    <a:bodyPr/>
                    <a:lstStyle/>
                    <a:p>
                      <a:r>
                        <a:rPr lang="en-US">
                          <a:effectLst/>
                        </a:rPr>
                        <a:t>OPTIONS</a:t>
                      </a:r>
                    </a:p>
                  </a:txBody>
                  <a:tcPr anchor="ctr"/>
                </a:tc>
                <a:tc>
                  <a:txBody>
                    <a:bodyPr/>
                    <a:lstStyle/>
                    <a:p>
                      <a:r>
                        <a:rPr lang="en-US">
                          <a:effectLst/>
                        </a:rPr>
                        <a:t>yes</a:t>
                      </a:r>
                    </a:p>
                  </a:txBody>
                  <a:tcPr anchor="ctr"/>
                </a:tc>
              </a:tr>
              <a:tr h="324008">
                <a:tc>
                  <a:txBody>
                    <a:bodyPr/>
                    <a:lstStyle/>
                    <a:p>
                      <a:r>
                        <a:rPr lang="en-US">
                          <a:effectLst/>
                        </a:rPr>
                        <a:t>GET</a:t>
                      </a:r>
                    </a:p>
                  </a:txBody>
                  <a:tcPr anchor="ctr"/>
                </a:tc>
                <a:tc>
                  <a:txBody>
                    <a:bodyPr/>
                    <a:lstStyle/>
                    <a:p>
                      <a:r>
                        <a:rPr lang="en-US">
                          <a:effectLst/>
                        </a:rPr>
                        <a:t>yes</a:t>
                      </a:r>
                    </a:p>
                  </a:txBody>
                  <a:tcPr anchor="ctr"/>
                </a:tc>
              </a:tr>
              <a:tr h="324008">
                <a:tc>
                  <a:txBody>
                    <a:bodyPr/>
                    <a:lstStyle/>
                    <a:p>
                      <a:r>
                        <a:rPr lang="en-US">
                          <a:effectLst/>
                        </a:rPr>
                        <a:t>HEAD</a:t>
                      </a:r>
                    </a:p>
                  </a:txBody>
                  <a:tcPr anchor="ctr"/>
                </a:tc>
                <a:tc>
                  <a:txBody>
                    <a:bodyPr/>
                    <a:lstStyle/>
                    <a:p>
                      <a:r>
                        <a:rPr lang="en-US" dirty="0">
                          <a:effectLst/>
                        </a:rPr>
                        <a:t>yes</a:t>
                      </a:r>
                    </a:p>
                  </a:txBody>
                  <a:tcPr anchor="ctr"/>
                </a:tc>
              </a:tr>
              <a:tr h="324008">
                <a:tc>
                  <a:txBody>
                    <a:bodyPr/>
                    <a:lstStyle/>
                    <a:p>
                      <a:r>
                        <a:rPr lang="en-US">
                          <a:effectLst/>
                        </a:rPr>
                        <a:t>PUT</a:t>
                      </a:r>
                    </a:p>
                  </a:txBody>
                  <a:tcPr anchor="ctr"/>
                </a:tc>
                <a:tc>
                  <a:txBody>
                    <a:bodyPr/>
                    <a:lstStyle/>
                    <a:p>
                      <a:r>
                        <a:rPr lang="en-US">
                          <a:effectLst/>
                        </a:rPr>
                        <a:t>yes</a:t>
                      </a:r>
                    </a:p>
                  </a:txBody>
                  <a:tcPr anchor="ctr"/>
                </a:tc>
              </a:tr>
              <a:tr h="324008">
                <a:tc>
                  <a:txBody>
                    <a:bodyPr/>
                    <a:lstStyle/>
                    <a:p>
                      <a:r>
                        <a:rPr lang="en-US">
                          <a:effectLst/>
                        </a:rPr>
                        <a:t>POST</a:t>
                      </a:r>
                    </a:p>
                  </a:txBody>
                  <a:tcPr anchor="ctr"/>
                </a:tc>
                <a:tc>
                  <a:txBody>
                    <a:bodyPr/>
                    <a:lstStyle/>
                    <a:p>
                      <a:r>
                        <a:rPr lang="en-US">
                          <a:effectLst/>
                        </a:rPr>
                        <a:t>no</a:t>
                      </a:r>
                    </a:p>
                  </a:txBody>
                  <a:tcPr anchor="ctr"/>
                </a:tc>
              </a:tr>
              <a:tr h="324008">
                <a:tc>
                  <a:txBody>
                    <a:bodyPr/>
                    <a:lstStyle/>
                    <a:p>
                      <a:r>
                        <a:rPr lang="en-US">
                          <a:effectLst/>
                        </a:rPr>
                        <a:t>DELETE</a:t>
                      </a:r>
                    </a:p>
                  </a:txBody>
                  <a:tcPr anchor="ctr"/>
                </a:tc>
                <a:tc>
                  <a:txBody>
                    <a:bodyPr/>
                    <a:lstStyle/>
                    <a:p>
                      <a:r>
                        <a:rPr lang="en-US">
                          <a:effectLst/>
                        </a:rPr>
                        <a:t>yes</a:t>
                      </a:r>
                    </a:p>
                  </a:txBody>
                  <a:tcPr anchor="ctr"/>
                </a:tc>
              </a:tr>
              <a:tr h="454194">
                <a:tc>
                  <a:txBody>
                    <a:bodyPr/>
                    <a:lstStyle/>
                    <a:p>
                      <a:r>
                        <a:rPr lang="en-US" dirty="0">
                          <a:effectLst/>
                        </a:rPr>
                        <a:t>PATCH</a:t>
                      </a:r>
                    </a:p>
                  </a:txBody>
                  <a:tcPr anchor="ctr"/>
                </a:tc>
                <a:tc>
                  <a:txBody>
                    <a:bodyPr/>
                    <a:lstStyle/>
                    <a:p>
                      <a:r>
                        <a:rPr lang="en-US" sz="1000" dirty="0" smtClean="0">
                          <a:effectLst/>
                        </a:rPr>
                        <a:t>A PATCH request can be idempotent, but it isn't required to be</a:t>
                      </a:r>
                      <a:endParaRPr lang="en-US" sz="1000" dirty="0">
                        <a:effectLst/>
                      </a:endParaRPr>
                    </a:p>
                  </a:txBody>
                  <a:tcPr anchor="ctr"/>
                </a:tc>
              </a:tr>
            </a:tbl>
          </a:graphicData>
        </a:graphic>
      </p:graphicFrame>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0" y="4631499"/>
            <a:ext cx="30988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1981200"/>
            <a:ext cx="4184073"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7816241" y="1916668"/>
            <a:ext cx="1295400" cy="369332"/>
          </a:xfrm>
          <a:prstGeom prst="rect">
            <a:avLst/>
          </a:prstGeom>
          <a:noFill/>
        </p:spPr>
        <p:txBody>
          <a:bodyPr wrap="square" rtlCol="0">
            <a:spAutoFit/>
          </a:bodyPr>
          <a:lstStyle/>
          <a:p>
            <a:r>
              <a:rPr lang="en-NZ" dirty="0" smtClean="0">
                <a:solidFill>
                  <a:srgbClr val="FF0000"/>
                </a:solidFill>
              </a:rPr>
              <a:t>Bad!!!!</a:t>
            </a:r>
            <a:endParaRPr lang="en-US" dirty="0">
              <a:solidFill>
                <a:srgbClr val="FF0000"/>
              </a:solidFill>
            </a:endParaRPr>
          </a:p>
        </p:txBody>
      </p:sp>
    </p:spTree>
    <p:extLst>
      <p:ext uri="{BB962C8B-B14F-4D97-AF65-F5344CB8AC3E}">
        <p14:creationId xmlns:p14="http://schemas.microsoft.com/office/powerpoint/2010/main" val="703176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945" y="762000"/>
            <a:ext cx="8229600" cy="990600"/>
          </a:xfrm>
        </p:spPr>
        <p:txBody>
          <a:bodyPr>
            <a:normAutofit fontScale="90000"/>
          </a:bodyPr>
          <a:lstStyle/>
          <a:p>
            <a:r>
              <a:rPr lang="en-NZ" dirty="0" smtClean="0"/>
              <a:t>Which of the following 2 HTTP requests is </a:t>
            </a:r>
            <a:r>
              <a:rPr lang="en-NZ" dirty="0" err="1" smtClean="0"/>
              <a:t>RESTful</a:t>
            </a:r>
            <a:r>
              <a:rPr lang="en-NZ" dirty="0" smtClean="0"/>
              <a:t> assuming you want to update information about an existing user in your web application?</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428" y="2724279"/>
            <a:ext cx="7862117" cy="4677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430038"/>
            <a:ext cx="4158974"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0013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2. Be stateless</a:t>
            </a:r>
            <a:endParaRPr lang="en-US" dirty="0"/>
          </a:p>
        </p:txBody>
      </p:sp>
      <p:sp>
        <p:nvSpPr>
          <p:cNvPr id="3" name="Content Placeholder 2"/>
          <p:cNvSpPr>
            <a:spLocks noGrp="1"/>
          </p:cNvSpPr>
          <p:nvPr>
            <p:ph idx="1"/>
          </p:nvPr>
        </p:nvSpPr>
        <p:spPr>
          <a:xfrm>
            <a:off x="228600" y="1371600"/>
            <a:ext cx="8458200" cy="5257800"/>
          </a:xfrm>
        </p:spPr>
        <p:txBody>
          <a:bodyPr>
            <a:normAutofit/>
          </a:bodyPr>
          <a:lstStyle/>
          <a:p>
            <a:r>
              <a:rPr lang="en-NZ" sz="2000" dirty="0" smtClean="0"/>
              <a:t>REST Web services need to scale to meet increasingly high performance demands</a:t>
            </a:r>
          </a:p>
          <a:p>
            <a:pPr lvl="1"/>
            <a:r>
              <a:rPr lang="en-NZ" sz="1600" dirty="0" smtClean="0"/>
              <a:t>Load balancers and failover capabilities need to be able to forward requests from one server to another</a:t>
            </a:r>
          </a:p>
          <a:p>
            <a:r>
              <a:rPr lang="en-NZ" sz="2000" dirty="0" smtClean="0"/>
              <a:t>Therefore, </a:t>
            </a:r>
            <a:r>
              <a:rPr lang="en-NZ" sz="2000" dirty="0" err="1" smtClean="0"/>
              <a:t>RESTful</a:t>
            </a:r>
            <a:r>
              <a:rPr lang="en-NZ" sz="2000" dirty="0" smtClean="0"/>
              <a:t> web services clients need to send complete and independent requests, containing all data needed to fulfil the request</a:t>
            </a:r>
          </a:p>
          <a:p>
            <a:r>
              <a:rPr lang="en-NZ" sz="2000" dirty="0" smtClean="0"/>
              <a:t>A complete, an independent request does not require the server, while processing the requests, to retrieve any kind of application context or state</a:t>
            </a:r>
          </a:p>
          <a:p>
            <a:r>
              <a:rPr lang="en-NZ" sz="2000" dirty="0" smtClean="0"/>
              <a:t>A </a:t>
            </a:r>
            <a:r>
              <a:rPr lang="en-NZ" sz="2000" dirty="0" err="1" smtClean="0"/>
              <a:t>RESTful</a:t>
            </a:r>
            <a:r>
              <a:rPr lang="en-NZ" sz="2000" dirty="0" smtClean="0"/>
              <a:t> web service application includes within the headers and body of a request all of the parameters, context and data needed by the server to generate a response</a:t>
            </a:r>
          </a:p>
          <a:p>
            <a:r>
              <a:rPr lang="en-NZ" sz="2000" dirty="0" smtClean="0"/>
              <a:t>Statelessness or the absence of state on the server removes the need to synchronize session data with an external application</a:t>
            </a:r>
            <a:endParaRPr lang="en-US" sz="1800" dirty="0"/>
          </a:p>
        </p:txBody>
      </p:sp>
      <p:pic>
        <p:nvPicPr>
          <p:cNvPr id="4" name="Picture 3" descr="T:\CompSci\Research\web development textbook\manuscript\misc-images\testers\Figure01-15.png"/>
          <p:cNvPicPr>
            <a:picLocks noChangeAspect="1" noChangeArrowheads="1"/>
          </p:cNvPicPr>
          <p:nvPr/>
        </p:nvPicPr>
        <p:blipFill rotWithShape="1">
          <a:blip r:embed="rId2" cstate="print"/>
          <a:srcRect l="51153" r="1" b="46171"/>
          <a:stretch/>
        </p:blipFill>
        <p:spPr bwMode="auto">
          <a:xfrm>
            <a:off x="7207685" y="0"/>
            <a:ext cx="1875312" cy="1428303"/>
          </a:xfrm>
          <a:prstGeom prst="rect">
            <a:avLst/>
          </a:prstGeom>
          <a:noFill/>
        </p:spPr>
      </p:pic>
    </p:spTree>
    <p:extLst>
      <p:ext uri="{BB962C8B-B14F-4D97-AF65-F5344CB8AC3E}">
        <p14:creationId xmlns:p14="http://schemas.microsoft.com/office/powerpoint/2010/main" val="837020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2. Be stateless</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209800"/>
            <a:ext cx="6877936"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13986" y="2776835"/>
            <a:ext cx="1843414" cy="923330"/>
          </a:xfrm>
          <a:prstGeom prst="rect">
            <a:avLst/>
          </a:prstGeom>
          <a:noFill/>
        </p:spPr>
        <p:txBody>
          <a:bodyPr wrap="square" rtlCol="0">
            <a:spAutoFit/>
          </a:bodyPr>
          <a:lstStyle/>
          <a:p>
            <a:r>
              <a:rPr lang="en-NZ" dirty="0" err="1" smtClean="0">
                <a:solidFill>
                  <a:srgbClr val="FF0000"/>
                </a:solidFill>
              </a:rPr>
              <a:t>Stateful</a:t>
            </a:r>
            <a:r>
              <a:rPr lang="en-NZ" dirty="0" smtClean="0">
                <a:solidFill>
                  <a:srgbClr val="FF0000"/>
                </a:solidFill>
              </a:rPr>
              <a:t> design. Not </a:t>
            </a:r>
            <a:r>
              <a:rPr lang="en-NZ" dirty="0" err="1" smtClean="0">
                <a:solidFill>
                  <a:srgbClr val="FF0000"/>
                </a:solidFill>
              </a:rPr>
              <a:t>RESTul</a:t>
            </a:r>
            <a:r>
              <a:rPr lang="en-NZ" dirty="0" smtClean="0">
                <a:solidFill>
                  <a:srgbClr val="FF0000"/>
                </a:solidFill>
              </a:rPr>
              <a:t> (Bad)</a:t>
            </a:r>
            <a:endParaRPr lang="en-US" dirty="0">
              <a:solidFill>
                <a:srgbClr val="FF0000"/>
              </a:solidFill>
            </a:endParaRPr>
          </a:p>
        </p:txBody>
      </p:sp>
      <p:sp>
        <p:nvSpPr>
          <p:cNvPr id="7" name="TextBox 6"/>
          <p:cNvSpPr txBox="1"/>
          <p:nvPr/>
        </p:nvSpPr>
        <p:spPr>
          <a:xfrm>
            <a:off x="213986" y="5410200"/>
            <a:ext cx="1843414" cy="923330"/>
          </a:xfrm>
          <a:prstGeom prst="rect">
            <a:avLst/>
          </a:prstGeom>
          <a:noFill/>
        </p:spPr>
        <p:txBody>
          <a:bodyPr wrap="square" rtlCol="0">
            <a:spAutoFit/>
          </a:bodyPr>
          <a:lstStyle/>
          <a:p>
            <a:r>
              <a:rPr lang="en-NZ" dirty="0" smtClean="0">
                <a:solidFill>
                  <a:srgbClr val="FF0000"/>
                </a:solidFill>
              </a:rPr>
              <a:t>Stateless design. </a:t>
            </a:r>
            <a:r>
              <a:rPr lang="en-NZ" dirty="0" err="1" smtClean="0">
                <a:solidFill>
                  <a:srgbClr val="FF0000"/>
                </a:solidFill>
              </a:rPr>
              <a:t>RESTul</a:t>
            </a:r>
            <a:r>
              <a:rPr lang="en-NZ" dirty="0" smtClean="0">
                <a:solidFill>
                  <a:srgbClr val="FF0000"/>
                </a:solidFill>
              </a:rPr>
              <a:t> (Good)</a:t>
            </a:r>
            <a:endParaRPr lang="en-US" dirty="0">
              <a:solidFill>
                <a:srgbClr val="FF0000"/>
              </a:solidFill>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724400"/>
            <a:ext cx="6802502"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Content Placeholder 2"/>
          <p:cNvSpPr>
            <a:spLocks noGrp="1"/>
          </p:cNvSpPr>
          <p:nvPr>
            <p:ph idx="1"/>
          </p:nvPr>
        </p:nvSpPr>
        <p:spPr>
          <a:xfrm>
            <a:off x="457200" y="1600200"/>
            <a:ext cx="8458200" cy="1176635"/>
          </a:xfrm>
        </p:spPr>
        <p:txBody>
          <a:bodyPr>
            <a:normAutofit/>
          </a:bodyPr>
          <a:lstStyle/>
          <a:p>
            <a:r>
              <a:rPr lang="en-NZ" sz="1800" dirty="0" smtClean="0"/>
              <a:t>An application requests the next page in a multipage result set:</a:t>
            </a:r>
            <a:endParaRPr lang="en-US" sz="1800" dirty="0"/>
          </a:p>
        </p:txBody>
      </p:sp>
    </p:spTree>
    <p:extLst>
      <p:ext uri="{BB962C8B-B14F-4D97-AF65-F5344CB8AC3E}">
        <p14:creationId xmlns:p14="http://schemas.microsoft.com/office/powerpoint/2010/main" val="18869535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4864</TotalTime>
  <Words>881</Words>
  <Application>Microsoft Office PowerPoint</Application>
  <PresentationFormat>On-screen Show (4:3)</PresentationFormat>
  <Paragraphs>127</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Clarity</vt:lpstr>
      <vt:lpstr>REST APIs</vt:lpstr>
      <vt:lpstr>Recap</vt:lpstr>
      <vt:lpstr>Motivation for REST</vt:lpstr>
      <vt:lpstr>REST fundamentals</vt:lpstr>
      <vt:lpstr>1. Use HTTP methods explicitly</vt:lpstr>
      <vt:lpstr>A word about GET and Idempotence</vt:lpstr>
      <vt:lpstr>Which of the following 2 HTTP requests is RESTful assuming you want to update information about an existing user in your web application?</vt:lpstr>
      <vt:lpstr>2. Be stateless</vt:lpstr>
      <vt:lpstr>2. Be stateless</vt:lpstr>
      <vt:lpstr>2. Be stateless</vt:lpstr>
      <vt:lpstr>3. Expose directory structure-like URIs</vt:lpstr>
      <vt:lpstr>3. Expose directory structure-like URIs</vt:lpstr>
      <vt:lpstr>4. Transfer data using JSON, XML or both </vt:lpstr>
      <vt:lpstr>4. Transfer data using JSON, XML or both </vt:lpstr>
      <vt:lpstr>A list of free APIs for use in web development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Patricia</dc:creator>
  <cp:lastModifiedBy>Default-User</cp:lastModifiedBy>
  <cp:revision>361</cp:revision>
  <dcterms:created xsi:type="dcterms:W3CDTF">2006-08-16T00:00:00Z</dcterms:created>
  <dcterms:modified xsi:type="dcterms:W3CDTF">2017-05-31T03:27:50Z</dcterms:modified>
</cp:coreProperties>
</file>