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430" r:id="rId3"/>
    <p:sldId id="431" r:id="rId4"/>
    <p:sldId id="433" r:id="rId5"/>
    <p:sldId id="436" r:id="rId6"/>
    <p:sldId id="369" r:id="rId7"/>
    <p:sldId id="422" r:id="rId8"/>
    <p:sldId id="437" r:id="rId9"/>
    <p:sldId id="438" r:id="rId10"/>
    <p:sldId id="391" r:id="rId11"/>
    <p:sldId id="396" r:id="rId12"/>
    <p:sldId id="392" r:id="rId13"/>
    <p:sldId id="397" r:id="rId14"/>
    <p:sldId id="398" r:id="rId15"/>
    <p:sldId id="393" r:id="rId16"/>
    <p:sldId id="376" r:id="rId17"/>
    <p:sldId id="377" r:id="rId18"/>
    <p:sldId id="379" r:id="rId19"/>
    <p:sldId id="381" r:id="rId20"/>
    <p:sldId id="382" r:id="rId21"/>
    <p:sldId id="383" r:id="rId22"/>
    <p:sldId id="439" r:id="rId23"/>
    <p:sldId id="399" r:id="rId24"/>
    <p:sldId id="385" r:id="rId25"/>
    <p:sldId id="386" r:id="rId26"/>
    <p:sldId id="388" r:id="rId27"/>
    <p:sldId id="400" r:id="rId28"/>
    <p:sldId id="389" r:id="rId29"/>
    <p:sldId id="423" r:id="rId30"/>
    <p:sldId id="424" r:id="rId31"/>
    <p:sldId id="425" r:id="rId32"/>
    <p:sldId id="426" r:id="rId33"/>
    <p:sldId id="427" r:id="rId34"/>
    <p:sldId id="428" r:id="rId35"/>
    <p:sldId id="429" r:id="rId36"/>
    <p:sldId id="440" r:id="rId37"/>
    <p:sldId id="443" r:id="rId38"/>
    <p:sldId id="444" r:id="rId39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4E8"/>
    <a:srgbClr val="C0D1EA"/>
    <a:srgbClr val="D8B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9" autoAdjust="0"/>
    <p:restoredTop sz="66095" autoAdjust="0"/>
  </p:normalViewPr>
  <p:slideViewPr>
    <p:cSldViewPr>
      <p:cViewPr varScale="1">
        <p:scale>
          <a:sx n="76" d="100"/>
          <a:sy n="76" d="100"/>
        </p:scale>
        <p:origin x="-26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A62F1-DE13-4B44-B7B6-4EB7D7DC2170}" type="datetimeFigureOut">
              <a:rPr lang="en-US" smtClean="0"/>
              <a:t>02-Mar-17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78C23-0B8F-43EF-AE35-834045C9D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50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FBA53-7C6F-4BC8-8449-397E8BAE2CEC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0335-6261-4D17-B74F-AB4A9A01B6E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224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8994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1839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0602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162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24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6761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25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83012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28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4291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open a web page in your browser, the browser retrieves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page’s HTML text and parses it. The browser builds up a model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document’s structure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(the DOM) and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uses this model to draw the page on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representation of the document is one of the toys that a JavaScript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has available in its sandbox. You can read from the model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change it. It acts as a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live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structure: when it is modified,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on the screen is updated to reflect the changes.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2127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2127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328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NZ" sz="1200" dirty="0" smtClean="0"/>
              <a:t>*I have styled the div inline here, just so you can see the style on the same page. Never do this for real. Always put your CSS in a separate file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5134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Before and after.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0833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2095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2095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668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02-Mar-17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02-Mar-17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02-Mar-17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02-Mar-17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02-Mar-17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02-Mar-17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hyperlink" Target="http://liveweave.com/qvtEV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the </a:t>
            </a:r>
            <a:r>
              <a:rPr lang="en-NZ" dirty="0" err="1" smtClean="0"/>
              <a:t>dom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IN712 Web 3 </a:t>
            </a:r>
          </a:p>
        </p:txBody>
      </p:sp>
    </p:spTree>
    <p:extLst>
      <p:ext uri="{BB962C8B-B14F-4D97-AF65-F5344CB8AC3E}">
        <p14:creationId xmlns:p14="http://schemas.microsoft.com/office/powerpoint/2010/main" val="24038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876800"/>
          </a:xfrm>
        </p:spPr>
        <p:txBody>
          <a:bodyPr>
            <a:normAutofit/>
          </a:bodyPr>
          <a:lstStyle/>
          <a:p>
            <a:r>
              <a:rPr lang="en-US" sz="2000" dirty="0"/>
              <a:t>In the DOM, each element </a:t>
            </a:r>
            <a:r>
              <a:rPr lang="en-US" sz="2000" dirty="0" smtClean="0"/>
              <a:t>within </a:t>
            </a:r>
            <a:r>
              <a:rPr lang="en-US" sz="2000" dirty="0"/>
              <a:t>the HTML document is called a </a:t>
            </a:r>
            <a:r>
              <a:rPr lang="en-US" sz="2000" b="1" dirty="0" smtClean="0"/>
              <a:t>node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If the DOM </a:t>
            </a:r>
            <a:r>
              <a:rPr lang="en-US" sz="2000" dirty="0"/>
              <a:t>is a tree, then each node is an individual </a:t>
            </a:r>
            <a:r>
              <a:rPr lang="en-US" sz="2000" dirty="0" smtClean="0"/>
              <a:t>branch </a:t>
            </a:r>
          </a:p>
          <a:p>
            <a:r>
              <a:rPr lang="en-US" sz="2000" dirty="0" smtClean="0"/>
              <a:t>There </a:t>
            </a:r>
            <a:r>
              <a:rPr lang="en-US" sz="2000" dirty="0"/>
              <a:t>are element nodes</a:t>
            </a:r>
            <a:r>
              <a:rPr lang="en-US" sz="2000" dirty="0" smtClean="0"/>
              <a:t>, text </a:t>
            </a:r>
            <a:r>
              <a:rPr lang="en-US" sz="2000" dirty="0"/>
              <a:t>nodes, and attribute </a:t>
            </a:r>
            <a:r>
              <a:rPr lang="en-US" sz="2000" dirty="0" smtClean="0"/>
              <a:t>nodes</a:t>
            </a:r>
            <a:endParaRPr lang="en-US" sz="2000" dirty="0"/>
          </a:p>
          <a:p>
            <a:r>
              <a:rPr lang="en-US" sz="2000" dirty="0"/>
              <a:t>All nodes in the DOM share a common set of properties and </a:t>
            </a:r>
            <a:r>
              <a:rPr lang="en-US" sz="2000" dirty="0" smtClean="0"/>
              <a:t>methods </a:t>
            </a:r>
            <a:endParaRPr lang="en-US" sz="2000" dirty="0"/>
          </a:p>
          <a:p>
            <a:r>
              <a:rPr lang="en-US" sz="2000" dirty="0" smtClean="0"/>
              <a:t>Most tasks in </a:t>
            </a:r>
            <a:r>
              <a:rPr lang="en-US" sz="2000" dirty="0"/>
              <a:t>JavaScript involve finding a node, </a:t>
            </a:r>
            <a:r>
              <a:rPr lang="en-US" sz="2000" dirty="0" smtClean="0"/>
              <a:t>and then </a:t>
            </a:r>
            <a:r>
              <a:rPr lang="en-US" sz="2000" dirty="0"/>
              <a:t>accessing or modifying it via those properties and methods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0"/>
            <a:ext cx="6477000" cy="307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68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Element node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type of object returned by the method </a:t>
            </a:r>
            <a:r>
              <a:rPr lang="en-US" dirty="0" err="1"/>
              <a:t>document.getElementById</a:t>
            </a:r>
            <a:r>
              <a:rPr lang="en-US" dirty="0"/>
              <a:t>()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represents an HTML </a:t>
            </a:r>
            <a:r>
              <a:rPr lang="en-US" dirty="0" smtClean="0"/>
              <a:t>element in </a:t>
            </a:r>
            <a:r>
              <a:rPr lang="en-US" dirty="0"/>
              <a:t>the hierarchy, contained between the opening &lt;&gt; and closing &lt;/&gt; tags for </a:t>
            </a:r>
            <a:r>
              <a:rPr lang="en-US" dirty="0" smtClean="0"/>
              <a:t>this element</a:t>
            </a:r>
          </a:p>
          <a:p>
            <a:r>
              <a:rPr lang="en-US" dirty="0" smtClean="0"/>
              <a:t>An </a:t>
            </a:r>
            <a:r>
              <a:rPr lang="en-US" dirty="0"/>
              <a:t>element can itself contain </a:t>
            </a:r>
            <a:r>
              <a:rPr lang="en-US" dirty="0" smtClean="0"/>
              <a:t>more elements</a:t>
            </a:r>
            <a:endParaRPr lang="en-US" dirty="0"/>
          </a:p>
          <a:p>
            <a:r>
              <a:rPr lang="en-US" dirty="0"/>
              <a:t>Since IDs must be unique in an HTML document, </a:t>
            </a:r>
            <a:r>
              <a:rPr lang="en-US" dirty="0" err="1"/>
              <a:t>getElementByID</a:t>
            </a:r>
            <a:r>
              <a:rPr lang="en-US" dirty="0"/>
              <a:t>() returns </a:t>
            </a:r>
            <a:r>
              <a:rPr lang="en-US" dirty="0" smtClean="0"/>
              <a:t>a single </a:t>
            </a:r>
            <a:r>
              <a:rPr lang="en-US" dirty="0"/>
              <a:t>node, rather than a set of results which is the case with other selector </a:t>
            </a:r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7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Some essential node object properties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5839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32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More essential node object properties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872354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5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Some specific HTML DOM element properties for certain tag types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209561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9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Some essential document object methods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71277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5638800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err="1" smtClean="0"/>
              <a:t>getElementsByName</a:t>
            </a:r>
            <a:r>
              <a:rPr lang="en-NZ" dirty="0" smtClean="0"/>
              <a:t>(</a:t>
            </a:r>
            <a:r>
              <a:rPr lang="en-NZ" i="1" dirty="0" smtClean="0"/>
              <a:t>name)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19565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Selecting DOM nodes</a:t>
            </a:r>
            <a:endParaRPr lang="en-NZ" dirty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5366"/>
            <a:ext cx="3476625" cy="4489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76400"/>
            <a:ext cx="3276600" cy="4481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57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Selecting DOM nodes</a:t>
            </a:r>
            <a:endParaRPr lang="en-NZ" dirty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713057"/>
            <a:ext cx="2376256" cy="306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56413"/>
            <a:ext cx="6096000" cy="462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43375"/>
            <a:ext cx="6172200" cy="51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6172200"/>
            <a:ext cx="7884763" cy="4708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1916211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err="1"/>
              <a:t>getElementById</a:t>
            </a:r>
            <a:r>
              <a:rPr lang="en-NZ" sz="1600" dirty="0"/>
              <a:t>: </a:t>
            </a:r>
            <a:r>
              <a:rPr lang="en-NZ" sz="1600" dirty="0" err="1"/>
              <a:t>var</a:t>
            </a:r>
            <a:r>
              <a:rPr lang="en-NZ" sz="1600" dirty="0"/>
              <a:t> </a:t>
            </a:r>
            <a:r>
              <a:rPr lang="en-NZ" sz="1600" dirty="0" err="1"/>
              <a:t>animalList</a:t>
            </a:r>
            <a:r>
              <a:rPr lang="en-NZ" sz="1600" dirty="0"/>
              <a:t> holds (a pointer to) the first </a:t>
            </a:r>
            <a:r>
              <a:rPr lang="en-NZ" sz="1600" dirty="0" err="1"/>
              <a:t>ul</a:t>
            </a:r>
            <a:r>
              <a:rPr lang="en-NZ" sz="1600" dirty="0"/>
              <a:t> node. 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743325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/>
              <a:t>allListItems</a:t>
            </a:r>
            <a:r>
              <a:rPr lang="en-NZ" dirty="0"/>
              <a:t> holds all the </a:t>
            </a:r>
            <a:r>
              <a:rPr lang="en-NZ" dirty="0" err="1"/>
              <a:t>li’s</a:t>
            </a:r>
            <a:r>
              <a:rPr lang="en-NZ" dirty="0"/>
              <a:t>, animals and cities.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4500" y="5715000"/>
            <a:ext cx="816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Note that you can chain these selectors. </a:t>
            </a:r>
            <a:r>
              <a:rPr lang="en-NZ" sz="1400" dirty="0" err="1"/>
              <a:t>Var</a:t>
            </a:r>
            <a:r>
              <a:rPr lang="en-NZ" sz="1400" dirty="0"/>
              <a:t> </a:t>
            </a:r>
            <a:r>
              <a:rPr lang="en-NZ" sz="1400" dirty="0" err="1"/>
              <a:t>animalListItems</a:t>
            </a:r>
            <a:r>
              <a:rPr lang="en-NZ" sz="1400" dirty="0"/>
              <a:t> holds only the animals, not the cities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998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Caution!!</a:t>
            </a:r>
            <a:endParaRPr lang="en-NZ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6" y="3790950"/>
            <a:ext cx="8001000" cy="447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29718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4419600"/>
            <a:ext cx="838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NZ" b="1" i="1" dirty="0"/>
              <a:t>Be very careful when using these methods to traverse the DOM, because they are sensitive to white space in the html.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For example, these two HTML fragments look the same in the browser, but in the DOM, they are different.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The top one has 11 child nodes, 5 li and 6 line feeds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The bottom one has only the 5 li.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</a:t>
            </a:r>
            <a:endParaRPr lang="en-NZ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1895474"/>
            <a:ext cx="2505654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600200"/>
            <a:ext cx="64293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4419600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Remember the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These objects are &lt;li&gt; and when you print them, you see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We need to access </a:t>
            </a:r>
            <a:r>
              <a:rPr lang="en-NZ" b="1" i="1" dirty="0"/>
              <a:t>the text in the &lt;li&gt;, </a:t>
            </a:r>
            <a:r>
              <a:rPr lang="en-NZ" dirty="0"/>
              <a:t>which is its child (i.e. the child of the &lt;li&gt; node)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Even when we get that child, we need to specify that we want its value, because text fragments are also nodes.</a:t>
            </a:r>
          </a:p>
        </p:txBody>
      </p:sp>
    </p:spTree>
    <p:extLst>
      <p:ext uri="{BB962C8B-B14F-4D97-AF65-F5344CB8AC3E}">
        <p14:creationId xmlns:p14="http://schemas.microsoft.com/office/powerpoint/2010/main" val="31085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DOM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r>
              <a:rPr lang="en-NZ" sz="1800" dirty="0"/>
              <a:t>One of the great strengths of JavaScript is that it allows us to </a:t>
            </a:r>
            <a:r>
              <a:rPr lang="en-NZ" sz="1800" b="1" dirty="0"/>
              <a:t>modify the web page</a:t>
            </a:r>
            <a:r>
              <a:rPr lang="en-NZ" sz="1800" dirty="0"/>
              <a:t> from the </a:t>
            </a:r>
            <a:r>
              <a:rPr lang="en-NZ" sz="1800" dirty="0" smtClean="0"/>
              <a:t>browser on the fly </a:t>
            </a:r>
            <a:r>
              <a:rPr lang="en-NZ" sz="1800" dirty="0"/>
              <a:t>(i.e. without having to request new HTML from the server</a:t>
            </a:r>
            <a:r>
              <a:rPr lang="en-NZ" sz="1800" dirty="0" smtClean="0"/>
              <a:t>)</a:t>
            </a:r>
          </a:p>
          <a:p>
            <a:r>
              <a:rPr lang="en-NZ" sz="1800" dirty="0"/>
              <a:t>The browser doesn’t use the HTML representation of the page when rendering and managing it. </a:t>
            </a:r>
            <a:endParaRPr lang="en-NZ" sz="1800" dirty="0" smtClean="0"/>
          </a:p>
          <a:p>
            <a:r>
              <a:rPr lang="en-NZ" sz="1800" dirty="0"/>
              <a:t>Rather, it parses the HTML and builds a complex hierarchical data object </a:t>
            </a:r>
            <a:r>
              <a:rPr lang="en-NZ" sz="1800" dirty="0" smtClean="0"/>
              <a:t>(a tree) that </a:t>
            </a:r>
            <a:r>
              <a:rPr lang="en-NZ" sz="1800" dirty="0"/>
              <a:t>represents the structure and the content of the page.</a:t>
            </a:r>
          </a:p>
          <a:p>
            <a:r>
              <a:rPr lang="en-US" sz="1800" dirty="0" smtClean="0"/>
              <a:t>To programmatically access </a:t>
            </a:r>
            <a:r>
              <a:rPr lang="en-US" sz="1800" dirty="0"/>
              <a:t>the elements and attributes within the </a:t>
            </a:r>
            <a:r>
              <a:rPr lang="en-US" sz="1800" dirty="0" smtClean="0"/>
              <a:t>HTML this programming </a:t>
            </a:r>
            <a:r>
              <a:rPr lang="en-US" sz="1800" dirty="0"/>
              <a:t>interface (API) called the </a:t>
            </a:r>
            <a:r>
              <a:rPr lang="en-US" sz="1800" b="1" dirty="0"/>
              <a:t>Document Object </a:t>
            </a:r>
            <a:r>
              <a:rPr lang="en-US" sz="1800" b="1" dirty="0" smtClean="0"/>
              <a:t>Model </a:t>
            </a:r>
            <a:r>
              <a:rPr lang="en-US" sz="1800" b="1" dirty="0" smtClean="0"/>
              <a:t>(DOM) </a:t>
            </a:r>
            <a:r>
              <a:rPr lang="en-US" sz="1800" dirty="0" smtClean="0"/>
              <a:t>is </a:t>
            </a:r>
            <a:r>
              <a:rPr lang="en-US" sz="1800" dirty="0" smtClean="0"/>
              <a:t>used</a:t>
            </a:r>
            <a:endParaRPr lang="en-US" sz="1800" b="1" dirty="0"/>
          </a:p>
          <a:p>
            <a:r>
              <a:rPr lang="en-US" sz="1800" dirty="0" smtClean="0"/>
              <a:t>The </a:t>
            </a:r>
            <a:r>
              <a:rPr lang="en-US" sz="1800" dirty="0"/>
              <a:t>HTML DOM is a standard </a:t>
            </a:r>
            <a:r>
              <a:rPr lang="en-US" sz="1800" b="1" dirty="0"/>
              <a:t>object</a:t>
            </a:r>
            <a:r>
              <a:rPr lang="en-US" sz="1800" dirty="0"/>
              <a:t> model </a:t>
            </a:r>
            <a:r>
              <a:rPr lang="en-US" sz="1800" dirty="0" smtClean="0"/>
              <a:t> and</a:t>
            </a:r>
            <a:r>
              <a:rPr lang="en-US" sz="1800" dirty="0"/>
              <a:t> </a:t>
            </a:r>
            <a:r>
              <a:rPr lang="en-US" sz="1800" b="1" dirty="0"/>
              <a:t>programming interface</a:t>
            </a:r>
            <a:r>
              <a:rPr lang="en-US" sz="1800" dirty="0"/>
              <a:t> for HTML. It defines:</a:t>
            </a:r>
          </a:p>
          <a:p>
            <a:pPr lvl="1"/>
            <a:r>
              <a:rPr lang="en-US" sz="1600" dirty="0"/>
              <a:t>The HTML elements as </a:t>
            </a:r>
            <a:r>
              <a:rPr lang="en-US" sz="1600" b="1" dirty="0" smtClean="0"/>
              <a:t>objects (nodes)</a:t>
            </a:r>
            <a:endParaRPr lang="en-US" sz="1600" dirty="0"/>
          </a:p>
          <a:p>
            <a:pPr lvl="1"/>
            <a:r>
              <a:rPr lang="en-US" sz="1600" dirty="0"/>
              <a:t>The </a:t>
            </a:r>
            <a:r>
              <a:rPr lang="en-US" sz="1600" b="1" dirty="0"/>
              <a:t>properties</a:t>
            </a:r>
            <a:r>
              <a:rPr lang="en-US" sz="1600" dirty="0"/>
              <a:t> of all HTML elements</a:t>
            </a:r>
          </a:p>
          <a:p>
            <a:pPr lvl="1"/>
            <a:r>
              <a:rPr lang="en-US" sz="1600" dirty="0"/>
              <a:t>The </a:t>
            </a:r>
            <a:r>
              <a:rPr lang="en-US" sz="1600" b="1" dirty="0"/>
              <a:t>methods</a:t>
            </a:r>
            <a:r>
              <a:rPr lang="en-US" sz="1600" dirty="0"/>
              <a:t> to access all HTML elements</a:t>
            </a:r>
          </a:p>
          <a:p>
            <a:pPr lvl="1"/>
            <a:r>
              <a:rPr lang="en-US" sz="1600" dirty="0"/>
              <a:t>The </a:t>
            </a:r>
            <a:r>
              <a:rPr lang="en-US" sz="1600" b="1" dirty="0"/>
              <a:t>events</a:t>
            </a:r>
            <a:r>
              <a:rPr lang="en-US" sz="1600" dirty="0"/>
              <a:t> for all HTML elements</a:t>
            </a:r>
          </a:p>
          <a:p>
            <a:r>
              <a:rPr lang="en-US" sz="1800" b="1" dirty="0" smtClean="0"/>
              <a:t>The </a:t>
            </a:r>
            <a:r>
              <a:rPr lang="en-US" sz="1800" b="1" dirty="0"/>
              <a:t>HTML DOM is a standard for how to get, change, add, or delete HTML </a:t>
            </a:r>
            <a:r>
              <a:rPr lang="en-US" sz="1800" b="1" dirty="0" smtClean="0"/>
              <a:t>elements</a:t>
            </a:r>
          </a:p>
          <a:p>
            <a:pPr marL="0" indent="0">
              <a:buNone/>
            </a:pPr>
            <a:endParaRPr lang="en-NZ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554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</a:t>
            </a:r>
            <a:endParaRPr lang="en-NZ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7862186" cy="139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730" y="4295775"/>
            <a:ext cx="2857500" cy="1733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52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</a:t>
            </a:r>
            <a:endParaRPr lang="en-NZ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676400"/>
            <a:ext cx="64103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4114800"/>
            <a:ext cx="2237064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3" y="4114800"/>
            <a:ext cx="2185987" cy="204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1500" y="62116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Note that the </a:t>
            </a:r>
            <a:r>
              <a:rPr lang="en-NZ" dirty="0" err="1"/>
              <a:t>nodeValue</a:t>
            </a:r>
            <a:r>
              <a:rPr lang="en-NZ" dirty="0"/>
              <a:t> property is writable.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3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457201"/>
            <a:ext cx="4038601" cy="23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19" y="5257800"/>
            <a:ext cx="75628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621" y="3283221"/>
            <a:ext cx="31051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20392"/>
            <a:ext cx="16097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260" y="527475"/>
            <a:ext cx="4829872" cy="232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76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innerHTML</a:t>
            </a:r>
            <a:r>
              <a:rPr lang="en-NZ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innerHTML</a:t>
            </a:r>
            <a:r>
              <a:rPr lang="en-US" dirty="0"/>
              <a:t> property sets or returns the HTML content (inner HTML) of an element.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07166"/>
            <a:ext cx="45243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638800"/>
            <a:ext cx="810381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12015"/>
            <a:ext cx="31432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0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More examples on Modifying the DOM</a:t>
            </a:r>
            <a:endParaRPr lang="en-NZ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600200"/>
            <a:ext cx="711517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549" y="4824548"/>
            <a:ext cx="1524000" cy="146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730" y="4798422"/>
            <a:ext cx="1690896" cy="146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11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replaceChild</a:t>
            </a:r>
            <a:r>
              <a:rPr lang="en-NZ" dirty="0"/>
              <a:t>(</a:t>
            </a:r>
            <a:r>
              <a:rPr lang="en-NZ" dirty="0" err="1"/>
              <a:t>newNode</a:t>
            </a:r>
            <a:r>
              <a:rPr lang="en-NZ" dirty="0"/>
              <a:t>, n)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00262"/>
            <a:ext cx="45053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2" y="5563159"/>
            <a:ext cx="9052780" cy="1066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124200"/>
            <a:ext cx="36004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78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://www.clipular.com/c/5825814324051968.png?k=EzaVzhImlG4p20NAFPrgKxW3kK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10582" r="15352" b="1698"/>
          <a:stretch/>
        </p:blipFill>
        <p:spPr bwMode="auto">
          <a:xfrm>
            <a:off x="545269" y="0"/>
            <a:ext cx="7989131" cy="691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46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Changing and element’s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modify the style associated with a particular block.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add </a:t>
            </a:r>
            <a:r>
              <a:rPr lang="en-US" dirty="0" smtClean="0"/>
              <a:t>or remove </a:t>
            </a:r>
            <a:r>
              <a:rPr lang="en-US" dirty="0"/>
              <a:t>any style using the style or </a:t>
            </a:r>
            <a:r>
              <a:rPr lang="en-US" dirty="0" err="1"/>
              <a:t>className</a:t>
            </a:r>
            <a:r>
              <a:rPr lang="en-US" dirty="0"/>
              <a:t> property of the Element node</a:t>
            </a:r>
            <a:r>
              <a:rPr lang="en-US" dirty="0" smtClean="0"/>
              <a:t>,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429000"/>
            <a:ext cx="781673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05400"/>
            <a:ext cx="796471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20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Performance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/>
            <a:r>
              <a:rPr lang="en-NZ" dirty="0"/>
              <a:t>Note that every time you modify the DOM, the browser has to </a:t>
            </a:r>
            <a:r>
              <a:rPr lang="en-NZ" dirty="0" err="1"/>
              <a:t>recompute</a:t>
            </a:r>
            <a:r>
              <a:rPr lang="en-NZ" dirty="0"/>
              <a:t> and </a:t>
            </a:r>
            <a:r>
              <a:rPr lang="en-NZ" dirty="0" err="1"/>
              <a:t>rerender</a:t>
            </a:r>
            <a:r>
              <a:rPr lang="en-NZ" dirty="0"/>
              <a:t> the page representation. This can damage performance</a:t>
            </a:r>
            <a:r>
              <a:rPr lang="en-NZ" dirty="0" smtClean="0"/>
              <a:t>.</a:t>
            </a:r>
          </a:p>
          <a:p>
            <a:pPr marL="171450" indent="-171450"/>
            <a:endParaRPr lang="en-NZ" dirty="0" smtClean="0"/>
          </a:p>
          <a:p>
            <a:pPr marL="171450" indent="-171450"/>
            <a:r>
              <a:rPr lang="en-NZ" dirty="0" smtClean="0"/>
              <a:t>This is one of the reasons for the emergence of modern libraries for dynamically updating the DOM such as React</a:t>
            </a:r>
            <a:endParaRPr lang="en-NZ" dirty="0" smtClean="0"/>
          </a:p>
          <a:p>
            <a:pPr marL="171450" indent="-171450"/>
            <a:endParaRPr lang="en-NZ" dirty="0"/>
          </a:p>
          <a:p>
            <a:pPr marL="171450" indent="-171450"/>
            <a:r>
              <a:rPr lang="en-NZ" dirty="0" smtClean="0"/>
              <a:t>If you can do the same with CSS, always use CSS</a:t>
            </a:r>
          </a:p>
        </p:txBody>
      </p:sp>
    </p:spTree>
    <p:extLst>
      <p:ext uri="{BB962C8B-B14F-4D97-AF65-F5344CB8AC3E}">
        <p14:creationId xmlns:p14="http://schemas.microsoft.com/office/powerpoint/2010/main" val="31323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Window Object</a:t>
            </a:r>
            <a:endParaRPr lang="en-US" dirty="0"/>
          </a:p>
        </p:txBody>
      </p:sp>
      <p:pic>
        <p:nvPicPr>
          <p:cNvPr id="4" name="Picture 2" descr="you saw in the JavaScript, the Browser, and the DOM tutorial, your DOM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970" y="1424730"/>
            <a:ext cx="7250730" cy="520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356830" y="2415330"/>
            <a:ext cx="1066800" cy="404070"/>
          </a:xfrm>
          <a:prstGeom prst="rect">
            <a:avLst/>
          </a:prstGeom>
          <a:solidFill>
            <a:srgbClr val="C2C4E8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/>
                </a:solidFill>
              </a:rPr>
              <a:t>history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1003" y="2404300"/>
            <a:ext cx="1066800" cy="415100"/>
          </a:xfrm>
          <a:prstGeom prst="rect">
            <a:avLst/>
          </a:prstGeom>
          <a:solidFill>
            <a:srgbClr val="C2C4E8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/>
                </a:solidFill>
              </a:rPr>
              <a:t>location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6" idx="0"/>
          </p:cNvCxnSpPr>
          <p:nvPr/>
        </p:nvCxnSpPr>
        <p:spPr>
          <a:xfrm flipV="1">
            <a:off x="3684403" y="1805730"/>
            <a:ext cx="1606734" cy="59857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5" idx="0"/>
          </p:cNvCxnSpPr>
          <p:nvPr/>
        </p:nvCxnSpPr>
        <p:spPr>
          <a:xfrm>
            <a:off x="5291137" y="1805730"/>
            <a:ext cx="1599093" cy="60960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930112" y="2415330"/>
            <a:ext cx="1066800" cy="404070"/>
          </a:xfrm>
          <a:prstGeom prst="rect">
            <a:avLst/>
          </a:prstGeom>
          <a:solidFill>
            <a:srgbClr val="C2C4E8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/>
                </a:solidFill>
              </a:rPr>
              <a:t>navigator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endCxn id="9" idx="0"/>
          </p:cNvCxnSpPr>
          <p:nvPr/>
        </p:nvCxnSpPr>
        <p:spPr>
          <a:xfrm>
            <a:off x="5283496" y="1805730"/>
            <a:ext cx="3180016" cy="60960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47800" y="2404300"/>
            <a:ext cx="1066800" cy="415100"/>
          </a:xfrm>
          <a:prstGeom prst="rect">
            <a:avLst/>
          </a:prstGeom>
          <a:solidFill>
            <a:srgbClr val="C2C4E8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/>
                </a:solidFill>
              </a:rPr>
              <a:t>screen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2" idx="0"/>
          </p:cNvCxnSpPr>
          <p:nvPr/>
        </p:nvCxnSpPr>
        <p:spPr>
          <a:xfrm flipV="1">
            <a:off x="1981200" y="1805730"/>
            <a:ext cx="3317578" cy="59857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56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DOM</a:t>
            </a:r>
            <a:endParaRPr lang="en-NZ" dirty="0"/>
          </a:p>
        </p:txBody>
      </p:sp>
      <p:pic>
        <p:nvPicPr>
          <p:cNvPr id="8" name="Picture 2" descr="you saw in the JavaScript, the Browser, and the DOM tutorial, your DOM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970" y="1424730"/>
            <a:ext cx="7250730" cy="520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356830" y="2415330"/>
            <a:ext cx="1066800" cy="404070"/>
          </a:xfrm>
          <a:prstGeom prst="rect">
            <a:avLst/>
          </a:prstGeom>
          <a:solidFill>
            <a:srgbClr val="C2C4E8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/>
                </a:solidFill>
              </a:rPr>
              <a:t>history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1003" y="2404300"/>
            <a:ext cx="1066800" cy="415100"/>
          </a:xfrm>
          <a:prstGeom prst="rect">
            <a:avLst/>
          </a:prstGeom>
          <a:solidFill>
            <a:srgbClr val="C2C4E8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/>
                </a:solidFill>
              </a:rPr>
              <a:t>location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11" idx="0"/>
          </p:cNvCxnSpPr>
          <p:nvPr/>
        </p:nvCxnSpPr>
        <p:spPr>
          <a:xfrm flipV="1">
            <a:off x="3684403" y="1805730"/>
            <a:ext cx="1606734" cy="59857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0"/>
          </p:cNvCxnSpPr>
          <p:nvPr/>
        </p:nvCxnSpPr>
        <p:spPr>
          <a:xfrm>
            <a:off x="5291137" y="1805730"/>
            <a:ext cx="1599093" cy="60960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930112" y="2415330"/>
            <a:ext cx="1066800" cy="404070"/>
          </a:xfrm>
          <a:prstGeom prst="rect">
            <a:avLst/>
          </a:prstGeom>
          <a:solidFill>
            <a:srgbClr val="C2C4E8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/>
                </a:solidFill>
              </a:rPr>
              <a:t>navigator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endCxn id="14" idx="0"/>
          </p:cNvCxnSpPr>
          <p:nvPr/>
        </p:nvCxnSpPr>
        <p:spPr>
          <a:xfrm>
            <a:off x="5283496" y="1805730"/>
            <a:ext cx="3180016" cy="60960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447800" y="2404300"/>
            <a:ext cx="1066800" cy="415100"/>
          </a:xfrm>
          <a:prstGeom prst="rect">
            <a:avLst/>
          </a:prstGeom>
          <a:solidFill>
            <a:srgbClr val="C2C4E8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/>
                </a:solidFill>
              </a:rPr>
              <a:t>screen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6" idx="0"/>
          </p:cNvCxnSpPr>
          <p:nvPr/>
        </p:nvCxnSpPr>
        <p:spPr>
          <a:xfrm flipV="1">
            <a:off x="1981200" y="1805730"/>
            <a:ext cx="3317578" cy="59857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2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 smtClean="0"/>
              <a:t>History.length</a:t>
            </a:r>
            <a:endParaRPr lang="en-US" dirty="0" smtClean="0"/>
          </a:p>
          <a:p>
            <a:r>
              <a:rPr lang="en-US" dirty="0" err="1" smtClean="0"/>
              <a:t>history.go</a:t>
            </a:r>
            <a:r>
              <a:rPr lang="en-US" dirty="0" smtClean="0"/>
              <a:t>(-2)</a:t>
            </a:r>
          </a:p>
          <a:p>
            <a:r>
              <a:rPr lang="en-US" dirty="0" err="1"/>
              <a:t>h</a:t>
            </a:r>
            <a:r>
              <a:rPr lang="en-US" dirty="0" err="1" smtClean="0"/>
              <a:t>istory.back</a:t>
            </a:r>
            <a:r>
              <a:rPr lang="en-US" dirty="0" smtClean="0"/>
              <a:t>()</a:t>
            </a:r>
          </a:p>
          <a:p>
            <a:r>
              <a:rPr lang="en-US" dirty="0" err="1"/>
              <a:t>h</a:t>
            </a:r>
            <a:r>
              <a:rPr lang="en-US" dirty="0" err="1" smtClean="0"/>
              <a:t>istroy.forward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6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location.hostname</a:t>
            </a:r>
            <a:endParaRPr lang="en-US" dirty="0" smtClean="0"/>
          </a:p>
          <a:p>
            <a:r>
              <a:rPr lang="en-US" dirty="0" err="1" smtClean="0"/>
              <a:t>location.protocol</a:t>
            </a:r>
            <a:endParaRPr lang="en-US" dirty="0" smtClean="0"/>
          </a:p>
          <a:p>
            <a:r>
              <a:rPr lang="en-US" dirty="0" err="1" smtClean="0"/>
              <a:t>location.pathname</a:t>
            </a:r>
            <a:endParaRPr lang="en-US" dirty="0" smtClean="0"/>
          </a:p>
          <a:p>
            <a:r>
              <a:rPr lang="en-US" dirty="0" err="1"/>
              <a:t>location.href</a:t>
            </a:r>
            <a:r>
              <a:rPr lang="en-US" dirty="0"/>
              <a:t> = </a:t>
            </a:r>
            <a:r>
              <a:rPr lang="en-US" dirty="0">
                <a:hlinkClick r:id="rId2"/>
              </a:rPr>
              <a:t>http://www.google.com</a:t>
            </a:r>
            <a:endParaRPr lang="en-US" dirty="0"/>
          </a:p>
          <a:p>
            <a:r>
              <a:rPr lang="en-US" dirty="0" err="1" smtClean="0"/>
              <a:t>location.replace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“http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www.google.com</a:t>
            </a:r>
            <a:r>
              <a:rPr lang="en-US" dirty="0" smtClean="0"/>
              <a:t>”)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5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Navigator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avigator.appName</a:t>
            </a:r>
            <a:endParaRPr lang="en-US" dirty="0" smtClean="0"/>
          </a:p>
          <a:p>
            <a:r>
              <a:rPr lang="en-US" dirty="0" err="1" smtClean="0"/>
              <a:t>navigator.cookieEnabled</a:t>
            </a:r>
            <a:endParaRPr lang="en-US" dirty="0" smtClean="0"/>
          </a:p>
          <a:p>
            <a:r>
              <a:rPr lang="en-US" dirty="0" err="1"/>
              <a:t>navigator.platform</a:t>
            </a:r>
            <a:endParaRPr lang="en-US" dirty="0"/>
          </a:p>
          <a:p>
            <a:r>
              <a:rPr lang="en-US" dirty="0" err="1" smtClean="0"/>
              <a:t>navigator.userAgent</a:t>
            </a:r>
            <a:endParaRPr lang="en-US" dirty="0" smtClean="0"/>
          </a:p>
          <a:p>
            <a:pPr lvl="1"/>
            <a:r>
              <a:rPr lang="nl-NL" dirty="0" smtClean="0"/>
              <a:t>Mozilla/5.0 </a:t>
            </a:r>
            <a:r>
              <a:rPr lang="nl-NL" dirty="0"/>
              <a:t>(Windows NT 6.3; WOW64; Trident/7.0; .NET4.0E; .NET4.0C; .NET </a:t>
            </a:r>
            <a:r>
              <a:rPr lang="nl-NL" dirty="0" smtClean="0"/>
              <a:t>CLR 3.5.30729</a:t>
            </a:r>
            <a:r>
              <a:rPr lang="nl-NL" dirty="0"/>
              <a:t>; .NET CLR 2.0.50727; .NET CLR 3.0.30729; rv:11.0) like </a:t>
            </a:r>
            <a:r>
              <a:rPr lang="nl-NL" dirty="0" smtClean="0"/>
              <a:t>Gecko</a:t>
            </a:r>
          </a:p>
          <a:p>
            <a:r>
              <a:rPr lang="en-US" dirty="0" err="1" smtClean="0"/>
              <a:t>navigator.vibrate</a:t>
            </a:r>
            <a:r>
              <a:rPr lang="en-US" dirty="0" smtClean="0"/>
              <a:t>(1)</a:t>
            </a:r>
          </a:p>
          <a:p>
            <a:r>
              <a:rPr lang="en-US" dirty="0" err="1"/>
              <a:t>navigator.getBattery</a:t>
            </a:r>
            <a:r>
              <a:rPr lang="en-US" dirty="0"/>
              <a:t>()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5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avigator.geolocation.getCurrentPosition</a:t>
            </a:r>
            <a:r>
              <a:rPr lang="en-US" dirty="0" smtClean="0"/>
              <a:t>(success, </a:t>
            </a:r>
            <a:r>
              <a:rPr lang="en-US" dirty="0" err="1" smtClean="0"/>
              <a:t>geoError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90800"/>
            <a:ext cx="50196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75" y="5486400"/>
            <a:ext cx="58388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66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screen.width</a:t>
            </a:r>
            <a:endParaRPr lang="en-US" dirty="0" smtClean="0"/>
          </a:p>
          <a:p>
            <a:r>
              <a:rPr lang="en-US" dirty="0" err="1" smtClean="0"/>
              <a:t>screen.height</a:t>
            </a:r>
            <a:endParaRPr lang="en-US" dirty="0" smtClean="0"/>
          </a:p>
          <a:p>
            <a:r>
              <a:rPr lang="en-US" dirty="0" err="1" smtClean="0"/>
              <a:t>screen.orientation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0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Detection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7" y="2057400"/>
            <a:ext cx="39719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3785709"/>
            <a:ext cx="8839200" cy="174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4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Demo</a:t>
            </a:r>
            <a:endParaRPr lang="en-US" dirty="0"/>
          </a:p>
        </p:txBody>
      </p:sp>
      <p:pic>
        <p:nvPicPr>
          <p:cNvPr id="4" name="Picture 3" descr="Liveweave - Google Chrome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305800" cy="45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6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NZ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876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debugging </a:t>
            </a:r>
            <a:r>
              <a:rPr lang="en-US" dirty="0"/>
              <a:t>tools available for Internet Explorer, Firefox, Chrome, </a:t>
            </a:r>
            <a:r>
              <a:rPr lang="en-US" dirty="0" smtClean="0"/>
              <a:t>and Opera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these tools, you can halt the execution of your script with breakpoints and then </a:t>
            </a:r>
            <a:r>
              <a:rPr lang="en-US" dirty="0" smtClean="0"/>
              <a:t>step through </a:t>
            </a:r>
            <a:r>
              <a:rPr lang="en-US" dirty="0"/>
              <a:t>code line by line to see exactly what is happening</a:t>
            </a:r>
            <a:r>
              <a:rPr lang="en-US" dirty="0" smtClean="0"/>
              <a:t>.</a:t>
            </a:r>
          </a:p>
          <a:p>
            <a:r>
              <a:rPr lang="en-US" dirty="0"/>
              <a:t>You can also find out what data is being held in variables and execute statements on the fly.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8800"/>
            <a:ext cx="388009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67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990600"/>
          </a:xfrm>
        </p:spPr>
        <p:txBody>
          <a:bodyPr>
            <a:noAutofit/>
          </a:bodyPr>
          <a:lstStyle/>
          <a:p>
            <a:r>
              <a:rPr lang="en-US" sz="3600" dirty="0"/>
              <a:t>T</a:t>
            </a:r>
            <a:r>
              <a:rPr lang="en-US" sz="3600" dirty="0" smtClean="0"/>
              <a:t>he </a:t>
            </a:r>
            <a:r>
              <a:rPr lang="en-US" sz="3600" dirty="0"/>
              <a:t>following concepts apply to </a:t>
            </a:r>
            <a:r>
              <a:rPr lang="en-US" sz="3600" dirty="0" smtClean="0"/>
              <a:t>any debugger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Breakpoints tell the debugger it should break, or pause code execution, at a certain point.</a:t>
            </a:r>
          </a:p>
          <a:p>
            <a:r>
              <a:rPr lang="en-US" dirty="0" smtClean="0"/>
              <a:t>Watches </a:t>
            </a:r>
            <a:r>
              <a:rPr lang="en-US" dirty="0"/>
              <a:t>enable you to specify variables that you want to inspect when your code pauses at </a:t>
            </a:r>
            <a:r>
              <a:rPr lang="en-US" dirty="0" smtClean="0"/>
              <a:t>a breakpoint</a:t>
            </a:r>
            <a:r>
              <a:rPr lang="en-US" dirty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call stack is a record of what functions and methods have been executed to </a:t>
            </a:r>
            <a:r>
              <a:rPr lang="en-US" dirty="0" smtClean="0"/>
              <a:t>the breakpoint</a:t>
            </a:r>
            <a:r>
              <a:rPr lang="en-US" dirty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console enables you to execute JavaScript commands in the context of the page </a:t>
            </a:r>
            <a:r>
              <a:rPr lang="en-US" dirty="0" smtClean="0"/>
              <a:t>and within </a:t>
            </a:r>
            <a:r>
              <a:rPr lang="en-US" dirty="0"/>
              <a:t>the scope of the breakpoint. </a:t>
            </a:r>
          </a:p>
          <a:p>
            <a:r>
              <a:rPr lang="en-US" dirty="0" smtClean="0"/>
              <a:t>Stepping </a:t>
            </a:r>
            <a:r>
              <a:rPr lang="en-US" dirty="0"/>
              <a:t>is the most common procedure in debugging. It enables you to execute one line </a:t>
            </a:r>
            <a:r>
              <a:rPr lang="en-US" dirty="0" smtClean="0"/>
              <a:t>of code </a:t>
            </a:r>
            <a:r>
              <a:rPr lang="en-US" dirty="0"/>
              <a:t>at a time. You can step through code in three ways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Into executes the next line of code. If that line is a function call, the </a:t>
            </a:r>
            <a:r>
              <a:rPr lang="en-US" dirty="0" smtClean="0"/>
              <a:t>debugger executes </a:t>
            </a:r>
            <a:r>
              <a:rPr lang="en-US" dirty="0"/>
              <a:t>the function and halts at the first line of the function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Over, like Step Into, executes the next line of code. If that line is a function</a:t>
            </a:r>
            <a:r>
              <a:rPr lang="en-US" dirty="0" smtClean="0"/>
              <a:t>, Step </a:t>
            </a:r>
            <a:r>
              <a:rPr lang="en-US" dirty="0"/>
              <a:t>Over executes the entire function and halts at the first line outside </a:t>
            </a:r>
            <a:r>
              <a:rPr lang="en-US" dirty="0" smtClean="0"/>
              <a:t>the function.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Out returns to the calling function when you are inside a called function. </a:t>
            </a:r>
            <a:r>
              <a:rPr lang="en-US" dirty="0" smtClean="0"/>
              <a:t>Step Out </a:t>
            </a:r>
            <a:r>
              <a:rPr lang="en-US" dirty="0"/>
              <a:t>resumes the execution of code until the function returns. It then breaks at </a:t>
            </a:r>
            <a:r>
              <a:rPr lang="en-US" dirty="0" smtClean="0"/>
              <a:t>the return </a:t>
            </a:r>
            <a:r>
              <a:rPr lang="en-US" dirty="0"/>
              <a:t>point of the function.</a:t>
            </a:r>
          </a:p>
        </p:txBody>
      </p:sp>
    </p:spTree>
    <p:extLst>
      <p:ext uri="{BB962C8B-B14F-4D97-AF65-F5344CB8AC3E}">
        <p14:creationId xmlns:p14="http://schemas.microsoft.com/office/powerpoint/2010/main" val="16113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71450" indent="-171450"/>
            <a:r>
              <a:rPr lang="en-NZ" dirty="0" smtClean="0"/>
              <a:t>Note </a:t>
            </a:r>
            <a:r>
              <a:rPr lang="en-NZ" dirty="0"/>
              <a:t>that HTML has a naturally hierarchical </a:t>
            </a:r>
            <a:r>
              <a:rPr lang="en-NZ" dirty="0" smtClean="0"/>
              <a:t>structure</a:t>
            </a:r>
          </a:p>
          <a:p>
            <a:pPr marL="171450" indent="-171450"/>
            <a:r>
              <a:rPr lang="en-NZ" dirty="0" smtClean="0"/>
              <a:t>The </a:t>
            </a:r>
            <a:r>
              <a:rPr lang="en-NZ" dirty="0"/>
              <a:t>&lt;html&gt; is the root node, and it contains two children, head and body. They in turn contain children. For example, the body </a:t>
            </a:r>
            <a:r>
              <a:rPr lang="en-NZ" dirty="0" smtClean="0"/>
              <a:t>can have two </a:t>
            </a:r>
            <a:r>
              <a:rPr lang="en-NZ" dirty="0"/>
              <a:t>children, an h1 and a &lt;p&gt;. The p </a:t>
            </a:r>
            <a:r>
              <a:rPr lang="en-NZ" dirty="0" smtClean="0"/>
              <a:t>can have children of its own, </a:t>
            </a:r>
            <a:r>
              <a:rPr lang="en-NZ" dirty="0"/>
              <a:t>a text fragment, an &lt;</a:t>
            </a:r>
            <a:r>
              <a:rPr lang="en-NZ" dirty="0" err="1"/>
              <a:t>i</a:t>
            </a:r>
            <a:r>
              <a:rPr lang="en-NZ" dirty="0"/>
              <a:t>&gt; (itself an element containing one text fragment child) and another text </a:t>
            </a:r>
            <a:r>
              <a:rPr lang="en-NZ" dirty="0" smtClean="0"/>
              <a:t>fragment for instance.</a:t>
            </a:r>
            <a:endParaRPr lang="en-NZ" dirty="0"/>
          </a:p>
          <a:p>
            <a:pPr marL="171450" indent="-171450"/>
            <a:r>
              <a:rPr lang="en-NZ" dirty="0" smtClean="0"/>
              <a:t>Note </a:t>
            </a:r>
            <a:r>
              <a:rPr lang="en-NZ" dirty="0"/>
              <a:t>that </a:t>
            </a:r>
            <a:r>
              <a:rPr lang="en-NZ" b="1" i="1" dirty="0"/>
              <a:t>leaf nodes </a:t>
            </a:r>
            <a:r>
              <a:rPr lang="en-NZ" dirty="0"/>
              <a:t>are always content: text, an </a:t>
            </a:r>
            <a:r>
              <a:rPr lang="en-NZ" dirty="0" err="1"/>
              <a:t>img</a:t>
            </a:r>
            <a:r>
              <a:rPr lang="en-NZ" dirty="0"/>
              <a:t> or an input control. </a:t>
            </a:r>
            <a:r>
              <a:rPr lang="en-NZ" b="1" i="1" dirty="0"/>
              <a:t>Internal nodes </a:t>
            </a:r>
            <a:r>
              <a:rPr lang="en-NZ" dirty="0" smtClean="0"/>
              <a:t>below the html node </a:t>
            </a:r>
            <a:r>
              <a:rPr lang="en-NZ" dirty="0" smtClean="0"/>
              <a:t>are </a:t>
            </a:r>
            <a:r>
              <a:rPr lang="en-NZ" dirty="0"/>
              <a:t>always </a:t>
            </a:r>
            <a:r>
              <a:rPr lang="en-NZ" dirty="0" smtClean="0"/>
              <a:t>html elements</a:t>
            </a:r>
            <a:r>
              <a:rPr lang="en-NZ" dirty="0"/>
              <a:t>.</a:t>
            </a:r>
          </a:p>
          <a:p>
            <a:pPr marL="171450" indent="-171450"/>
            <a:r>
              <a:rPr lang="en-NZ" dirty="0"/>
              <a:t>Working with the DOM involves selecting elements of this tree, traversing this tree, processing elements of this tree, and adding and deleting elements from this tree.</a:t>
            </a:r>
          </a:p>
          <a:p>
            <a:pPr marL="171450" indent="-171450"/>
            <a:r>
              <a:rPr lang="en-NZ" dirty="0"/>
              <a:t>Each time you modify the DOM (the structure and/or the content), the browser </a:t>
            </a:r>
            <a:r>
              <a:rPr lang="en-NZ" dirty="0" smtClean="0"/>
              <a:t>re-renders </a:t>
            </a:r>
            <a:r>
              <a:rPr lang="en-NZ" dirty="0"/>
              <a:t>it. No server contact to get fresh HTML is </a:t>
            </a:r>
            <a:r>
              <a:rPr lang="en-NZ" dirty="0" smtClean="0"/>
              <a:t>required</a:t>
            </a:r>
            <a:endParaRPr lang="en-NZ" dirty="0"/>
          </a:p>
          <a:p>
            <a:pPr marL="0" indent="0">
              <a:buNone/>
            </a:pPr>
            <a:endParaRPr lang="en-N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6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DOM tree</a:t>
            </a:r>
            <a:endParaRPr lang="en-NZ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907384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96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229600" cy="990600"/>
          </a:xfrm>
        </p:spPr>
        <p:txBody>
          <a:bodyPr/>
          <a:lstStyle/>
          <a:p>
            <a:r>
              <a:rPr lang="en-NZ" dirty="0"/>
              <a:t>Modifying the Web Page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2"/>
          <a:stretch/>
        </p:blipFill>
        <p:spPr bwMode="auto">
          <a:xfrm>
            <a:off x="12700" y="1219200"/>
            <a:ext cx="581797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288" y="982625"/>
            <a:ext cx="3300412" cy="21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" t="6403" r="2693" b="15122"/>
          <a:stretch/>
        </p:blipFill>
        <p:spPr bwMode="auto">
          <a:xfrm>
            <a:off x="838200" y="5435600"/>
            <a:ext cx="716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678" y="3429000"/>
            <a:ext cx="3334373" cy="217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30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querySelector</a:t>
            </a:r>
            <a:r>
              <a:rPr lang="en-US" dirty="0" smtClean="0"/>
              <a:t>()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97" y="3657600"/>
            <a:ext cx="720167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2456765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querySelector</a:t>
            </a:r>
            <a:r>
              <a:rPr lang="en-US" dirty="0"/>
              <a:t>() method returns the first element that matches a specified </a:t>
            </a:r>
            <a:r>
              <a:rPr lang="en-US" i="1" dirty="0"/>
              <a:t>CSS selector(s)</a:t>
            </a:r>
            <a:r>
              <a:rPr lang="en-US" dirty="0"/>
              <a:t> in the document.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37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querySelectorAll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</a:t>
            </a:r>
            <a:r>
              <a:rPr lang="en-US" sz="1600" dirty="0" err="1"/>
              <a:t>querySelectorAll</a:t>
            </a:r>
            <a:r>
              <a:rPr lang="en-US" sz="1600" dirty="0"/>
              <a:t>() method returns all elements in the document that matches a specified CSS selector(s), as a static </a:t>
            </a:r>
            <a:r>
              <a:rPr lang="en-US" sz="1600" dirty="0" err="1"/>
              <a:t>NodeList</a:t>
            </a:r>
            <a:r>
              <a:rPr lang="en-US" sz="1600" dirty="0"/>
              <a:t> object.</a:t>
            </a:r>
          </a:p>
          <a:p>
            <a:r>
              <a:rPr lang="en-US" sz="1600" dirty="0"/>
              <a:t>The </a:t>
            </a:r>
            <a:r>
              <a:rPr lang="en-US" sz="1600" dirty="0" err="1"/>
              <a:t>NodeList</a:t>
            </a:r>
            <a:r>
              <a:rPr lang="en-US" sz="1600" dirty="0"/>
              <a:t> object represents a collection of nodes. The nodes can be accessed by index numbers. The index starts at 0.</a:t>
            </a:r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19400"/>
            <a:ext cx="3400425" cy="2105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825" y="3124200"/>
            <a:ext cx="4764819" cy="129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4924425"/>
            <a:ext cx="2634790" cy="163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Relationship between HTML tags and </a:t>
            </a:r>
            <a:r>
              <a:rPr lang="en-US" sz="2800" dirty="0" err="1"/>
              <a:t>getElementByID</a:t>
            </a:r>
            <a:r>
              <a:rPr lang="en-US" sz="2800" dirty="0"/>
              <a:t>() and </a:t>
            </a:r>
            <a:r>
              <a:rPr lang="en-US" sz="2800" dirty="0" err="1"/>
              <a:t>getElementsByTagName</a:t>
            </a:r>
            <a:r>
              <a:rPr lang="en-US" sz="2800" dirty="0"/>
              <a:t>()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849726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6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5157</TotalTime>
  <Words>1407</Words>
  <Application>Microsoft Office PowerPoint</Application>
  <PresentationFormat>On-screen Show (4:3)</PresentationFormat>
  <Paragraphs>151</Paragraphs>
  <Slides>38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Clarity</vt:lpstr>
      <vt:lpstr>the dom</vt:lpstr>
      <vt:lpstr>The DOM</vt:lpstr>
      <vt:lpstr>The DOM</vt:lpstr>
      <vt:lpstr>The DOM</vt:lpstr>
      <vt:lpstr>DOM tree</vt:lpstr>
      <vt:lpstr>Modifying the Web Page</vt:lpstr>
      <vt:lpstr>querySelector()</vt:lpstr>
      <vt:lpstr>querySelectorAll()</vt:lpstr>
      <vt:lpstr>Relationship between HTML tags and getElementByID() and getElementsByTagName()</vt:lpstr>
      <vt:lpstr>Nodes</vt:lpstr>
      <vt:lpstr>Element node object</vt:lpstr>
      <vt:lpstr>Some essential node object properties</vt:lpstr>
      <vt:lpstr>More essential node object properties</vt:lpstr>
      <vt:lpstr>Some specific HTML DOM element properties for certain tag types</vt:lpstr>
      <vt:lpstr>Some essential document object methods</vt:lpstr>
      <vt:lpstr>Selecting DOM nodes</vt:lpstr>
      <vt:lpstr>Selecting DOM nodes</vt:lpstr>
      <vt:lpstr>Caution!!</vt:lpstr>
      <vt:lpstr>Example</vt:lpstr>
      <vt:lpstr>Example</vt:lpstr>
      <vt:lpstr>Example</vt:lpstr>
      <vt:lpstr>PowerPoint Presentation</vt:lpstr>
      <vt:lpstr>innerHTML method</vt:lpstr>
      <vt:lpstr>More examples on Modifying the DOM</vt:lpstr>
      <vt:lpstr>replaceChild(newNode, n)</vt:lpstr>
      <vt:lpstr>PowerPoint Presentation</vt:lpstr>
      <vt:lpstr>Changing and element’s style</vt:lpstr>
      <vt:lpstr>Performance</vt:lpstr>
      <vt:lpstr>The Window Object</vt:lpstr>
      <vt:lpstr>History object</vt:lpstr>
      <vt:lpstr>Location object</vt:lpstr>
      <vt:lpstr>Navigator Object</vt:lpstr>
      <vt:lpstr>Geolocation Object</vt:lpstr>
      <vt:lpstr>Screen Object</vt:lpstr>
      <vt:lpstr>Feature Detection</vt:lpstr>
      <vt:lpstr>Demo</vt:lpstr>
      <vt:lpstr>Javascript Debugging</vt:lpstr>
      <vt:lpstr>The following concepts apply to any debugger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Patricia</dc:creator>
  <cp:lastModifiedBy>Default-User</cp:lastModifiedBy>
  <cp:revision>347</cp:revision>
  <cp:lastPrinted>2016-03-22T05:05:14Z</cp:lastPrinted>
  <dcterms:created xsi:type="dcterms:W3CDTF">2006-08-16T00:00:00Z</dcterms:created>
  <dcterms:modified xsi:type="dcterms:W3CDTF">2017-03-01T23:44:16Z</dcterms:modified>
</cp:coreProperties>
</file>