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401" r:id="rId3"/>
    <p:sldId id="416" r:id="rId4"/>
    <p:sldId id="402" r:id="rId5"/>
    <p:sldId id="403" r:id="rId6"/>
    <p:sldId id="404" r:id="rId7"/>
    <p:sldId id="417" r:id="rId8"/>
    <p:sldId id="405" r:id="rId9"/>
    <p:sldId id="406" r:id="rId10"/>
    <p:sldId id="419" r:id="rId11"/>
    <p:sldId id="407" r:id="rId12"/>
    <p:sldId id="408" r:id="rId13"/>
    <p:sldId id="409" r:id="rId14"/>
    <p:sldId id="421" r:id="rId15"/>
    <p:sldId id="420" r:id="rId16"/>
    <p:sldId id="411" r:id="rId17"/>
    <p:sldId id="412" r:id="rId18"/>
    <p:sldId id="422" r:id="rId19"/>
    <p:sldId id="413" r:id="rId20"/>
    <p:sldId id="414" r:id="rId21"/>
    <p:sldId id="415" r:id="rId22"/>
    <p:sldId id="336" r:id="rId23"/>
    <p:sldId id="418" r:id="rId24"/>
    <p:sldId id="423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25" r:id="rId34"/>
    <p:sldId id="426" r:id="rId35"/>
    <p:sldId id="428" r:id="rId36"/>
    <p:sldId id="429" r:id="rId37"/>
    <p:sldId id="44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9" autoAdjust="0"/>
    <p:restoredTop sz="66095" autoAdjust="0"/>
  </p:normalViewPr>
  <p:slideViewPr>
    <p:cSldViewPr>
      <p:cViewPr varScale="1">
        <p:scale>
          <a:sx n="76" d="100"/>
          <a:sy n="76" d="100"/>
        </p:scale>
        <p:origin x="-26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FBA53-7C6F-4BC8-8449-397E8BAE2CEC}" type="datetimeFigureOut">
              <a:rPr lang="en-NZ" smtClean="0"/>
              <a:t>8/03/2017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0335-6261-4D17-B74F-AB4A9A01B6E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224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Imagine an interface where the only way to find out whether a key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keyboard is being pressed is to read the current state of that key.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able to react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keypresses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you would have to constantly read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key’s state so that you’d catch it before it’s released again. It would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dangerous to perform other time-intensive computations since you might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keypress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how such input was handled on primitive machines. A step up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be for the hardware or operating system to notice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keypress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put it in a queue. A program can then periodically check the queue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new events and react to what it finds there.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course, it has to remember to look at the queue, and to do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often, because any time between the key being pressed and the program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noticing the event will cause the software to feel unresponsive.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approach is called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polling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Most programmers avoid it whenever possible.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better mechanism is for the underlying system to give our code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chance to react to events as they occur. Browsers do this by allowing us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register functions as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specific events.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8994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892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code example looks at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 of the event object.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how you can identify which key is being pressed or released.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Unfortunately, it’s not always obvious how to translate the numeric key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to an actual key.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letter and number keys, the associated key code will be the Unicode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 code associated with the (uppercase) letter or number printed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key.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charCodeAt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on strings gives us a way to find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</a:t>
            </a:r>
          </a:p>
          <a:p>
            <a:endParaRPr lang="en-NZ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console.log("Violet".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charCodeAt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→ 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920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8519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439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30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2851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 smtClean="0"/>
              <a:t>postMessage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sends a message, which will cause a </a:t>
            </a:r>
            <a:r>
              <a:rPr lang="en-US" dirty="0" smtClean="0"/>
              <a:t>"</a:t>
            </a:r>
            <a:r>
              <a:rPr lang="en-US" dirty="0" err="1" smtClean="0"/>
              <a:t>message"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fire in the receiver.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script that created the worker sends and receives messages through the </a:t>
            </a:r>
            <a:r>
              <a:rPr lang="en-US" smtClean="0"/>
              <a:t>Worker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object, whereas the worker talks to the script that created it by sending and listening directly on its global scope—which is a 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global scope, not shared with the original script.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36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1893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 smtClean="0"/>
              <a:t>postMessage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sends a message, which will cause a </a:t>
            </a:r>
            <a:r>
              <a:rPr lang="en-US" dirty="0" smtClean="0"/>
              <a:t>"</a:t>
            </a:r>
            <a:r>
              <a:rPr lang="en-US" dirty="0" err="1" smtClean="0"/>
              <a:t>message"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fire in the receiver. The script that created the worker sends and receives messages through the </a:t>
            </a:r>
            <a:r>
              <a:rPr lang="en-US" dirty="0" smtClean="0"/>
              <a:t>Worker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object, whereas the worker talks to the script that created it by sending and listening directly on its global scope—which is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global scope, not shared with the original script.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37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669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hyperlink" Target="http://liveweave.com/yyI37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hyperlink" Target="http://liveweave.com/oCLffY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Javascript</a:t>
            </a:r>
            <a:r>
              <a:rPr lang="en-NZ" dirty="0" smtClean="0"/>
              <a:t> events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IN712 Web 3 </a:t>
            </a:r>
          </a:p>
        </p:txBody>
      </p:sp>
    </p:spTree>
    <p:extLst>
      <p:ext uri="{BB962C8B-B14F-4D97-AF65-F5344CB8AC3E}">
        <p14:creationId xmlns:p14="http://schemas.microsoft.com/office/powerpoint/2010/main" val="24038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Propagation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handlers registered on nodes with children will also receive </a:t>
            </a:r>
            <a:r>
              <a:rPr lang="en-US" dirty="0" smtClean="0"/>
              <a:t>some events </a:t>
            </a:r>
            <a:r>
              <a:rPr lang="en-US" dirty="0"/>
              <a:t>that happen in the children.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button inside a paragraph </a:t>
            </a:r>
            <a:r>
              <a:rPr lang="en-US" dirty="0" smtClean="0"/>
              <a:t>is clicked</a:t>
            </a:r>
            <a:r>
              <a:rPr lang="en-US" dirty="0"/>
              <a:t>, event handlers on the paragraph will also receive the click </a:t>
            </a:r>
            <a:r>
              <a:rPr lang="en-US" dirty="0" smtClean="0"/>
              <a:t>event</a:t>
            </a:r>
          </a:p>
          <a:p>
            <a:r>
              <a:rPr lang="en-US" dirty="0"/>
              <a:t>But if both the paragraph and the button have a handler, the </a:t>
            </a:r>
            <a:r>
              <a:rPr lang="en-US" dirty="0" smtClean="0"/>
              <a:t>more specific </a:t>
            </a:r>
            <a:r>
              <a:rPr lang="en-US" dirty="0"/>
              <a:t>handler—the one on the button—gets to go first. </a:t>
            </a:r>
            <a:endParaRPr lang="en-US" dirty="0" smtClean="0"/>
          </a:p>
          <a:p>
            <a:r>
              <a:rPr lang="en-US" dirty="0" smtClean="0"/>
              <a:t>The event is </a:t>
            </a:r>
            <a:r>
              <a:rPr lang="en-US" dirty="0"/>
              <a:t>said to </a:t>
            </a:r>
            <a:r>
              <a:rPr lang="en-US" i="1" dirty="0"/>
              <a:t>propagate </a:t>
            </a:r>
            <a:r>
              <a:rPr lang="en-US" dirty="0"/>
              <a:t>outward, from the node where it happened to </a:t>
            </a:r>
            <a:r>
              <a:rPr lang="en-US" dirty="0" smtClean="0"/>
              <a:t>that node’s </a:t>
            </a:r>
            <a:r>
              <a:rPr lang="en-US" dirty="0"/>
              <a:t>parent node and on to the root of the document. </a:t>
            </a:r>
            <a:endParaRPr lang="en-US" dirty="0" smtClean="0"/>
          </a:p>
          <a:p>
            <a:r>
              <a:rPr lang="en-US" dirty="0" smtClean="0"/>
              <a:t>Finally</a:t>
            </a:r>
            <a:r>
              <a:rPr lang="en-US" dirty="0"/>
              <a:t>, </a:t>
            </a:r>
            <a:r>
              <a:rPr lang="en-US" dirty="0" smtClean="0"/>
              <a:t>after all </a:t>
            </a:r>
            <a:r>
              <a:rPr lang="en-US" dirty="0"/>
              <a:t>handlers registered on a specific node have had their turn, </a:t>
            </a:r>
            <a:r>
              <a:rPr lang="en-US" dirty="0" smtClean="0"/>
              <a:t>handlers registered </a:t>
            </a:r>
            <a:r>
              <a:rPr lang="en-US" dirty="0"/>
              <a:t>on the whole window get a chance to respond to the event.</a:t>
            </a:r>
          </a:p>
        </p:txBody>
      </p:sp>
    </p:spTree>
    <p:extLst>
      <p:ext uri="{BB962C8B-B14F-4D97-AF65-F5344CB8AC3E}">
        <p14:creationId xmlns:p14="http://schemas.microsoft.com/office/powerpoint/2010/main" val="39066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Event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matter which type of event we encounter, they are all </a:t>
            </a:r>
            <a:r>
              <a:rPr lang="en-US" b="1" dirty="0"/>
              <a:t>DOM event objects </a:t>
            </a:r>
            <a:r>
              <a:rPr lang="en-US" dirty="0" smtClean="0"/>
              <a:t>and the </a:t>
            </a:r>
            <a:r>
              <a:rPr lang="en-US" dirty="0"/>
              <a:t>event handlers associated with them can access and manipulate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Typically we </a:t>
            </a:r>
            <a:r>
              <a:rPr lang="en-US" dirty="0"/>
              <a:t>see the events passed to the function handler as a parameter named </a:t>
            </a:r>
            <a:r>
              <a:rPr lang="en-US" i="1" dirty="0" smtClean="0"/>
              <a:t>e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57662"/>
            <a:ext cx="7054584" cy="105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3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Event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objects have many properties and methods. </a:t>
            </a: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of these properties </a:t>
            </a:r>
            <a:r>
              <a:rPr lang="en-US" dirty="0" smtClean="0"/>
              <a:t>are not used</a:t>
            </a:r>
          </a:p>
          <a:p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several key properties and methods of the event object are </a:t>
            </a:r>
            <a:r>
              <a:rPr lang="en-US" dirty="0" smtClean="0"/>
              <a:t>worth knowing</a:t>
            </a:r>
            <a:endParaRPr lang="en-US" dirty="0"/>
          </a:p>
          <a:p>
            <a:r>
              <a:rPr lang="en-US" b="1" dirty="0" smtClean="0"/>
              <a:t>Bubbles: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sz="1800" dirty="0"/>
              <a:t>bubbles </a:t>
            </a:r>
            <a:r>
              <a:rPr lang="en-US" dirty="0"/>
              <a:t>property is a Boolean value. If an event’s </a:t>
            </a:r>
            <a:r>
              <a:rPr lang="en-US" sz="1800" dirty="0" smtClean="0"/>
              <a:t>bubbles </a:t>
            </a:r>
            <a:r>
              <a:rPr lang="en-US" dirty="0" smtClean="0"/>
              <a:t>property </a:t>
            </a:r>
            <a:r>
              <a:rPr lang="en-US" dirty="0"/>
              <a:t>is set to </a:t>
            </a:r>
            <a:r>
              <a:rPr lang="en-US" sz="1800" dirty="0"/>
              <a:t>true </a:t>
            </a:r>
            <a:r>
              <a:rPr lang="en-US" dirty="0"/>
              <a:t>then there must be an event handler in place to </a:t>
            </a:r>
            <a:r>
              <a:rPr lang="en-US" dirty="0" smtClean="0"/>
              <a:t>handle </a:t>
            </a:r>
            <a:r>
              <a:rPr lang="en-US" dirty="0"/>
              <a:t>the event or it will bubble up to its parent and trigger an event </a:t>
            </a:r>
            <a:r>
              <a:rPr lang="en-US" dirty="0" smtClean="0"/>
              <a:t>handler there</a:t>
            </a:r>
          </a:p>
          <a:p>
            <a:r>
              <a:rPr lang="en-US" b="1" dirty="0"/>
              <a:t>Cancelable</a:t>
            </a:r>
            <a:r>
              <a:rPr lang="en-US" dirty="0"/>
              <a:t>. The Cancelable property is also a Boolean value that </a:t>
            </a:r>
            <a:r>
              <a:rPr lang="en-US" dirty="0" smtClean="0"/>
              <a:t>indicates whether </a:t>
            </a:r>
            <a:r>
              <a:rPr lang="en-US" dirty="0"/>
              <a:t>or not the event can be </a:t>
            </a:r>
            <a:r>
              <a:rPr lang="en-US" dirty="0" smtClean="0"/>
              <a:t>cancelled</a:t>
            </a:r>
          </a:p>
          <a:p>
            <a:r>
              <a:rPr lang="en-US" b="1" dirty="0" err="1"/>
              <a:t>preventDefault</a:t>
            </a:r>
            <a:r>
              <a:rPr lang="en-US" dirty="0"/>
              <a:t>. A cancelable default action for an event can be stopped </a:t>
            </a:r>
            <a:r>
              <a:rPr lang="en-US" dirty="0" smtClean="0"/>
              <a:t>using the </a:t>
            </a:r>
            <a:r>
              <a:rPr lang="en-US" dirty="0" err="1"/>
              <a:t>preventDefault</a:t>
            </a:r>
            <a:r>
              <a:rPr lang="en-US" dirty="0" smtClean="0"/>
              <a:t>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A sample event handler function that prevents the default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preventDefault</a:t>
            </a:r>
            <a:r>
              <a:rPr lang="en-US" dirty="0" smtClean="0"/>
              <a:t>() method is </a:t>
            </a:r>
            <a:r>
              <a:rPr lang="en-US" dirty="0"/>
              <a:t>a </a:t>
            </a:r>
            <a:r>
              <a:rPr lang="en-US" dirty="0" smtClean="0"/>
              <a:t>common practice </a:t>
            </a:r>
            <a:r>
              <a:rPr lang="en-US" dirty="0"/>
              <a:t>when you want to send data asynchronously when a form is submitted</a:t>
            </a:r>
            <a:r>
              <a:rPr lang="en-US" dirty="0" smtClean="0"/>
              <a:t>, for </a:t>
            </a:r>
            <a:r>
              <a:rPr lang="en-US" dirty="0"/>
              <a:t>example, since the default event of a form submit click is to post to a </a:t>
            </a:r>
            <a:r>
              <a:rPr lang="en-US" dirty="0" smtClean="0"/>
              <a:t>new URL </a:t>
            </a:r>
            <a:r>
              <a:rPr lang="en-US" dirty="0"/>
              <a:t>(which causes the browser to refresh the entire page).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52863"/>
            <a:ext cx="6879831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6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r>
              <a:rPr lang="en-NZ" dirty="0" smtClean="0"/>
              <a:t>What would happen if you click on the link?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6670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 href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pt-BR" u="sng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https://developer.mozilla.org/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MDN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script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link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document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querySelector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"a"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link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addEventListener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"click"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event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"Nope."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event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preventDefault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script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Target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US" sz="1600" dirty="0"/>
              <a:t>Most event objects have a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600" dirty="0"/>
              <a:t> property that refers to the node </a:t>
            </a:r>
            <a:r>
              <a:rPr lang="en-US" sz="1600" dirty="0" smtClean="0"/>
              <a:t>where they </a:t>
            </a:r>
            <a:r>
              <a:rPr lang="en-US" sz="1600" dirty="0"/>
              <a:t>originated</a:t>
            </a:r>
          </a:p>
          <a:p>
            <a:r>
              <a:rPr lang="en-US" sz="1600" dirty="0" smtClean="0"/>
              <a:t>It </a:t>
            </a:r>
            <a:r>
              <a:rPr lang="en-US" sz="1600" dirty="0"/>
              <a:t>is possible to use the target property to cast a wide net </a:t>
            </a:r>
            <a:r>
              <a:rPr lang="en-US" sz="1600" dirty="0" smtClean="0"/>
              <a:t>for a </a:t>
            </a:r>
            <a:r>
              <a:rPr lang="en-US" sz="1600" dirty="0"/>
              <a:t>specific type of event. For example, if you have a node </a:t>
            </a:r>
            <a:r>
              <a:rPr lang="en-US" sz="1600" dirty="0" smtClean="0"/>
              <a:t>containing a </a:t>
            </a:r>
            <a:r>
              <a:rPr lang="en-US" sz="1600" dirty="0"/>
              <a:t>long list of buttons, it may be more convenient to register a </a:t>
            </a:r>
            <a:r>
              <a:rPr lang="en-US" sz="1600" dirty="0" smtClean="0"/>
              <a:t>single click </a:t>
            </a:r>
            <a:r>
              <a:rPr lang="en-US" sz="1600" dirty="0"/>
              <a:t>handler on the outer node and have it use the target property to </a:t>
            </a:r>
            <a:r>
              <a:rPr lang="en-US" sz="1600" dirty="0" smtClean="0"/>
              <a:t>figure </a:t>
            </a:r>
            <a:r>
              <a:rPr lang="en-US" sz="1600" dirty="0"/>
              <a:t>out whether a button was clicked, rather than register </a:t>
            </a:r>
            <a:r>
              <a:rPr lang="en-US" sz="1600" dirty="0" smtClean="0"/>
              <a:t> individual handlers </a:t>
            </a:r>
            <a:r>
              <a:rPr lang="en-US" sz="1600" dirty="0"/>
              <a:t>on all of the buttons.</a:t>
            </a:r>
          </a:p>
          <a:p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38200" y="350520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button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en-US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button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button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en-US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button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button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en-US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button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script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document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body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addEventListener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"click"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event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event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target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nodeName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"BUTTON"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"Clicked"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event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target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textContent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script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6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Mouse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Mouse events are defined to capture a range of interactions driven by the </a:t>
            </a:r>
            <a:r>
              <a:rPr lang="en-US" dirty="0" smtClean="0"/>
              <a:t>mouse</a:t>
            </a:r>
            <a:endParaRPr lang="en-US" dirty="0"/>
          </a:p>
          <a:p>
            <a:r>
              <a:rPr lang="en-US" dirty="0"/>
              <a:t>These can be further categorized as mouse click and mouse move </a:t>
            </a:r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824434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1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Keyboard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key on the keyboard is pressed, your browser fires a "</a:t>
            </a:r>
            <a:r>
              <a:rPr lang="en-US" dirty="0" err="1" smtClean="0"/>
              <a:t>keydown</a:t>
            </a:r>
            <a:r>
              <a:rPr lang="en-US" dirty="0" smtClean="0"/>
              <a:t>“ event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it is released, a "</a:t>
            </a:r>
            <a:r>
              <a:rPr lang="en-US" dirty="0" err="1"/>
              <a:t>keyup</a:t>
            </a:r>
            <a:r>
              <a:rPr lang="en-US" dirty="0"/>
              <a:t>" event fires.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events are most useful within input fields.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could for example </a:t>
            </a:r>
            <a:r>
              <a:rPr lang="en-US" dirty="0" smtClean="0"/>
              <a:t>validate an </a:t>
            </a:r>
            <a:r>
              <a:rPr lang="en-US" dirty="0"/>
              <a:t>email address, or send an asynchronous request for a dropdown list of </a:t>
            </a:r>
            <a:r>
              <a:rPr lang="en-US" dirty="0" smtClean="0"/>
              <a:t>suggestions with </a:t>
            </a:r>
            <a:r>
              <a:rPr lang="en-US" dirty="0"/>
              <a:t>each key </a:t>
            </a:r>
            <a:r>
              <a:rPr lang="en-US" dirty="0" smtClean="0"/>
              <a:t>press</a:t>
            </a:r>
          </a:p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" y="4572000"/>
            <a:ext cx="860583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24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Keyboard events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828800"/>
            <a:ext cx="7924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This page turns violet when you hold the V key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.&lt;/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script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addEventListener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keydown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event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event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86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document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body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style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background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"violet"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addEventListener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keyup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event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event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86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document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body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style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background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script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1816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code example looks at the </a:t>
            </a:r>
            <a:r>
              <a:rPr lang="en-US" dirty="0" err="1"/>
              <a:t>keyCode</a:t>
            </a:r>
            <a:r>
              <a:rPr lang="en-US" dirty="0"/>
              <a:t> property of the event </a:t>
            </a:r>
            <a:r>
              <a:rPr lang="en-US" dirty="0" smtClean="0"/>
              <a:t>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is how you can identify which key is being pressed or </a:t>
            </a:r>
            <a:r>
              <a:rPr lang="en-US" dirty="0" smtClean="0"/>
              <a:t>released.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letter and number keys, the associated key code will be the </a:t>
            </a:r>
            <a:r>
              <a:rPr lang="en-US" dirty="0" smtClean="0"/>
              <a:t>Unicode character </a:t>
            </a:r>
            <a:r>
              <a:rPr lang="en-US" dirty="0"/>
              <a:t>code associated with the (uppercase) letter or number </a:t>
            </a:r>
            <a:r>
              <a:rPr lang="en-US" dirty="0" smtClean="0"/>
              <a:t>printed on </a:t>
            </a:r>
            <a:r>
              <a:rPr lang="en-US" dirty="0"/>
              <a:t>the key. </a:t>
            </a:r>
          </a:p>
        </p:txBody>
      </p:sp>
    </p:spTree>
    <p:extLst>
      <p:ext uri="{BB962C8B-B14F-4D97-AF65-F5344CB8AC3E}">
        <p14:creationId xmlns:p14="http://schemas.microsoft.com/office/powerpoint/2010/main" val="32841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Form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Forms are the main means by which user input is collected and transmitted to </a:t>
            </a:r>
            <a:r>
              <a:rPr lang="en-US" sz="2000" dirty="0" smtClean="0"/>
              <a:t>the server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events triggered by forms allow us to do some timely processing in </a:t>
            </a:r>
            <a:r>
              <a:rPr lang="en-US" sz="2000" dirty="0" smtClean="0"/>
              <a:t>response to </a:t>
            </a:r>
            <a:r>
              <a:rPr lang="en-US" sz="2000" dirty="0"/>
              <a:t>user </a:t>
            </a:r>
            <a:r>
              <a:rPr lang="en-US" sz="2000" dirty="0" smtClean="0"/>
              <a:t>input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most common JavaScript listener for forms is the </a:t>
            </a:r>
            <a:r>
              <a:rPr lang="en-US" sz="2000" dirty="0" err="1"/>
              <a:t>onsubmit</a:t>
            </a:r>
            <a:r>
              <a:rPr lang="en-US" sz="2000" dirty="0"/>
              <a:t> </a:t>
            </a:r>
            <a:r>
              <a:rPr lang="en-US" sz="2000" dirty="0" smtClean="0"/>
              <a:t>event</a:t>
            </a:r>
            <a:endParaRPr lang="en-US" sz="20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58" y="2971800"/>
            <a:ext cx="627424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39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JavaScript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 smtClean="0"/>
              <a:t>JavaScript event </a:t>
            </a:r>
            <a:r>
              <a:rPr lang="en-US" dirty="0"/>
              <a:t>is an </a:t>
            </a:r>
            <a:r>
              <a:rPr lang="en-US" dirty="0" smtClean="0"/>
              <a:t>occurrence that </a:t>
            </a:r>
            <a:r>
              <a:rPr lang="en-US" dirty="0"/>
              <a:t>can be detected by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Many events are </a:t>
            </a:r>
            <a:r>
              <a:rPr lang="en-US" dirty="0"/>
              <a:t>initiated </a:t>
            </a:r>
            <a:r>
              <a:rPr lang="en-US" dirty="0" smtClean="0"/>
              <a:t>by user </a:t>
            </a:r>
            <a:r>
              <a:rPr lang="en-US" dirty="0"/>
              <a:t>actions but some </a:t>
            </a:r>
            <a:r>
              <a:rPr lang="en-US" dirty="0" smtClean="0"/>
              <a:t>events are </a:t>
            </a:r>
            <a:r>
              <a:rPr lang="en-US" dirty="0"/>
              <a:t>generated by the browser </a:t>
            </a:r>
            <a:r>
              <a:rPr lang="en-US" dirty="0" smtClean="0"/>
              <a:t>itself</a:t>
            </a:r>
          </a:p>
          <a:p>
            <a:r>
              <a:rPr lang="en-US" dirty="0" smtClean="0"/>
              <a:t>We </a:t>
            </a:r>
            <a:r>
              <a:rPr lang="en-US" dirty="0"/>
              <a:t>say then that an </a:t>
            </a:r>
            <a:r>
              <a:rPr lang="en-US" dirty="0" smtClean="0"/>
              <a:t>event is </a:t>
            </a:r>
            <a:r>
              <a:rPr lang="en-US" i="1" dirty="0"/>
              <a:t>triggered </a:t>
            </a:r>
            <a:r>
              <a:rPr lang="en-US" dirty="0"/>
              <a:t>and then it can be </a:t>
            </a:r>
            <a:r>
              <a:rPr lang="en-US" i="1" dirty="0"/>
              <a:t>caught </a:t>
            </a:r>
            <a:r>
              <a:rPr lang="en-US" dirty="0"/>
              <a:t>by JavaScript functions, which then do </a:t>
            </a:r>
            <a:r>
              <a:rPr lang="en-US" dirty="0" smtClean="0"/>
              <a:t>something in response</a:t>
            </a:r>
          </a:p>
          <a:p>
            <a:r>
              <a:rPr lang="en-US" dirty="0" smtClean="0"/>
              <a:t>From </a:t>
            </a:r>
            <a:r>
              <a:rPr lang="en-US" dirty="0" smtClean="0"/>
              <a:t>inception, </a:t>
            </a:r>
            <a:r>
              <a:rPr lang="en-US" dirty="0" smtClean="0"/>
              <a:t>JavaScript allowed events to be </a:t>
            </a:r>
            <a:r>
              <a:rPr lang="en-US" dirty="0"/>
              <a:t>specified right in the </a:t>
            </a:r>
            <a:r>
              <a:rPr lang="en-US" dirty="0" smtClean="0"/>
              <a:t>HTML markup </a:t>
            </a:r>
            <a:r>
              <a:rPr lang="en-US" dirty="0"/>
              <a:t>with </a:t>
            </a:r>
            <a:r>
              <a:rPr lang="en-US" i="1" dirty="0"/>
              <a:t>hooks </a:t>
            </a:r>
            <a:r>
              <a:rPr lang="en-US" dirty="0"/>
              <a:t>to the JavaScript code </a:t>
            </a:r>
            <a:r>
              <a:rPr lang="en-US" dirty="0" smtClean="0"/>
              <a:t>(it </a:t>
            </a:r>
            <a:r>
              <a:rPr lang="en-US" dirty="0"/>
              <a:t>still can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mechanism </a:t>
            </a:r>
            <a:r>
              <a:rPr lang="en-US" dirty="0" smtClean="0"/>
              <a:t>was popular in the </a:t>
            </a:r>
            <a:r>
              <a:rPr lang="en-US" dirty="0"/>
              <a:t>1990s and 2000s because it </a:t>
            </a:r>
            <a:r>
              <a:rPr lang="en-US" dirty="0" smtClean="0"/>
              <a:t>worked</a:t>
            </a:r>
          </a:p>
          <a:p>
            <a:r>
              <a:rPr lang="en-US" dirty="0" smtClean="0"/>
              <a:t>As </a:t>
            </a:r>
            <a:r>
              <a:rPr lang="en-US" dirty="0"/>
              <a:t>more </a:t>
            </a:r>
            <a:r>
              <a:rPr lang="en-US" dirty="0" smtClean="0"/>
              <a:t>powerful frameworks </a:t>
            </a:r>
            <a:r>
              <a:rPr lang="en-US" dirty="0"/>
              <a:t>were developed, and website </a:t>
            </a:r>
            <a:r>
              <a:rPr lang="en-US" dirty="0" smtClean="0"/>
              <a:t>best </a:t>
            </a:r>
            <a:r>
              <a:rPr lang="en-US" dirty="0"/>
              <a:t>practices were refined, </a:t>
            </a:r>
            <a:r>
              <a:rPr lang="en-US" dirty="0" smtClean="0"/>
              <a:t>this original </a:t>
            </a:r>
            <a:r>
              <a:rPr lang="en-US" dirty="0"/>
              <a:t>mechanism was supplanted by the </a:t>
            </a:r>
            <a:r>
              <a:rPr lang="en-US" b="1" dirty="0"/>
              <a:t>listener </a:t>
            </a:r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Frame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308351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Frame events are the events related to the browser frame that contains your web page </a:t>
            </a:r>
          </a:p>
          <a:p>
            <a:r>
              <a:rPr lang="en-US" dirty="0" smtClean="0"/>
              <a:t>The </a:t>
            </a:r>
            <a:r>
              <a:rPr lang="en-US" dirty="0"/>
              <a:t>most important event is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onload</a:t>
            </a:r>
            <a:r>
              <a:rPr lang="en-US" dirty="0"/>
              <a:t> event, which tells </a:t>
            </a:r>
            <a:r>
              <a:rPr lang="en-US" dirty="0" smtClean="0"/>
              <a:t>us an </a:t>
            </a:r>
            <a:r>
              <a:rPr lang="en-US" dirty="0"/>
              <a:t>object is loaded and therefore ready to work with.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fact, every nontrivial </a:t>
            </a:r>
            <a:r>
              <a:rPr lang="en-US" dirty="0" smtClean="0"/>
              <a:t>event listener </a:t>
            </a:r>
            <a:r>
              <a:rPr lang="en-US" dirty="0"/>
              <a:t>you write requires that the HTML be fully </a:t>
            </a:r>
            <a:r>
              <a:rPr lang="en-US" dirty="0" smtClean="0"/>
              <a:t>loaded</a:t>
            </a:r>
            <a:endParaRPr lang="en-US" dirty="0"/>
          </a:p>
          <a:p>
            <a:r>
              <a:rPr lang="en-US" dirty="0"/>
              <a:t>However, a problem can occur if the JavaScript tries to </a:t>
            </a:r>
            <a:r>
              <a:rPr lang="en-US" dirty="0" smtClean="0"/>
              <a:t> reference </a:t>
            </a:r>
            <a:r>
              <a:rPr lang="en-US" dirty="0"/>
              <a:t>a </a:t>
            </a:r>
            <a:r>
              <a:rPr lang="en-US" dirty="0" smtClean="0"/>
              <a:t>particular &lt;</a:t>
            </a:r>
            <a:r>
              <a:rPr lang="en-US" dirty="0"/>
              <a:t>div&gt; in the HTML page that has not yet been </a:t>
            </a:r>
            <a:r>
              <a:rPr lang="en-US" dirty="0" smtClean="0"/>
              <a:t>loaded</a:t>
            </a:r>
          </a:p>
          <a:p>
            <a:r>
              <a:rPr lang="en-US" dirty="0" smtClean="0"/>
              <a:t>If </a:t>
            </a:r>
            <a:r>
              <a:rPr lang="en-US" dirty="0"/>
              <a:t>the code attempts to </a:t>
            </a:r>
            <a:r>
              <a:rPr lang="en-US" dirty="0" smtClean="0"/>
              <a:t>set up </a:t>
            </a:r>
            <a:r>
              <a:rPr lang="en-US" dirty="0"/>
              <a:t>a listener on this not-yet-loaded &lt;div&gt;, then an error will be </a:t>
            </a:r>
            <a:r>
              <a:rPr lang="en-US" dirty="0" smtClean="0"/>
              <a:t>triggered</a:t>
            </a:r>
          </a:p>
          <a:p>
            <a:r>
              <a:rPr lang="en-US" dirty="0" smtClean="0"/>
              <a:t>For this reason </a:t>
            </a:r>
            <a:r>
              <a:rPr lang="en-US" dirty="0"/>
              <a:t>it is common practice to use the </a:t>
            </a:r>
            <a:r>
              <a:rPr lang="en-US" dirty="0" err="1"/>
              <a:t>window.onload</a:t>
            </a:r>
            <a:r>
              <a:rPr lang="en-US" dirty="0"/>
              <a:t> event to trigger the </a:t>
            </a:r>
            <a:r>
              <a:rPr lang="en-US" dirty="0" smtClean="0"/>
              <a:t>execution of </a:t>
            </a:r>
            <a:r>
              <a:rPr lang="en-US" dirty="0"/>
              <a:t>the rest of the page’s </a:t>
            </a:r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4226510"/>
            <a:ext cx="6019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A6CAF0"/>
                </a:highlight>
                <a:latin typeface="Courier New"/>
              </a:rPr>
              <a:t>&lt;!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DOCTYPE html</a:t>
            </a:r>
            <a:r>
              <a:rPr lang="en-US" sz="1100" dirty="0">
                <a:solidFill>
                  <a:srgbClr val="000000"/>
                </a:solidFill>
                <a:highlight>
                  <a:srgbClr val="A6CAF0"/>
                </a:highlight>
                <a:latin typeface="Courier New"/>
              </a:rPr>
              <a:t>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html&gt;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head&gt;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  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title&gt;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DOM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&lt;/title&gt;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  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script&gt;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 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var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button 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document.getElementById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"</a:t>
            </a:r>
            <a:r>
              <a:rPr lang="en-US" sz="1100" dirty="0" err="1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btnTest</a:t>
            </a:r>
            <a:r>
              <a:rPr lang="en-US" sz="11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"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&lt;/script&gt;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&lt;/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head&gt;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body&gt;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  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input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type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"button"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onclick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11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objectDemo</a:t>
            </a:r>
            <a:r>
              <a:rPr lang="en-US" sz="11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();“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11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btnTest</a:t>
            </a:r>
            <a:r>
              <a:rPr lang="en-US" sz="11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/&gt;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&lt;/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body&gt;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html&gt;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5676900" y="5048071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Problem! </a:t>
            </a:r>
            <a:r>
              <a:rPr lang="en-NZ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btnTest</a:t>
            </a:r>
            <a:r>
              <a:rPr lang="en-NZ" dirty="0" smtClean="0"/>
              <a:t> does not exist yet as the JavaScript engine of the browser is parsing the 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NZ" dirty="0" smtClean="0"/>
              <a:t> element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95801"/>
            <a:ext cx="457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724400" y="5181600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3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Frame events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57752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98" y="3200400"/>
            <a:ext cx="854153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2075" y="4495800"/>
            <a:ext cx="1103325" cy="457200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505200" cy="990600"/>
          </a:xfrm>
        </p:spPr>
        <p:txBody>
          <a:bodyPr>
            <a:noAutofit/>
          </a:bodyPr>
          <a:lstStyle/>
          <a:p>
            <a:r>
              <a:rPr lang="en-NZ" sz="2400" dirty="0" err="1" smtClean="0"/>
              <a:t>window.onload</a:t>
            </a:r>
            <a:r>
              <a:rPr lang="en-NZ" sz="2400" dirty="0" smtClean="0"/>
              <a:t> Example</a:t>
            </a:r>
            <a:endParaRPr lang="en-NZ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9"/>
          <a:stretch/>
        </p:blipFill>
        <p:spPr bwMode="auto">
          <a:xfrm>
            <a:off x="0" y="2133600"/>
            <a:ext cx="4419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8"/>
          <a:stretch/>
        </p:blipFill>
        <p:spPr bwMode="auto">
          <a:xfrm>
            <a:off x="4114800" y="533400"/>
            <a:ext cx="5029200" cy="329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15" y="4588337"/>
            <a:ext cx="5080085" cy="2269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92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Events Demo 1</a:t>
            </a:r>
            <a:endParaRPr lang="en-US" dirty="0"/>
          </a:p>
        </p:txBody>
      </p:sp>
      <p:pic>
        <p:nvPicPr>
          <p:cNvPr id="5" name="Picture 4" descr="Liveweave - Google Chrome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305800" cy="45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Events Demo 2</a:t>
            </a:r>
            <a:endParaRPr lang="en-US" dirty="0"/>
          </a:p>
        </p:txBody>
      </p:sp>
      <p:pic>
        <p:nvPicPr>
          <p:cNvPr id="4" name="Picture 3" descr="Liveweave - Google Chrome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7964"/>
            <a:ext cx="8305800" cy="45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0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HTML5 Media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web started up as a text delivery system</a:t>
            </a:r>
          </a:p>
          <a:p>
            <a:r>
              <a:rPr lang="en-NZ" dirty="0" smtClean="0"/>
              <a:t>Users demand for media content preceded the emergence of </a:t>
            </a:r>
            <a:r>
              <a:rPr lang="en-US" dirty="0" smtClean="0"/>
              <a:t>plug‐ins and third‐party applications that </a:t>
            </a:r>
            <a:r>
              <a:rPr lang="en-US" dirty="0"/>
              <a:t>were designed to do things browsers normally didn’t, such as playing video and </a:t>
            </a:r>
            <a:r>
              <a:rPr lang="en-US" dirty="0" smtClean="0"/>
              <a:t>audio</a:t>
            </a:r>
          </a:p>
          <a:p>
            <a:r>
              <a:rPr lang="en-US" dirty="0"/>
              <a:t>Plug‐ins solved a particular problem, but they weren’t without their faults—the largest </a:t>
            </a:r>
            <a:r>
              <a:rPr lang="en-US" dirty="0" smtClean="0"/>
              <a:t>being the </a:t>
            </a:r>
            <a:r>
              <a:rPr lang="en-US" dirty="0"/>
              <a:t>need for so many of them.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wide variety of music and video formats were available</a:t>
            </a:r>
            <a:r>
              <a:rPr lang="en-US" dirty="0" smtClean="0"/>
              <a:t>,  and </a:t>
            </a:r>
            <a:r>
              <a:rPr lang="en-US" dirty="0"/>
              <a:t>certain plug‐ins would only play certain formats. </a:t>
            </a:r>
            <a:endParaRPr lang="en-US" dirty="0" smtClean="0"/>
          </a:p>
          <a:p>
            <a:r>
              <a:rPr lang="en-US" dirty="0" smtClean="0"/>
              <a:t>Stability was also an issue because a malfunctioning plug‐in could crash the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HTML5 Media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34" y="914400"/>
            <a:ext cx="91440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people believe the browser should have the built‐in capability for playing video </a:t>
            </a:r>
            <a:r>
              <a:rPr lang="en-US" dirty="0" smtClean="0"/>
              <a:t>and audio</a:t>
            </a:r>
          </a:p>
          <a:p>
            <a:r>
              <a:rPr lang="en-US" dirty="0"/>
              <a:t>So the people developing the HTML5 specification included two new tags, &lt;video</a:t>
            </a:r>
            <a:r>
              <a:rPr lang="en-US" dirty="0" smtClean="0"/>
              <a:t>&gt; and </a:t>
            </a:r>
            <a:r>
              <a:rPr lang="en-US" dirty="0"/>
              <a:t>&lt;audio&gt;, for that express </a:t>
            </a:r>
            <a:r>
              <a:rPr lang="en-US" dirty="0" smtClean="0"/>
              <a:t>purpose</a:t>
            </a:r>
          </a:p>
          <a:p>
            <a:r>
              <a:rPr lang="en-US" dirty="0"/>
              <a:t>video and audio are very similar; in fact, the primary difference </a:t>
            </a:r>
            <a:r>
              <a:rPr lang="en-US" dirty="0" smtClean="0"/>
              <a:t>between the </a:t>
            </a:r>
            <a:r>
              <a:rPr lang="en-US" dirty="0"/>
              <a:t>two elements is that &lt;audio/&gt; elements have no playback area for visual content. </a:t>
            </a:r>
            <a:endParaRPr lang="en-US" dirty="0" smtClean="0"/>
          </a:p>
          <a:p>
            <a:r>
              <a:rPr lang="en-US" dirty="0" smtClean="0"/>
              <a:t>This discussion </a:t>
            </a:r>
            <a:r>
              <a:rPr lang="en-US" dirty="0"/>
              <a:t>focuses primarily on </a:t>
            </a:r>
            <a:r>
              <a:rPr lang="en-US" dirty="0" smtClean="0"/>
              <a:t>video but the </a:t>
            </a:r>
            <a:r>
              <a:rPr lang="en-US" dirty="0"/>
              <a:t>same concepts can be applied to </a:t>
            </a:r>
            <a:r>
              <a:rPr lang="en-US" dirty="0" smtClean="0"/>
              <a:t>audio</a:t>
            </a:r>
          </a:p>
          <a:p>
            <a:r>
              <a:rPr lang="en-US" dirty="0"/>
              <a:t>Before HTML5, embedding video within a web page was cumbersome because it required you </a:t>
            </a:r>
            <a:r>
              <a:rPr lang="en-US" dirty="0" smtClean="0"/>
              <a:t>to use </a:t>
            </a:r>
            <a:r>
              <a:rPr lang="en-US" dirty="0"/>
              <a:t>no less than three elements for the video to work in all browsers.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HTML5, however, </a:t>
            </a:r>
            <a:r>
              <a:rPr lang="en-US" dirty="0" smtClean="0"/>
              <a:t>all you </a:t>
            </a:r>
            <a:r>
              <a:rPr lang="en-US" dirty="0"/>
              <a:t>need is the &lt;video/&gt; element: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59436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audio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src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"horse.mp3"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&gt;&lt;/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audio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video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src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"horse.mp3"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&gt;&lt;/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video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926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HTML5 Media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You can add some content inside the &lt;video&gt; element which will only display in browsers </a:t>
            </a:r>
            <a:r>
              <a:rPr lang="en-US" dirty="0"/>
              <a:t>that do not support the &lt;video&gt; element </a:t>
            </a:r>
            <a:endParaRPr lang="en-US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Often you will not use the </a:t>
            </a:r>
            <a:r>
              <a:rPr lang="en-NZ" dirty="0" err="1" smtClean="0"/>
              <a:t>src</a:t>
            </a:r>
            <a:r>
              <a:rPr lang="en-NZ" dirty="0" smtClean="0"/>
              <a:t> attribute. Instead you will include several sources within your &lt;video&gt; element to support different browser support for different video formats</a:t>
            </a:r>
            <a:endParaRPr lang="en-US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7" y="2895600"/>
            <a:ext cx="45053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410200"/>
            <a:ext cx="44958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5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HTML5 Media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10000"/>
          </a:xfrm>
        </p:spPr>
        <p:txBody>
          <a:bodyPr>
            <a:normAutofit/>
          </a:bodyPr>
          <a:lstStyle/>
          <a:p>
            <a:r>
              <a:rPr lang="en-US" dirty="0"/>
              <a:t>By default, videos do not display controls, but you can easily add the default controls by adding </a:t>
            </a:r>
            <a:r>
              <a:rPr lang="en-US" dirty="0" smtClean="0"/>
              <a:t>the controls </a:t>
            </a:r>
            <a:r>
              <a:rPr lang="en-US" dirty="0"/>
              <a:t>attribute to the &lt;</a:t>
            </a:r>
            <a:r>
              <a:rPr lang="en-US" dirty="0" smtClean="0"/>
              <a:t>video&gt; element</a:t>
            </a:r>
          </a:p>
          <a:p>
            <a:r>
              <a:rPr lang="en-US" dirty="0"/>
              <a:t>You can also tell the browser to preload the video with the preload </a:t>
            </a:r>
            <a:r>
              <a:rPr lang="en-US" dirty="0" smtClean="0"/>
              <a:t>attribute</a:t>
            </a:r>
          </a:p>
          <a:p>
            <a:r>
              <a:rPr lang="en-US" dirty="0"/>
              <a:t>By default, the browser uses the first frame of the video as the poster of the video, the initial </a:t>
            </a:r>
            <a:r>
              <a:rPr lang="en-US" dirty="0" smtClean="0"/>
              <a:t>visual representation </a:t>
            </a:r>
            <a:r>
              <a:rPr lang="en-US" dirty="0"/>
              <a:t>of the video. You can use the poster attribute to display a custom image for </a:t>
            </a:r>
            <a:r>
              <a:rPr lang="en-US" dirty="0" smtClean="0"/>
              <a:t>the video’s </a:t>
            </a:r>
            <a:r>
              <a:rPr lang="en-US" dirty="0"/>
              <a:t>poster</a:t>
            </a:r>
            <a:endParaRPr lang="en-NZ" dirty="0" smtClean="0"/>
          </a:p>
          <a:p>
            <a:endParaRPr lang="en-NZ" dirty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10200"/>
            <a:ext cx="673239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9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Scripting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DOM, &lt;video/&gt; and &lt;audio/&gt; elements are </a:t>
            </a:r>
            <a:r>
              <a:rPr lang="en-US" dirty="0" err="1"/>
              <a:t>HTMLMediaElement</a:t>
            </a:r>
            <a:r>
              <a:rPr lang="en-US" dirty="0"/>
              <a:t> </a:t>
            </a:r>
            <a:r>
              <a:rPr lang="en-US" dirty="0" smtClean="0"/>
              <a:t>objects</a:t>
            </a:r>
          </a:p>
          <a:p>
            <a:r>
              <a:rPr lang="en-US" dirty="0"/>
              <a:t>the </a:t>
            </a:r>
            <a:r>
              <a:rPr lang="en-US" dirty="0" smtClean="0"/>
              <a:t>HTML5 specification </a:t>
            </a:r>
            <a:r>
              <a:rPr lang="en-US" dirty="0"/>
              <a:t>defines an API for working with these objects</a:t>
            </a:r>
            <a:r>
              <a:rPr lang="en-US" dirty="0" smtClean="0"/>
              <a:t>.</a:t>
            </a:r>
          </a:p>
          <a:p>
            <a:r>
              <a:rPr lang="en-US" dirty="0"/>
              <a:t>You can </a:t>
            </a:r>
            <a:r>
              <a:rPr lang="en-US" dirty="0" smtClean="0"/>
              <a:t>retrieve an </a:t>
            </a:r>
            <a:r>
              <a:rPr lang="en-US" dirty="0"/>
              <a:t>existing &lt;video/&gt; or &lt;audio/&gt; element in the page using any of the various methods for </a:t>
            </a:r>
            <a:r>
              <a:rPr lang="en-US" dirty="0" smtClean="0"/>
              <a:t>finding elements</a:t>
            </a:r>
            <a:r>
              <a:rPr lang="en-US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4495800"/>
            <a:ext cx="53435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7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Types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Mouse events: mouse movement, clicking, double-clicking, dragging</a:t>
            </a:r>
          </a:p>
          <a:p>
            <a:r>
              <a:rPr lang="en-NZ" dirty="0" smtClean="0"/>
              <a:t>Keyword events: a keyboard press, depress</a:t>
            </a:r>
          </a:p>
          <a:p>
            <a:r>
              <a:rPr lang="en-NZ" dirty="0" smtClean="0"/>
              <a:t>Form events: when something in the form changes</a:t>
            </a:r>
          </a:p>
          <a:p>
            <a:r>
              <a:rPr lang="en-NZ" dirty="0" smtClean="0"/>
              <a:t>Mutation events: when the DOM nodes are modified</a:t>
            </a:r>
          </a:p>
          <a:p>
            <a:r>
              <a:rPr lang="en-NZ" dirty="0" smtClean="0"/>
              <a:t>Touch events: when the user touches the sensor</a:t>
            </a:r>
          </a:p>
          <a:p>
            <a:r>
              <a:rPr lang="en-NZ" dirty="0" smtClean="0"/>
              <a:t>Error events: when an error occurs</a:t>
            </a:r>
          </a:p>
          <a:p>
            <a:r>
              <a:rPr lang="en-US" dirty="0"/>
              <a:t>Frame </a:t>
            </a:r>
            <a:r>
              <a:rPr lang="en-US" dirty="0" smtClean="0"/>
              <a:t>events: </a:t>
            </a:r>
            <a:r>
              <a:rPr lang="en-US" dirty="0"/>
              <a:t>are the events related to the browser frame that contains your web page </a:t>
            </a:r>
            <a:r>
              <a:rPr lang="en-US" dirty="0" smtClean="0"/>
              <a:t> (</a:t>
            </a:r>
            <a:r>
              <a:rPr lang="en-NZ" dirty="0"/>
              <a:t>For instance, when the document </a:t>
            </a:r>
            <a:r>
              <a:rPr lang="en-NZ" dirty="0" smtClean="0"/>
              <a:t>loads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Media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Method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canPlayType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mimeType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the likelihood that the browser can play media of the</a:t>
                      </a:r>
                    </a:p>
                    <a:p>
                      <a:r>
                        <a:rPr lang="en-US" dirty="0" smtClean="0"/>
                        <a:t>provided MIME type and/or </a:t>
                      </a:r>
                      <a:r>
                        <a:rPr lang="en-US" dirty="0" err="1" smtClean="0"/>
                        <a:t>codec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canPlayType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mimeType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Begins to load the media from the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pause()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Pauses the media playback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Begins or continues the playback of the media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Media properties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2400" y="1447800"/>
          <a:ext cx="8686800" cy="5088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497"/>
                <a:gridCol w="7039303"/>
              </a:tblGrid>
              <a:tr h="28039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84561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autoplay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 or sets the </a:t>
                      </a:r>
                      <a:r>
                        <a:rPr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autoplay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HTML attribute, indicating whether playback should automatically begin as soon as enough media is available</a:t>
                      </a:r>
                      <a:endParaRPr lang="en-US" sz="1200" dirty="0"/>
                    </a:p>
                  </a:txBody>
                  <a:tcPr/>
                </a:tc>
              </a:tr>
              <a:tr h="2803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controls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Reflects the controls HTML attribute</a:t>
                      </a:r>
                      <a:endParaRPr lang="en-US" sz="1200" dirty="0"/>
                    </a:p>
                  </a:txBody>
                  <a:tcPr/>
                </a:tc>
              </a:tr>
              <a:tr h="490697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 the current playback time. Setting this property seeks the media to the new time.</a:t>
                      </a:r>
                      <a:endParaRPr lang="en-US" sz="1200" dirty="0"/>
                    </a:p>
                  </a:txBody>
                  <a:tcPr/>
                </a:tc>
              </a:tr>
              <a:tr h="490697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 the length of the media in seconds; zero if no media is available. Returns </a:t>
                      </a:r>
                      <a:r>
                        <a:rPr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if the duration cannot be determined</a:t>
                      </a:r>
                      <a:endParaRPr lang="en-US" sz="1200" dirty="0"/>
                    </a:p>
                  </a:txBody>
                  <a:tcPr/>
                </a:tc>
              </a:tr>
              <a:tr h="28039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whether the media element has ended playback</a:t>
                      </a:r>
                      <a:endParaRPr lang="en-US" sz="1200" dirty="0"/>
                    </a:p>
                  </a:txBody>
                  <a:tcPr/>
                </a:tc>
              </a:tr>
              <a:tr h="430063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Reflects the loop HTML attribute. Indicates whether the media element should start over when playback reaches the end</a:t>
                      </a:r>
                      <a:endParaRPr lang="en-US" sz="1200" dirty="0"/>
                    </a:p>
                  </a:txBody>
                  <a:tcPr/>
                </a:tc>
              </a:tr>
              <a:tr h="2803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muted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Gets or sets whether the audio is muted</a:t>
                      </a:r>
                      <a:endParaRPr lang="en-US" sz="1200" dirty="0"/>
                    </a:p>
                  </a:txBody>
                  <a:tcPr/>
                </a:tc>
              </a:tr>
              <a:tr h="2803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paused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Indicates whether the media is paused</a:t>
                      </a:r>
                      <a:endParaRPr lang="en-US" sz="1200" dirty="0"/>
                    </a:p>
                  </a:txBody>
                  <a:tcPr/>
                </a:tc>
              </a:tr>
              <a:tr h="28039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playbackRate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Gets or sets the playback rate. 1.0 is normal speed.</a:t>
                      </a:r>
                      <a:endParaRPr lang="en-US" sz="1200" dirty="0"/>
                    </a:p>
                  </a:txBody>
                  <a:tcPr/>
                </a:tc>
              </a:tr>
              <a:tr h="2803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Gets or sets the poster HTML attribute</a:t>
                      </a:r>
                      <a:endParaRPr lang="en-US" sz="1200" dirty="0"/>
                    </a:p>
                  </a:txBody>
                  <a:tcPr/>
                </a:tc>
              </a:tr>
              <a:tr h="2803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preload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Reflects the preload HTML element attribute</a:t>
                      </a:r>
                      <a:endParaRPr lang="en-US" sz="1200" dirty="0"/>
                    </a:p>
                  </a:txBody>
                  <a:tcPr/>
                </a:tc>
              </a:tr>
              <a:tr h="28039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src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Gets or sets the </a:t>
                      </a:r>
                      <a:r>
                        <a:rPr lang="en-US" sz="1200" dirty="0" err="1" smtClean="0"/>
                        <a:t>src</a:t>
                      </a:r>
                      <a:r>
                        <a:rPr lang="en-US" sz="1200" dirty="0" smtClean="0"/>
                        <a:t> HTML attribute</a:t>
                      </a:r>
                      <a:endParaRPr lang="en-US" sz="1200" dirty="0"/>
                    </a:p>
                  </a:txBody>
                  <a:tcPr/>
                </a:tc>
              </a:tr>
              <a:tr h="2803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volume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audio volume. Valid values range from 0.0 (silent) to 1.0 (loudest).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33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3886200" cy="990600"/>
          </a:xfrm>
        </p:spPr>
        <p:txBody>
          <a:bodyPr/>
          <a:lstStyle/>
          <a:p>
            <a:r>
              <a:rPr lang="en-NZ" dirty="0" smtClean="0"/>
              <a:t>Media events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" y="1219200"/>
          <a:ext cx="8763000" cy="536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14"/>
                <a:gridCol w="6259286"/>
              </a:tblGrid>
              <a:tr h="24482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24482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Fires when playback is aborted</a:t>
                      </a:r>
                      <a:endParaRPr lang="en-US" sz="1400" dirty="0"/>
                    </a:p>
                  </a:txBody>
                  <a:tcPr/>
                </a:tc>
              </a:tr>
              <a:tr h="354076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canplay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 when enough data is available to play the media</a:t>
                      </a:r>
                      <a:endParaRPr lang="en-US" sz="1400" dirty="0"/>
                    </a:p>
                  </a:txBody>
                  <a:tcPr/>
                </a:tc>
              </a:tr>
              <a:tr h="416197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canplaythrough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that the entire media can be played through without interruption</a:t>
                      </a:r>
                      <a:endParaRPr lang="en-US" sz="1400" dirty="0"/>
                    </a:p>
                  </a:txBody>
                  <a:tcPr/>
                </a:tc>
              </a:tr>
              <a:tr h="505823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durationchange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media’s metadata has changed, indicating a change in the media’s duration.</a:t>
                      </a:r>
                      <a:endParaRPr lang="en-US" sz="1400" dirty="0"/>
                    </a:p>
                  </a:txBody>
                  <a:tcPr/>
                </a:tc>
              </a:tr>
              <a:tr h="24482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Fires when playback completes</a:t>
                      </a:r>
                      <a:endParaRPr lang="en-US" sz="1400" dirty="0"/>
                    </a:p>
                  </a:txBody>
                  <a:tcPr/>
                </a:tc>
              </a:tr>
              <a:tr h="244822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error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 when an error occurs</a:t>
                      </a:r>
                      <a:endParaRPr lang="en-US" sz="1400" dirty="0"/>
                    </a:p>
                  </a:txBody>
                  <a:tcPr/>
                </a:tc>
              </a:tr>
              <a:tr h="24482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Downloading has begun.</a:t>
                      </a:r>
                      <a:endParaRPr lang="en-US" sz="1400" dirty="0"/>
                    </a:p>
                  </a:txBody>
                  <a:tcPr/>
                </a:tc>
              </a:tr>
              <a:tr h="24482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Fires when playback is paused</a:t>
                      </a:r>
                      <a:endParaRPr lang="en-US" sz="1400" dirty="0"/>
                    </a:p>
                  </a:txBody>
                  <a:tcPr/>
                </a:tc>
              </a:tr>
              <a:tr h="24482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 when the media starts or resumes playing</a:t>
                      </a:r>
                      <a:endParaRPr lang="en-US" sz="1400" dirty="0"/>
                    </a:p>
                  </a:txBody>
                  <a:tcPr/>
                </a:tc>
              </a:tr>
              <a:tr h="24482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Downloading is in progress.</a:t>
                      </a:r>
                      <a:endParaRPr lang="en-US" sz="1400" dirty="0"/>
                    </a:p>
                  </a:txBody>
                  <a:tcPr/>
                </a:tc>
              </a:tr>
              <a:tr h="24482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ratechange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Fires when the playback speed changes</a:t>
                      </a:r>
                      <a:endParaRPr lang="en-US" sz="1400" dirty="0"/>
                    </a:p>
                  </a:txBody>
                  <a:tcPr/>
                </a:tc>
              </a:tr>
              <a:tr h="24482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seeked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Seeking has ended.</a:t>
                      </a:r>
                      <a:endParaRPr lang="en-US" sz="1400" dirty="0"/>
                    </a:p>
                  </a:txBody>
                  <a:tcPr/>
                </a:tc>
              </a:tr>
              <a:tr h="24482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seeking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Fires when playback is moved to a new position</a:t>
                      </a:r>
                      <a:endParaRPr lang="en-US" sz="1400" dirty="0"/>
                    </a:p>
                  </a:txBody>
                  <a:tcPr/>
                </a:tc>
              </a:tr>
              <a:tr h="24482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timeupdate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currentTime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property has changed.</a:t>
                      </a:r>
                      <a:endParaRPr lang="en-US" sz="1400" dirty="0"/>
                    </a:p>
                  </a:txBody>
                  <a:tcPr/>
                </a:tc>
              </a:tr>
              <a:tr h="416197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volumechange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 the volume property or muted property has changed.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various things that can cause a script to start executing. </a:t>
            </a:r>
            <a:endParaRPr lang="en-US" dirty="0" smtClean="0"/>
          </a:p>
          <a:p>
            <a:pPr lvl="1"/>
            <a:r>
              <a:rPr lang="en-US" dirty="0" smtClean="0"/>
              <a:t>Reading </a:t>
            </a:r>
            <a:r>
              <a:rPr lang="en-US" dirty="0"/>
              <a:t>a &lt;script&gt; tag is one such thing.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event firing is another</a:t>
            </a:r>
            <a:r>
              <a:rPr lang="en-US" dirty="0" smtClean="0"/>
              <a:t>.</a:t>
            </a:r>
          </a:p>
          <a:p>
            <a:r>
              <a:rPr lang="en-US" dirty="0"/>
              <a:t>It is important to understand that even though events can fire at any time, no two scripts in a single document ever run at the same moment. If a script is already running, event handlers and pieces of code scheduled in other ways have to wait for their turn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is the reason why a document will freeze when a script runs for a long time.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browser cannot react to clicks and other events inside the document because it can’t run event handlers until the current script finishes running.</a:t>
            </a:r>
          </a:p>
        </p:txBody>
      </p:sp>
    </p:spTree>
    <p:extLst>
      <p:ext uri="{BB962C8B-B14F-4D97-AF65-F5344CB8AC3E}">
        <p14:creationId xmlns:p14="http://schemas.microsoft.com/office/powerpoint/2010/main" val="42120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programming environments do allow multiple </a:t>
            </a:r>
            <a:r>
              <a:rPr lang="en-US" i="1" dirty="0"/>
              <a:t>threads of execution</a:t>
            </a:r>
            <a:r>
              <a:rPr lang="en-US" dirty="0"/>
              <a:t> to run at the same time. 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oing </a:t>
            </a:r>
            <a:r>
              <a:rPr lang="en-US" dirty="0"/>
              <a:t>multiple things at the same time can be used to make a program faster. But when you have multiple actors touching the same parts of the system at the same time, thinking about a program becomes </a:t>
            </a:r>
            <a:r>
              <a:rPr lang="en-US" dirty="0" smtClean="0"/>
              <a:t>harder.</a:t>
            </a:r>
          </a:p>
          <a:p>
            <a:r>
              <a:rPr lang="en-US" dirty="0"/>
              <a:t>JavaScript programs </a:t>
            </a:r>
            <a:r>
              <a:rPr lang="en-US" dirty="0" smtClean="0"/>
              <a:t>that do </a:t>
            </a:r>
            <a:r>
              <a:rPr lang="en-US" dirty="0"/>
              <a:t>only one thing at a time makes our lives easier.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cases where you </a:t>
            </a:r>
            <a:r>
              <a:rPr lang="en-US" i="1" dirty="0"/>
              <a:t>really</a:t>
            </a:r>
            <a:r>
              <a:rPr lang="en-US" dirty="0"/>
              <a:t> do want to do some time-consuming thing in the background without freezing the page, browsers provide something called </a:t>
            </a:r>
            <a:r>
              <a:rPr lang="en-US" i="1" dirty="0"/>
              <a:t>web workers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web worker </a:t>
            </a:r>
            <a:r>
              <a:rPr lang="en-US" dirty="0"/>
              <a:t>is an isolated JavaScript environment that runs alongside the main program for a document and can communicate with it only by sending and receiving messages.</a:t>
            </a:r>
          </a:p>
        </p:txBody>
      </p:sp>
    </p:spTree>
    <p:extLst>
      <p:ext uri="{BB962C8B-B14F-4D97-AF65-F5344CB8AC3E}">
        <p14:creationId xmlns:p14="http://schemas.microsoft.com/office/powerpoint/2010/main" val="13005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security reasons Chrome </a:t>
            </a:r>
            <a:r>
              <a:rPr lang="en-US" dirty="0"/>
              <a:t>doesn't let you load web workers when running scripts from a local file. </a:t>
            </a:r>
            <a:endParaRPr lang="en-US" dirty="0" smtClean="0"/>
          </a:p>
          <a:p>
            <a:r>
              <a:rPr lang="en-NZ" dirty="0" smtClean="0"/>
              <a:t>For the provided demo illustrating the usage of web workers, close all your Google Chrome processes, and start Chrome again from the command prompt with the flag: </a:t>
            </a:r>
            <a:r>
              <a:rPr lang="en-US" dirty="0"/>
              <a:t> </a:t>
            </a:r>
            <a:r>
              <a:rPr lang="en-US" b="1" dirty="0"/>
              <a:t>--</a:t>
            </a:r>
            <a:r>
              <a:rPr lang="en-US" b="1" dirty="0" smtClean="0"/>
              <a:t>allow-file-access-from-files </a:t>
            </a:r>
            <a:r>
              <a:rPr lang="en-US" dirty="0" smtClean="0"/>
              <a:t>in order to be able to use web workers instantiated from local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2860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A6CAF0"/>
                </a:highlight>
                <a:latin typeface="Courier New"/>
              </a:rPr>
              <a:t>&lt;!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DOCTYPE html</a:t>
            </a:r>
            <a:r>
              <a:rPr lang="en-US" sz="1000" dirty="0">
                <a:solidFill>
                  <a:srgbClr val="000000"/>
                </a:solidFill>
                <a:highlight>
                  <a:srgbClr val="A6CAF0"/>
                </a:highlight>
                <a:latin typeface="Courier New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&lt;html&gt;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&lt;head&gt;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JavaScript Workers Demo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&lt;script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src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"worker.js"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&lt;/script&gt;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&lt;/head&gt;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&lt;body&gt;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href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am a link. Check whether you can interact with me during heavy computation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&lt;/a&gt;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br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 of computations to carry out: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&lt;select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val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numberOfComputationalCycles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&lt;option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"1000"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1000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&lt;/option&gt;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&lt;option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"2000"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2000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&lt;/option&gt;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&lt;option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"5000"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5000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&lt;/option&gt;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&lt;option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"10000"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10000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&lt;/option&gt;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&lt;/select&gt;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br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&lt;script&gt;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function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doHeavyComputationWithWorkers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(){</a:t>
            </a:r>
            <a:endParaRPr lang="en-US" sz="10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numberOfComputationalCycles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document.getElementById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"</a:t>
            </a:r>
            <a:r>
              <a:rPr lang="en-US" sz="1000" dirty="0" err="1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val</a:t>
            </a:r>
            <a:r>
              <a:rPr lang="en-US" sz="10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"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).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value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console.log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"Carrying out "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+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numberOfComputationalCycles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+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" computational cycles with workers"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console.log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"Notice that during the computation you can interact with elements in the page"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squareWorker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Worker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"./worker.js"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</a:t>
            </a:r>
            <a:r>
              <a:rPr lang="en-US" sz="10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squareWorker.addEventListener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"message"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function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event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  console.log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"The worker responded:"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event.data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});</a:t>
            </a:r>
            <a:endParaRPr lang="en-US" sz="10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</a:t>
            </a:r>
            <a:r>
              <a:rPr lang="en-US" sz="10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squareWorker.postMessage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numberOfComputationalCycles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};</a:t>
            </a:r>
            <a:endParaRPr lang="en-US" sz="10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</a:t>
            </a: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function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doHeavyComputationWithoutWorkers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(){</a:t>
            </a:r>
            <a:endParaRPr lang="en-US" sz="10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numberOfComputationalCycles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document.getElementById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"</a:t>
            </a:r>
            <a:r>
              <a:rPr lang="en-US" sz="1000" dirty="0" err="1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val</a:t>
            </a:r>
            <a:r>
              <a:rPr lang="en-US" sz="10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"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).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value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console.log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"Carrying out "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+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numberOfComputationalCycles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+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" computational cycles without workers"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console.log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"Notice that during the computation you cannot interact with elements in the page"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</a:t>
            </a:r>
            <a:r>
              <a:rPr lang="en-US" sz="10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doHeavyComputation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numberOfComputationalCycles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console.log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"I'm Done!"</a:t>
            </a:r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};</a:t>
            </a:r>
            <a:endParaRPr lang="en-US" sz="10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&lt;/script&gt;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&lt;input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"button"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"Heavy computation with workers"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onclick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000" dirty="0" err="1">
                <a:solidFill>
                  <a:srgbClr val="FF8000"/>
                </a:solidFill>
                <a:highlight>
                  <a:srgbClr val="FEFDE0"/>
                </a:highlight>
                <a:latin typeface="Courier New"/>
              </a:rPr>
              <a:t>doHeavyComputationWithWorkers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&lt;input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"button"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"Heavy computation without workers"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onclick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000" dirty="0" err="1">
                <a:solidFill>
                  <a:srgbClr val="FF8000"/>
                </a:solidFill>
                <a:highlight>
                  <a:srgbClr val="FEFDE0"/>
                </a:highlight>
                <a:latin typeface="Courier New"/>
              </a:rPr>
              <a:t>doHeavyComputationWithoutWorkers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&lt;/body&gt;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&lt;/html&gt;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72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worker.js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143000"/>
            <a:ext cx="78486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fact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num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fact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num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doHeavyComputation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upperBound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upperBound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j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j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upperBound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j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round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random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()*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1000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fact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//console.log(r);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addEventListener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"message"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event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re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doHeavyComputation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event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postMessage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"I'm Done!"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71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Connecting code to events - old and new technique comparison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0" y="1676400"/>
            <a:ext cx="843544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5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 line event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199"/>
            <a:ext cx="8915400" cy="5109847"/>
          </a:xfrm>
        </p:spPr>
        <p:txBody>
          <a:bodyPr>
            <a:normAutofit fontScale="92500"/>
          </a:bodyPr>
          <a:lstStyle/>
          <a:p>
            <a:r>
              <a:rPr lang="en-US" dirty="0"/>
              <a:t>JavaScript events allow the programmer to react to user </a:t>
            </a:r>
            <a:r>
              <a:rPr lang="en-US" dirty="0" smtClean="0"/>
              <a:t>interactions</a:t>
            </a:r>
          </a:p>
          <a:p>
            <a:r>
              <a:rPr lang="en-US" dirty="0" smtClean="0"/>
              <a:t>Inline </a:t>
            </a:r>
            <a:r>
              <a:rPr lang="en-US" dirty="0"/>
              <a:t>JavaScript calls are </a:t>
            </a:r>
            <a:r>
              <a:rPr lang="en-US" dirty="0" smtClean="0"/>
              <a:t>intuitive</a:t>
            </a:r>
          </a:p>
          <a:p>
            <a:r>
              <a:rPr lang="en-US" dirty="0"/>
              <a:t>In </a:t>
            </a:r>
            <a:r>
              <a:rPr lang="en-US" dirty="0" smtClean="0"/>
              <a:t>the example </a:t>
            </a:r>
            <a:r>
              <a:rPr lang="en-US" dirty="0"/>
              <a:t>the HTML attribute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dirty="0"/>
              <a:t> is used to attach a handler to </a:t>
            </a:r>
            <a:r>
              <a:rPr lang="en-US" dirty="0" smtClean="0"/>
              <a:t>that event (event handler)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user clicks the &lt;div&gt;, the event is triggered and the alert is </a:t>
            </a:r>
            <a:r>
              <a:rPr lang="en-US" dirty="0" smtClean="0"/>
              <a:t>shown </a:t>
            </a:r>
          </a:p>
          <a:p>
            <a:r>
              <a:rPr lang="en-US" dirty="0" smtClean="0"/>
              <a:t>The </a:t>
            </a:r>
            <a:r>
              <a:rPr lang="en-US" dirty="0"/>
              <a:t>problem with this type of programming is that the HTML markup and the </a:t>
            </a:r>
            <a:r>
              <a:rPr lang="en-US" dirty="0" smtClean="0"/>
              <a:t>corresponding JavaScript </a:t>
            </a:r>
            <a:r>
              <a:rPr lang="en-US" dirty="0"/>
              <a:t>logic are woven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This </a:t>
            </a:r>
            <a:r>
              <a:rPr lang="en-US" dirty="0"/>
              <a:t>reduces the ability of </a:t>
            </a:r>
            <a:r>
              <a:rPr lang="en-US" dirty="0" smtClean="0"/>
              <a:t>designers to </a:t>
            </a:r>
            <a:r>
              <a:rPr lang="en-US" dirty="0"/>
              <a:t>work separately from programmers, and generally complicates maintenance </a:t>
            </a:r>
            <a:r>
              <a:rPr lang="en-US" dirty="0" smtClean="0"/>
              <a:t>of applications </a:t>
            </a:r>
          </a:p>
          <a:p>
            <a:r>
              <a:rPr lang="en-US" dirty="0" smtClean="0"/>
              <a:t>The </a:t>
            </a:r>
            <a:r>
              <a:rPr lang="en-US" dirty="0"/>
              <a:t>better way to program this is to remove the JavaScript from </a:t>
            </a:r>
            <a:r>
              <a:rPr lang="en-US" dirty="0" smtClean="0"/>
              <a:t>the HTML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72200"/>
            <a:ext cx="7924800" cy="38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Object property event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design principle of layers is a proven way of </a:t>
            </a:r>
            <a:r>
              <a:rPr lang="en-US" dirty="0" smtClean="0"/>
              <a:t>increasing maintainability </a:t>
            </a:r>
            <a:r>
              <a:rPr lang="en-US" dirty="0"/>
              <a:t>and simplifying markup.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problem with the inline </a:t>
            </a:r>
            <a:r>
              <a:rPr lang="en-US" dirty="0" smtClean="0"/>
              <a:t>handler approach </a:t>
            </a:r>
            <a:r>
              <a:rPr lang="en-US" dirty="0"/>
              <a:t>is that it does not make use of layers; that is, it does not separate </a:t>
            </a:r>
            <a:r>
              <a:rPr lang="en-US" dirty="0" smtClean="0"/>
              <a:t>content from </a:t>
            </a:r>
            <a:r>
              <a:rPr lang="en-US" dirty="0"/>
              <a:t>behavior</a:t>
            </a:r>
            <a:r>
              <a:rPr lang="en-US" dirty="0" smtClean="0"/>
              <a:t>.</a:t>
            </a:r>
          </a:p>
          <a:p>
            <a:r>
              <a:rPr lang="en-NZ" dirty="0" smtClean="0"/>
              <a:t>A better way of attaching an event handler to an event is using event related properties of the HTML element</a:t>
            </a:r>
          </a:p>
          <a:p>
            <a:r>
              <a:rPr lang="en-NZ" dirty="0"/>
              <a:t>It’s main limitation is that </a:t>
            </a:r>
            <a:r>
              <a:rPr lang="en-NZ" dirty="0" smtClean="0"/>
              <a:t>you </a:t>
            </a:r>
            <a:r>
              <a:rPr lang="en-NZ" dirty="0"/>
              <a:t>can </a:t>
            </a:r>
            <a:r>
              <a:rPr lang="en-NZ" dirty="0" smtClean="0"/>
              <a:t>only register one event listener </a:t>
            </a:r>
            <a:r>
              <a:rPr lang="en-NZ" dirty="0"/>
              <a:t>for a single </a:t>
            </a:r>
            <a:r>
              <a:rPr lang="en-NZ" dirty="0" smtClean="0"/>
              <a:t>event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85667"/>
            <a:ext cx="748965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8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Listener </a:t>
            </a:r>
            <a:r>
              <a:rPr lang="en-NZ"/>
              <a:t>approach event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>
            <a:normAutofit/>
          </a:bodyPr>
          <a:lstStyle/>
          <a:p>
            <a:r>
              <a:rPr lang="en-US" dirty="0" smtClean="0"/>
              <a:t>The standard technique for listening for events</a:t>
            </a:r>
          </a:p>
          <a:p>
            <a:r>
              <a:rPr lang="en-NZ" dirty="0" smtClean="0"/>
              <a:t>The only approach which is warranted to work in future browser versions</a:t>
            </a:r>
          </a:p>
          <a:p>
            <a:r>
              <a:rPr lang="en-NZ" dirty="0" smtClean="0"/>
              <a:t>It’s biggest advantage is that you can register multiple event listeners for a single event on a single element</a:t>
            </a:r>
            <a:endParaRPr lang="en-US" dirty="0" smtClean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77973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2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Listening to an event with a function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24050"/>
            <a:ext cx="8649182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2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Listening to an event with an anonymous function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8265502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5008</TotalTime>
  <Words>2800</Words>
  <Application>Microsoft Office PowerPoint</Application>
  <PresentationFormat>On-screen Show (4:3)</PresentationFormat>
  <Paragraphs>364</Paragraphs>
  <Slides>37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Clarity</vt:lpstr>
      <vt:lpstr>Javascript events</vt:lpstr>
      <vt:lpstr>JavaScript Events</vt:lpstr>
      <vt:lpstr>Types of events</vt:lpstr>
      <vt:lpstr>Connecting code to events - old and new technique comparison</vt:lpstr>
      <vt:lpstr>In line event handler</vt:lpstr>
      <vt:lpstr>Object property event handler</vt:lpstr>
      <vt:lpstr>Listener approach event handler</vt:lpstr>
      <vt:lpstr>Listening to an event with a function</vt:lpstr>
      <vt:lpstr>Listening to an event with an anonymous function</vt:lpstr>
      <vt:lpstr>Propagation </vt:lpstr>
      <vt:lpstr>Event object</vt:lpstr>
      <vt:lpstr>Event object</vt:lpstr>
      <vt:lpstr>A sample event handler function that prevents the default event</vt:lpstr>
      <vt:lpstr>Example </vt:lpstr>
      <vt:lpstr>Target property</vt:lpstr>
      <vt:lpstr>Mouse events</vt:lpstr>
      <vt:lpstr>Keyboard events</vt:lpstr>
      <vt:lpstr>Keyboard events example</vt:lpstr>
      <vt:lpstr>Form events</vt:lpstr>
      <vt:lpstr>Frame events</vt:lpstr>
      <vt:lpstr>Frame events</vt:lpstr>
      <vt:lpstr>window.onload Example</vt:lpstr>
      <vt:lpstr>Events Demo 1</vt:lpstr>
      <vt:lpstr>Events Demo 2</vt:lpstr>
      <vt:lpstr>HTML5 Media</vt:lpstr>
      <vt:lpstr>HTML5 Media</vt:lpstr>
      <vt:lpstr>HTML5 Media</vt:lpstr>
      <vt:lpstr>HTML5 Media</vt:lpstr>
      <vt:lpstr>Scripting media</vt:lpstr>
      <vt:lpstr>Media methods</vt:lpstr>
      <vt:lpstr>Media properties</vt:lpstr>
      <vt:lpstr>Media events</vt:lpstr>
      <vt:lpstr>Web workers</vt:lpstr>
      <vt:lpstr>Web workers</vt:lpstr>
      <vt:lpstr>Web workers</vt:lpstr>
      <vt:lpstr>PowerPoint Presentation</vt:lpstr>
      <vt:lpstr>worker.js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Patricia</dc:creator>
  <cp:lastModifiedBy>Default-User</cp:lastModifiedBy>
  <cp:revision>350</cp:revision>
  <dcterms:created xsi:type="dcterms:W3CDTF">2006-08-16T00:00:00Z</dcterms:created>
  <dcterms:modified xsi:type="dcterms:W3CDTF">2017-03-08T02:09:54Z</dcterms:modified>
</cp:coreProperties>
</file>