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57" r:id="rId3"/>
    <p:sldId id="293" r:id="rId4"/>
    <p:sldId id="294" r:id="rId5"/>
    <p:sldId id="295" r:id="rId6"/>
    <p:sldId id="296" r:id="rId7"/>
    <p:sldId id="297" r:id="rId8"/>
    <p:sldId id="298" r:id="rId9"/>
    <p:sldId id="299" r:id="rId10"/>
    <p:sldId id="259" r:id="rId11"/>
    <p:sldId id="315" r:id="rId12"/>
    <p:sldId id="300" r:id="rId13"/>
    <p:sldId id="301" r:id="rId14"/>
    <p:sldId id="302" r:id="rId15"/>
    <p:sldId id="303" r:id="rId16"/>
    <p:sldId id="304" r:id="rId17"/>
    <p:sldId id="305" r:id="rId18"/>
    <p:sldId id="306" r:id="rId19"/>
    <p:sldId id="308" r:id="rId20"/>
    <p:sldId id="309" r:id="rId21"/>
    <p:sldId id="310" r:id="rId22"/>
    <p:sldId id="311" r:id="rId23"/>
    <p:sldId id="312" r:id="rId24"/>
    <p:sldId id="313" r:id="rId25"/>
    <p:sldId id="266" r:id="rId26"/>
    <p:sldId id="314" r:id="rId27"/>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9" autoAdjust="0"/>
    <p:restoredTop sz="66095" autoAdjust="0"/>
  </p:normalViewPr>
  <p:slideViewPr>
    <p:cSldViewPr>
      <p:cViewPr varScale="1">
        <p:scale>
          <a:sx n="85" d="100"/>
          <a:sy n="85" d="100"/>
        </p:scale>
        <p:origin x="-90"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2CD560D-068A-4142-85DF-2B9C5EDC7612}" type="datetimeFigureOut">
              <a:rPr lang="en-US" smtClean="0"/>
              <a:t>13-Mar-17</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F70E6A06-A7D0-4324-935A-AA93B093B861}" type="slidenum">
              <a:rPr lang="en-US" smtClean="0"/>
              <a:t>‹#›</a:t>
            </a:fld>
            <a:endParaRPr lang="en-US"/>
          </a:p>
        </p:txBody>
      </p:sp>
    </p:spTree>
    <p:extLst>
      <p:ext uri="{BB962C8B-B14F-4D97-AF65-F5344CB8AC3E}">
        <p14:creationId xmlns:p14="http://schemas.microsoft.com/office/powerpoint/2010/main" val="2609169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21FBA53-7C6F-4BC8-8449-397E8BAE2CEC}" type="datetimeFigureOut">
              <a:rPr lang="en-NZ" smtClean="0"/>
              <a:t>13/03/2017</a:t>
            </a:fld>
            <a:endParaRPr lang="en-NZ"/>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the most part, a client or server decides which headers to include in a request or response, though a few headers are required. For example, the </a:t>
            </a:r>
            <a:r>
              <a:rPr lang="en-US" dirty="0" err="1" smtClean="0"/>
              <a:t>Host</a:t>
            </a:r>
            <a:r>
              <a:rPr lang="en-US" sz="1200" b="0" i="0" kern="1200" dirty="0" err="1" smtClean="0">
                <a:solidFill>
                  <a:schemeClr val="tx1"/>
                </a:solidFill>
                <a:effectLst/>
                <a:latin typeface="+mn-lt"/>
                <a:ea typeface="+mn-ea"/>
                <a:cs typeface="+mn-cs"/>
              </a:rPr>
              <a:t>header</a:t>
            </a:r>
            <a:r>
              <a:rPr lang="en-US" sz="1200" b="0" i="0" kern="1200" dirty="0" smtClean="0">
                <a:solidFill>
                  <a:schemeClr val="tx1"/>
                </a:solidFill>
                <a:effectLst/>
                <a:latin typeface="+mn-lt"/>
                <a:ea typeface="+mn-ea"/>
                <a:cs typeface="+mn-cs"/>
              </a:rPr>
              <a:t>, which specifies the hostname, should be included in a request because a server might be serving multiple hostnames on a single IP address, and without that header, the server won’t know which host the client is trying to talk to.</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6</a:t>
            </a:fld>
            <a:endParaRPr lang="en-NZ"/>
          </a:p>
        </p:txBody>
      </p:sp>
    </p:spTree>
    <p:extLst>
      <p:ext uri="{BB962C8B-B14F-4D97-AF65-F5344CB8AC3E}">
        <p14:creationId xmlns:p14="http://schemas.microsoft.com/office/powerpoint/2010/main" val="22901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8</a:t>
            </a:fld>
            <a:endParaRPr lang="en-NZ"/>
          </a:p>
        </p:txBody>
      </p:sp>
    </p:spTree>
    <p:extLst>
      <p:ext uri="{BB962C8B-B14F-4D97-AF65-F5344CB8AC3E}">
        <p14:creationId xmlns:p14="http://schemas.microsoft.com/office/powerpoint/2010/main" val="177728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 document has a text field, text typed will end up in there only when the field is focused. Other fields respond differently to keyboard events. For example, a </a:t>
            </a:r>
            <a:r>
              <a:rPr lang="en-US" dirty="0" smtClean="0"/>
              <a:t>&lt;select&gt;</a:t>
            </a:r>
            <a:r>
              <a:rPr lang="en-US" sz="1200" b="0" i="0" kern="1200" dirty="0" smtClean="0">
                <a:solidFill>
                  <a:schemeClr val="tx1"/>
                </a:solidFill>
                <a:effectLst/>
                <a:latin typeface="+mn-lt"/>
                <a:ea typeface="+mn-ea"/>
                <a:cs typeface="+mn-cs"/>
              </a:rPr>
              <a:t> menu tries to move to the option that contains the text the user typed and responds to the arrow keys by moving its selection up and down.</a:t>
            </a:r>
          </a:p>
          <a:p>
            <a:endParaRPr lang="en-NZ"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40335-6261-4D17-B74F-AB4A9A01B6E2}" type="slidenum">
              <a:rPr lang="en-NZ" smtClean="0"/>
              <a:t>13</a:t>
            </a:fld>
            <a:endParaRPr lang="en-NZ"/>
          </a:p>
        </p:txBody>
      </p:sp>
    </p:spTree>
    <p:extLst>
      <p:ext uri="{BB962C8B-B14F-4D97-AF65-F5344CB8AC3E}">
        <p14:creationId xmlns:p14="http://schemas.microsoft.com/office/powerpoint/2010/main" val="313708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18</a:t>
            </a:fld>
            <a:endParaRPr lang="en-NZ"/>
          </a:p>
        </p:txBody>
      </p:sp>
    </p:spTree>
    <p:extLst>
      <p:ext uri="{BB962C8B-B14F-4D97-AF65-F5344CB8AC3E}">
        <p14:creationId xmlns:p14="http://schemas.microsoft.com/office/powerpoint/2010/main" val="86474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13-Mar-17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hyperlink" Target="http://liveweave.com/OSAdWJ"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hyperlink" Target="http://liveweave.com/CFpYw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err="1" smtClean="0"/>
              <a:t>Javascript</a:t>
            </a:r>
            <a:r>
              <a:rPr lang="en-NZ" dirty="0" smtClean="0"/>
              <a:t> And HTML Forms</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Elements</a:t>
            </a:r>
            <a:endParaRPr lang="en-US" dirty="0"/>
          </a:p>
        </p:txBody>
      </p:sp>
      <p:pic>
        <p:nvPicPr>
          <p:cNvPr id="4" name="Picture 3"/>
          <p:cNvPicPr>
            <a:picLocks noChangeAspect="1"/>
          </p:cNvPicPr>
          <p:nvPr/>
        </p:nvPicPr>
        <p:blipFill>
          <a:blip r:embed="rId2"/>
          <a:stretch>
            <a:fillRect/>
          </a:stretch>
        </p:blipFill>
        <p:spPr>
          <a:xfrm>
            <a:off x="457200" y="1524000"/>
            <a:ext cx="2931655" cy="2773406"/>
          </a:xfrm>
          <a:prstGeom prst="rect">
            <a:avLst/>
          </a:prstGeom>
        </p:spPr>
      </p:pic>
      <p:pic>
        <p:nvPicPr>
          <p:cNvPr id="5" name="Picture 4"/>
          <p:cNvPicPr>
            <a:picLocks noChangeAspect="1"/>
          </p:cNvPicPr>
          <p:nvPr/>
        </p:nvPicPr>
        <p:blipFill>
          <a:blip r:embed="rId3"/>
          <a:stretch>
            <a:fillRect/>
          </a:stretch>
        </p:blipFill>
        <p:spPr>
          <a:xfrm>
            <a:off x="457200" y="4518750"/>
            <a:ext cx="4390353" cy="2235215"/>
          </a:xfrm>
          <a:prstGeom prst="rect">
            <a:avLst/>
          </a:prstGeom>
        </p:spPr>
      </p:pic>
      <p:pic>
        <p:nvPicPr>
          <p:cNvPr id="6" name="Picture 5"/>
          <p:cNvPicPr>
            <a:picLocks noChangeAspect="1"/>
          </p:cNvPicPr>
          <p:nvPr/>
        </p:nvPicPr>
        <p:blipFill>
          <a:blip r:embed="rId4"/>
          <a:stretch>
            <a:fillRect/>
          </a:stretch>
        </p:blipFill>
        <p:spPr>
          <a:xfrm>
            <a:off x="4576864" y="1134750"/>
            <a:ext cx="4109936" cy="2517713"/>
          </a:xfrm>
          <a:prstGeom prst="rect">
            <a:avLst/>
          </a:prstGeom>
        </p:spPr>
      </p:pic>
      <p:pic>
        <p:nvPicPr>
          <p:cNvPr id="7" name="Picture 6"/>
          <p:cNvPicPr>
            <a:picLocks noChangeAspect="1"/>
          </p:cNvPicPr>
          <p:nvPr/>
        </p:nvPicPr>
        <p:blipFill>
          <a:blip r:embed="rId5"/>
          <a:stretch>
            <a:fillRect/>
          </a:stretch>
        </p:blipFill>
        <p:spPr>
          <a:xfrm>
            <a:off x="5214865" y="3962399"/>
            <a:ext cx="3471935" cy="2543369"/>
          </a:xfrm>
          <a:prstGeom prst="rect">
            <a:avLst/>
          </a:prstGeom>
        </p:spPr>
      </p:pic>
    </p:spTree>
    <p:extLst>
      <p:ext uri="{BB962C8B-B14F-4D97-AF65-F5344CB8AC3E}">
        <p14:creationId xmlns:p14="http://schemas.microsoft.com/office/powerpoint/2010/main" val="315074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Properties and Methods of Form Elements</a:t>
            </a:r>
            <a:endParaRPr lang="en-US" dirty="0"/>
          </a:p>
        </p:txBody>
      </p:sp>
      <p:sp>
        <p:nvSpPr>
          <p:cNvPr id="3" name="Content Placeholder 2"/>
          <p:cNvSpPr>
            <a:spLocks noGrp="1"/>
          </p:cNvSpPr>
          <p:nvPr>
            <p:ph idx="1"/>
          </p:nvPr>
        </p:nvSpPr>
        <p:spPr/>
        <p:txBody>
          <a:bodyPr>
            <a:normAutofit/>
          </a:bodyPr>
          <a:lstStyle/>
          <a:p>
            <a:r>
              <a:rPr lang="en-US" dirty="0" smtClean="0">
                <a:latin typeface="Consolas" panose="020B0609020204030204" pitchFamily="49" charset="0"/>
                <a:cs typeface="Consolas" panose="020B0609020204030204" pitchFamily="49" charset="0"/>
              </a:rPr>
              <a:t>name</a:t>
            </a:r>
            <a:r>
              <a:rPr lang="en-US" dirty="0" smtClean="0"/>
              <a:t> Property: common to all form elements. </a:t>
            </a:r>
          </a:p>
          <a:p>
            <a:pPr lvl="1"/>
            <a:r>
              <a:rPr lang="en-US" dirty="0" smtClean="0"/>
              <a:t>You can </a:t>
            </a:r>
            <a:r>
              <a:rPr lang="en-US" dirty="0"/>
              <a:t>use the value of this property to reference that particular element in your script. </a:t>
            </a:r>
            <a:endParaRPr lang="en-US" dirty="0" smtClean="0"/>
          </a:p>
          <a:p>
            <a:pPr lvl="1"/>
            <a:r>
              <a:rPr lang="en-US" dirty="0" smtClean="0"/>
              <a:t>If </a:t>
            </a:r>
            <a:r>
              <a:rPr lang="en-US" dirty="0"/>
              <a:t>you </a:t>
            </a:r>
            <a:r>
              <a:rPr lang="en-US" dirty="0" smtClean="0"/>
              <a:t>are sending </a:t>
            </a:r>
            <a:r>
              <a:rPr lang="en-US" dirty="0"/>
              <a:t>the information in the form to a server, the element’s name property is sent along with </a:t>
            </a:r>
            <a:r>
              <a:rPr lang="en-US" dirty="0" smtClean="0"/>
              <a:t>any value </a:t>
            </a:r>
            <a:r>
              <a:rPr lang="en-US" dirty="0"/>
              <a:t>of the form </a:t>
            </a:r>
            <a:r>
              <a:rPr lang="en-US" dirty="0" smtClean="0"/>
              <a:t>element</a:t>
            </a:r>
            <a:r>
              <a:rPr lang="en-US" dirty="0"/>
              <a:t>, so that the server knows what the value relates </a:t>
            </a:r>
            <a:r>
              <a:rPr lang="en-US" dirty="0" smtClean="0"/>
              <a:t>to</a:t>
            </a:r>
          </a:p>
          <a:p>
            <a:r>
              <a:rPr lang="en-US" dirty="0" smtClean="0">
                <a:latin typeface="Consolas" panose="020B0609020204030204" pitchFamily="49" charset="0"/>
                <a:cs typeface="Consolas" panose="020B0609020204030204" pitchFamily="49" charset="0"/>
              </a:rPr>
              <a:t>value</a:t>
            </a:r>
            <a:r>
              <a:rPr lang="en-US" dirty="0" smtClean="0"/>
              <a:t> Property: </a:t>
            </a:r>
            <a:r>
              <a:rPr lang="en-US" dirty="0"/>
              <a:t>returns the value of the </a:t>
            </a:r>
            <a:r>
              <a:rPr lang="en-US" dirty="0" smtClean="0"/>
              <a:t>element. For example</a:t>
            </a:r>
            <a:r>
              <a:rPr lang="en-US" dirty="0"/>
              <a:t>, for a text box, the value property returns the text that the user entered in the text box</a:t>
            </a:r>
            <a:r>
              <a:rPr lang="en-US" dirty="0" smtClean="0"/>
              <a:t>.</a:t>
            </a:r>
          </a:p>
          <a:p>
            <a:r>
              <a:rPr lang="en-US" dirty="0" smtClean="0">
                <a:latin typeface="Consolas" panose="020B0609020204030204" pitchFamily="49" charset="0"/>
                <a:cs typeface="Consolas" panose="020B0609020204030204" pitchFamily="49" charset="0"/>
              </a:rPr>
              <a:t>form</a:t>
            </a:r>
            <a:r>
              <a:rPr lang="en-US" dirty="0" smtClean="0"/>
              <a:t> Property: </a:t>
            </a:r>
            <a:r>
              <a:rPr lang="en-US" dirty="0"/>
              <a:t>returns the Form object in which </a:t>
            </a:r>
            <a:r>
              <a:rPr lang="en-US" dirty="0" smtClean="0"/>
              <a:t>the element </a:t>
            </a:r>
            <a:r>
              <a:rPr lang="en-US" dirty="0"/>
              <a:t>is contained</a:t>
            </a:r>
            <a:r>
              <a:rPr lang="en-US" dirty="0" smtClean="0"/>
              <a:t>.</a:t>
            </a:r>
          </a:p>
          <a:p>
            <a:r>
              <a:rPr lang="en-US" dirty="0">
                <a:latin typeface="Consolas" panose="020B0609020204030204" pitchFamily="49" charset="0"/>
                <a:cs typeface="Consolas" panose="020B0609020204030204" pitchFamily="49" charset="0"/>
              </a:rPr>
              <a:t>t</a:t>
            </a:r>
            <a:r>
              <a:rPr lang="en-US" dirty="0" smtClean="0">
                <a:latin typeface="Consolas" panose="020B0609020204030204" pitchFamily="49" charset="0"/>
                <a:cs typeface="Consolas" panose="020B0609020204030204" pitchFamily="49" charset="0"/>
              </a:rPr>
              <a:t>ype</a:t>
            </a:r>
            <a:r>
              <a:rPr lang="en-US" dirty="0" smtClean="0"/>
              <a:t> property: returns </a:t>
            </a:r>
            <a:r>
              <a:rPr lang="en-US" dirty="0"/>
              <a:t>the type of the element (for example, button or text).</a:t>
            </a:r>
          </a:p>
        </p:txBody>
      </p:sp>
    </p:spTree>
    <p:extLst>
      <p:ext uri="{BB962C8B-B14F-4D97-AF65-F5344CB8AC3E}">
        <p14:creationId xmlns:p14="http://schemas.microsoft.com/office/powerpoint/2010/main" val="355011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Fields</a:t>
            </a:r>
            <a:endParaRPr lang="en-US" dirty="0"/>
          </a:p>
        </p:txBody>
      </p:sp>
      <p:sp>
        <p:nvSpPr>
          <p:cNvPr id="3" name="Content Placeholder 2"/>
          <p:cNvSpPr>
            <a:spLocks noGrp="1"/>
          </p:cNvSpPr>
          <p:nvPr>
            <p:ph idx="1"/>
          </p:nvPr>
        </p:nvSpPr>
        <p:spPr>
          <a:xfrm>
            <a:off x="457200" y="1295400"/>
            <a:ext cx="8229600" cy="3962400"/>
          </a:xfrm>
        </p:spPr>
        <p:txBody>
          <a:bodyPr>
            <a:normAutofit lnSpcReduction="10000"/>
          </a:bodyPr>
          <a:lstStyle/>
          <a:p>
            <a:r>
              <a:rPr lang="en-US" dirty="0"/>
              <a:t>A web form consists of any number of input fields grouped in a &lt;</a:t>
            </a:r>
            <a:r>
              <a:rPr lang="en-US" dirty="0" smtClean="0"/>
              <a:t>form</a:t>
            </a:r>
            <a:r>
              <a:rPr lang="en-US" dirty="0"/>
              <a:t>&gt; tag. </a:t>
            </a:r>
            <a:endParaRPr lang="en-US" dirty="0" smtClean="0"/>
          </a:p>
          <a:p>
            <a:r>
              <a:rPr lang="en-US" dirty="0"/>
              <a:t>A lot of field types use the &lt;input&gt; tag. This tag’s type attribute is used to select the field’s style. </a:t>
            </a:r>
            <a:endParaRPr lang="en-US" dirty="0" smtClean="0"/>
          </a:p>
          <a:p>
            <a:r>
              <a:rPr lang="en-US" dirty="0"/>
              <a:t>Form fields do not necessarily have to appear in a &lt;form&gt; tag. You can put them anywhere in a page. Such fields cannot be submitted (only a form as a whole can), but when responding to input with JavaScript, we often do not want to submit our fields normally anyway</a:t>
            </a:r>
            <a:r>
              <a:rPr lang="en-US" dirty="0" smtClean="0"/>
              <a:t>.</a:t>
            </a:r>
          </a:p>
          <a:p>
            <a:r>
              <a:rPr lang="en-US" dirty="0"/>
              <a:t>The JavaScript interface for such elements differs with the type of the element. </a:t>
            </a:r>
          </a:p>
        </p:txBody>
      </p:sp>
      <p:sp>
        <p:nvSpPr>
          <p:cNvPr id="8" name="Rectangle 7"/>
          <p:cNvSpPr/>
          <p:nvPr/>
        </p:nvSpPr>
        <p:spPr>
          <a:xfrm>
            <a:off x="0" y="5181362"/>
            <a:ext cx="6705600" cy="1600438"/>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p&gt;&lt;input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a:t>
            </a:r>
            <a:r>
              <a:rPr lang="en-US" sz="1400" b="1" dirty="0" err="1">
                <a:solidFill>
                  <a:srgbClr val="8000FF"/>
                </a:solidFill>
                <a:highlight>
                  <a:srgbClr val="FFFFFF"/>
                </a:highlight>
                <a:latin typeface="Courier New" panose="02070309020205020404" pitchFamily="49" charset="0"/>
              </a:rPr>
              <a:t>abc</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(text)</a:t>
            </a:r>
            <a:r>
              <a:rPr lang="en-US" sz="1400" dirty="0">
                <a:solidFill>
                  <a:srgbClr val="0000FF"/>
                </a:solidFill>
                <a:highlight>
                  <a:srgbClr val="FFFFFF"/>
                </a:highlight>
                <a:latin typeface="Courier New" panose="02070309020205020404" pitchFamily="49" charset="0"/>
              </a:rPr>
              <a:t>&lt;/p&gt;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p&gt;&lt;input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"password"</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a:t>
            </a:r>
            <a:r>
              <a:rPr lang="en-US" sz="1400" b="1" dirty="0" err="1">
                <a:solidFill>
                  <a:srgbClr val="8000FF"/>
                </a:solidFill>
                <a:highlight>
                  <a:srgbClr val="FFFFFF"/>
                </a:highlight>
                <a:latin typeface="Courier New" panose="02070309020205020404" pitchFamily="49" charset="0"/>
              </a:rPr>
              <a:t>abc</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(password)</a:t>
            </a:r>
            <a:r>
              <a:rPr lang="en-US" sz="1400" dirty="0">
                <a:solidFill>
                  <a:srgbClr val="0000FF"/>
                </a:solidFill>
                <a:highlight>
                  <a:srgbClr val="FFFFFF"/>
                </a:highlight>
                <a:latin typeface="Courier New" panose="02070309020205020404" pitchFamily="49" charset="0"/>
              </a:rPr>
              <a:t>&lt;/p&gt;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p&gt;&lt;input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"checkbox"</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checked</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(checkbox)</a:t>
            </a:r>
            <a:r>
              <a:rPr lang="en-US" sz="1400" dirty="0">
                <a:solidFill>
                  <a:srgbClr val="0000FF"/>
                </a:solidFill>
                <a:highlight>
                  <a:srgbClr val="FFFFFF"/>
                </a:highlight>
                <a:latin typeface="Courier New" panose="02070309020205020404" pitchFamily="49" charset="0"/>
              </a:rPr>
              <a:t>&lt;/p&gt;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p&gt;&lt;input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"radio"</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"A"</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"choice"</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   &lt;</a:t>
            </a:r>
            <a:r>
              <a:rPr lang="en-US" sz="1400" dirty="0">
                <a:solidFill>
                  <a:srgbClr val="0000FF"/>
                </a:solidFill>
                <a:highlight>
                  <a:srgbClr val="FFFFFF"/>
                </a:highlight>
                <a:latin typeface="Courier New" panose="02070309020205020404" pitchFamily="49" charset="0"/>
              </a:rPr>
              <a: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"radio"</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"B"</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"choice"</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checked</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smtClean="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"radio"</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"choice"</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(radio)</a:t>
            </a:r>
            <a:r>
              <a:rPr lang="en-US" sz="1400" dirty="0">
                <a:solidFill>
                  <a:srgbClr val="0000FF"/>
                </a:solidFill>
                <a:highlight>
                  <a:srgbClr val="FFFFFF"/>
                </a:highlight>
                <a:latin typeface="Courier New" panose="02070309020205020404" pitchFamily="49" charset="0"/>
              </a:rPr>
              <a:t>&lt;/p&gt;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p&gt;&lt;input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"file"</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(file)</a:t>
            </a:r>
            <a:r>
              <a:rPr lang="en-US" sz="1400" dirty="0">
                <a:solidFill>
                  <a:srgbClr val="0000FF"/>
                </a:solidFill>
                <a:highlight>
                  <a:srgbClr val="FFFFFF"/>
                </a:highlight>
                <a:latin typeface="Courier New" panose="02070309020205020404" pitchFamily="49" charset="0"/>
              </a:rPr>
              <a:t>&lt;/p&gt;</a:t>
            </a:r>
            <a:endParaRPr lang="en-US" sz="1400" dirty="0"/>
          </a:p>
        </p:txBody>
      </p:sp>
      <p:pic>
        <p:nvPicPr>
          <p:cNvPr id="9" name="Picture 8"/>
          <p:cNvPicPr>
            <a:picLocks noChangeAspect="1"/>
          </p:cNvPicPr>
          <p:nvPr/>
        </p:nvPicPr>
        <p:blipFill>
          <a:blip r:embed="rId2"/>
          <a:stretch>
            <a:fillRect/>
          </a:stretch>
        </p:blipFill>
        <p:spPr>
          <a:xfrm>
            <a:off x="6384925" y="5048369"/>
            <a:ext cx="2724150" cy="1714500"/>
          </a:xfrm>
          <a:prstGeom prst="rect">
            <a:avLst/>
          </a:prstGeom>
        </p:spPr>
      </p:pic>
    </p:spTree>
    <p:extLst>
      <p:ext uri="{BB962C8B-B14F-4D97-AF65-F5344CB8AC3E}">
        <p14:creationId xmlns:p14="http://schemas.microsoft.com/office/powerpoint/2010/main" val="2031001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Focus</a:t>
            </a:r>
            <a:endParaRPr lang="en-US" dirty="0"/>
          </a:p>
        </p:txBody>
      </p:sp>
      <p:sp>
        <p:nvSpPr>
          <p:cNvPr id="3" name="Content Placeholder 2"/>
          <p:cNvSpPr>
            <a:spLocks noGrp="1"/>
          </p:cNvSpPr>
          <p:nvPr>
            <p:ph idx="1"/>
          </p:nvPr>
        </p:nvSpPr>
        <p:spPr>
          <a:xfrm>
            <a:off x="457200" y="1295400"/>
            <a:ext cx="8229600" cy="3581400"/>
          </a:xfrm>
        </p:spPr>
        <p:txBody>
          <a:bodyPr/>
          <a:lstStyle/>
          <a:p>
            <a:r>
              <a:rPr lang="en-US" dirty="0"/>
              <a:t>Unlike most elements in an HTML document, form fields can get </a:t>
            </a:r>
            <a:r>
              <a:rPr lang="en-US" i="1" dirty="0"/>
              <a:t>keyboard focus</a:t>
            </a:r>
            <a:r>
              <a:rPr lang="en-US" dirty="0"/>
              <a:t>. When clicked—or activated in some other way—they become the currently active element, the main recipient of keyboard input</a:t>
            </a:r>
            <a:r>
              <a:rPr lang="en-US" dirty="0" smtClean="0"/>
              <a:t>.</a:t>
            </a:r>
            <a:endParaRPr lang="en-US" dirty="0"/>
          </a:p>
          <a:p>
            <a:r>
              <a:rPr lang="en-US" dirty="0"/>
              <a:t>We can control focus from JavaScript with the focus and blur methods. The first moves focus to the DOM element it is called on, and the second removes focus. The value in </a:t>
            </a:r>
            <a:r>
              <a:rPr lang="en-US" dirty="0" err="1"/>
              <a:t>document.activeElement</a:t>
            </a:r>
            <a:r>
              <a:rPr lang="en-US" dirty="0"/>
              <a:t> corresponds to the currently focused element.</a:t>
            </a:r>
          </a:p>
        </p:txBody>
      </p:sp>
      <p:sp>
        <p:nvSpPr>
          <p:cNvPr id="5" name="Rectangle 4"/>
          <p:cNvSpPr/>
          <p:nvPr/>
        </p:nvSpPr>
        <p:spPr>
          <a:xfrm>
            <a:off x="152400" y="4876800"/>
            <a:ext cx="5257800" cy="1815882"/>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document.querySelector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"input"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focus</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document.activeElement.tagName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document.querySelector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"input"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blur</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document.activeElement.tagName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1400" b="1" dirty="0">
              <a:solidFill>
                <a:srgbClr val="000000"/>
              </a:solidFill>
              <a:highlight>
                <a:srgbClr val="FFFFFF"/>
              </a:highlight>
              <a:latin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6162675" y="4719637"/>
            <a:ext cx="1771650" cy="314325"/>
          </a:xfrm>
          <a:prstGeom prst="rect">
            <a:avLst/>
          </a:prstGeom>
        </p:spPr>
      </p:pic>
      <p:pic>
        <p:nvPicPr>
          <p:cNvPr id="7" name="Picture 6"/>
          <p:cNvPicPr>
            <a:picLocks noChangeAspect="1"/>
          </p:cNvPicPr>
          <p:nvPr/>
        </p:nvPicPr>
        <p:blipFill>
          <a:blip r:embed="rId4"/>
          <a:stretch>
            <a:fillRect/>
          </a:stretch>
        </p:blipFill>
        <p:spPr>
          <a:xfrm>
            <a:off x="6162675" y="5784741"/>
            <a:ext cx="742950" cy="381000"/>
          </a:xfrm>
          <a:prstGeom prst="rect">
            <a:avLst/>
          </a:prstGeom>
        </p:spPr>
      </p:pic>
    </p:spTree>
    <p:extLst>
      <p:ext uri="{BB962C8B-B14F-4D97-AF65-F5344CB8AC3E}">
        <p14:creationId xmlns:p14="http://schemas.microsoft.com/office/powerpoint/2010/main" val="408876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Focus</a:t>
            </a:r>
            <a:endParaRPr lang="en-US" dirty="0"/>
          </a:p>
        </p:txBody>
      </p:sp>
      <p:sp>
        <p:nvSpPr>
          <p:cNvPr id="3" name="Content Placeholder 2"/>
          <p:cNvSpPr>
            <a:spLocks noGrp="1"/>
          </p:cNvSpPr>
          <p:nvPr>
            <p:ph idx="1"/>
          </p:nvPr>
        </p:nvSpPr>
        <p:spPr>
          <a:xfrm>
            <a:off x="457200" y="1131332"/>
            <a:ext cx="8229600" cy="2286000"/>
          </a:xfrm>
        </p:spPr>
        <p:txBody>
          <a:bodyPr>
            <a:normAutofit/>
          </a:bodyPr>
          <a:lstStyle/>
          <a:p>
            <a:r>
              <a:rPr lang="en-US" sz="1800" dirty="0"/>
              <a:t>JavaScript can be used to focus this field when the document is loaded, but HTML also provides the autofocus attribute, which produces the same effect but lets the browser know what we are trying to achieve. </a:t>
            </a:r>
          </a:p>
          <a:p>
            <a:endParaRPr lang="en-US" sz="1800" dirty="0"/>
          </a:p>
        </p:txBody>
      </p:sp>
      <p:sp>
        <p:nvSpPr>
          <p:cNvPr id="4" name="Rectangle 3"/>
          <p:cNvSpPr/>
          <p:nvPr/>
        </p:nvSpPr>
        <p:spPr>
          <a:xfrm>
            <a:off x="609600" y="2095500"/>
            <a:ext cx="4182555" cy="369332"/>
          </a:xfrm>
          <a:prstGeom prst="rect">
            <a:avLst/>
          </a:prstGeom>
        </p:spPr>
        <p:txBody>
          <a:bodyPr wrap="none">
            <a:spAutoFit/>
          </a:bodyPr>
          <a:lstStyle/>
          <a:p>
            <a:r>
              <a:rPr lang="en-US" dirty="0">
                <a:solidFill>
                  <a:srgbClr val="0000FF"/>
                </a:solidFill>
                <a:highlight>
                  <a:srgbClr val="FFFFFF"/>
                </a:highlight>
                <a:latin typeface="Courier New" panose="02070309020205020404" pitchFamily="49" charset="0"/>
              </a:rPr>
              <a:t>&lt;input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type</a:t>
            </a:r>
            <a:r>
              <a:rPr lang="en-US" dirty="0">
                <a:solidFill>
                  <a:srgbClr val="000000"/>
                </a:solidFill>
                <a:highlight>
                  <a:srgbClr val="FFFFFF"/>
                </a:highlight>
                <a:latin typeface="Courier New" panose="02070309020205020404" pitchFamily="49" charset="0"/>
              </a:rPr>
              <a:t>=</a:t>
            </a:r>
            <a:r>
              <a:rPr lang="en-US" b="1" dirty="0">
                <a:solidFill>
                  <a:srgbClr val="8000FF"/>
                </a:solidFill>
                <a:highlight>
                  <a:srgbClr val="FFFFFF"/>
                </a:highlight>
                <a:latin typeface="Courier New" panose="02070309020205020404" pitchFamily="49" charset="0"/>
              </a:rPr>
              <a:t>"text" </a:t>
            </a:r>
            <a:r>
              <a:rPr lang="en-US" b="1" dirty="0" smtClean="0">
                <a:solidFill>
                  <a:srgbClr val="8000FF"/>
                </a:solidFill>
                <a:highlight>
                  <a:srgbClr val="FFFFFF"/>
                </a:highlight>
                <a:latin typeface="Courier New" panose="02070309020205020404" pitchFamily="49" charset="0"/>
              </a:rPr>
              <a:t>autofocus</a:t>
            </a:r>
            <a:r>
              <a:rPr lang="en-US" dirty="0" smtClean="0">
                <a:solidFill>
                  <a:srgbClr val="0000FF"/>
                </a:solidFill>
                <a:highlight>
                  <a:srgbClr val="FFFFFF"/>
                </a:highlight>
                <a:latin typeface="Courier New" panose="02070309020205020404" pitchFamily="49" charset="0"/>
              </a:rPr>
              <a:t>&gt;</a:t>
            </a:r>
            <a:endParaRPr lang="en-US" b="1" dirty="0">
              <a:solidFill>
                <a:srgbClr val="000000"/>
              </a:solidFill>
              <a:highlight>
                <a:srgbClr val="FFFFFF"/>
              </a:highlight>
              <a:latin typeface="Courier New" panose="02070309020205020404" pitchFamily="49" charset="0"/>
            </a:endParaRPr>
          </a:p>
        </p:txBody>
      </p:sp>
      <p:sp>
        <p:nvSpPr>
          <p:cNvPr id="5" name="Content Placeholder 2"/>
          <p:cNvSpPr txBox="1">
            <a:spLocks/>
          </p:cNvSpPr>
          <p:nvPr/>
        </p:nvSpPr>
        <p:spPr>
          <a:xfrm>
            <a:off x="457200" y="2667000"/>
            <a:ext cx="8229600" cy="303633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Browsers traditionally also allow the user to move the focus through the document by pressing the Tab key. We can influence the order in which elements receive focus with the </a:t>
            </a:r>
            <a:r>
              <a:rPr lang="en-US" dirty="0" err="1"/>
              <a:t>tabindex</a:t>
            </a:r>
            <a:r>
              <a:rPr lang="en-US" dirty="0"/>
              <a:t> </a:t>
            </a:r>
            <a:r>
              <a:rPr lang="en-US" dirty="0" smtClean="0"/>
              <a:t>attribute</a:t>
            </a:r>
          </a:p>
          <a:p>
            <a:r>
              <a:rPr lang="en-US" dirty="0"/>
              <a:t>By default, most types of HTML elements cannot be focused. But you can add a </a:t>
            </a:r>
            <a:r>
              <a:rPr lang="en-US" dirty="0" err="1"/>
              <a:t>tabindex</a:t>
            </a:r>
            <a:r>
              <a:rPr lang="en-US" dirty="0"/>
              <a:t> attribute to any element, which will make it focusable.</a:t>
            </a:r>
            <a:endParaRPr lang="en-US" dirty="0" smtClean="0"/>
          </a:p>
          <a:p>
            <a:r>
              <a:rPr lang="en-US" dirty="0" smtClean="0"/>
              <a:t>The </a:t>
            </a:r>
            <a:r>
              <a:rPr lang="en-US" dirty="0"/>
              <a:t>following example document will let focus jump from the text input to the OK button, rather than going through the help link first:</a:t>
            </a:r>
          </a:p>
        </p:txBody>
      </p:sp>
      <p:sp>
        <p:nvSpPr>
          <p:cNvPr id="7" name="Rectangle 6"/>
          <p:cNvSpPr/>
          <p:nvPr/>
        </p:nvSpPr>
        <p:spPr>
          <a:xfrm>
            <a:off x="304800" y="5931932"/>
            <a:ext cx="8288845" cy="646331"/>
          </a:xfrm>
          <a:prstGeom prst="rect">
            <a:avLst/>
          </a:prstGeom>
        </p:spPr>
        <p:txBody>
          <a:bodyPr wrap="square">
            <a:spAutoFit/>
          </a:bodyPr>
          <a:lstStyle/>
          <a:p>
            <a:r>
              <a:rPr lang="en-US" dirty="0">
                <a:solidFill>
                  <a:srgbClr val="0000FF"/>
                </a:solidFill>
                <a:highlight>
                  <a:srgbClr val="FFFFFF"/>
                </a:highlight>
                <a:latin typeface="Courier New" panose="02070309020205020404" pitchFamily="49" charset="0"/>
              </a:rPr>
              <a:t>&lt;input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type</a:t>
            </a:r>
            <a:r>
              <a:rPr lang="en-US" dirty="0">
                <a:solidFill>
                  <a:srgbClr val="000000"/>
                </a:solidFill>
                <a:highlight>
                  <a:srgbClr val="FFFFFF"/>
                </a:highlight>
                <a:latin typeface="Courier New" panose="02070309020205020404" pitchFamily="49" charset="0"/>
              </a:rPr>
              <a:t>=</a:t>
            </a:r>
            <a:r>
              <a:rPr lang="en-US" b="1" dirty="0">
                <a:solidFill>
                  <a:srgbClr val="8000FF"/>
                </a:solidFill>
                <a:highlight>
                  <a:srgbClr val="FFFFFF"/>
                </a:highlight>
                <a:latin typeface="Courier New" panose="02070309020205020404" pitchFamily="49" charset="0"/>
              </a:rPr>
              <a:t>"text"</a:t>
            </a:r>
            <a:r>
              <a:rPr lang="en-US" dirty="0">
                <a:solidFill>
                  <a:srgbClr val="000000"/>
                </a:solidFill>
                <a:highlight>
                  <a:srgbClr val="FFFFFF"/>
                </a:highlight>
                <a:latin typeface="Courier New" panose="02070309020205020404" pitchFamily="49" charset="0"/>
              </a:rPr>
              <a:t> </a:t>
            </a:r>
            <a:r>
              <a:rPr lang="en-US" dirty="0" err="1">
                <a:solidFill>
                  <a:srgbClr val="FF0000"/>
                </a:solidFill>
                <a:highlight>
                  <a:srgbClr val="FFFFFF"/>
                </a:highlight>
                <a:latin typeface="Courier New" panose="02070309020205020404" pitchFamily="49" charset="0"/>
              </a:rPr>
              <a:t>tabindex</a:t>
            </a:r>
            <a:r>
              <a:rPr lang="en-US" dirty="0">
                <a:solidFill>
                  <a:srgbClr val="00000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1</a:t>
            </a:r>
            <a:r>
              <a:rPr lang="en-US" dirty="0">
                <a:solidFill>
                  <a:srgbClr val="0000FF"/>
                </a:solidFill>
                <a:highlight>
                  <a:srgbClr val="FFFFFF"/>
                </a:highlight>
                <a:latin typeface="Courier New" panose="02070309020205020404" pitchFamily="49" charset="0"/>
              </a:rPr>
              <a:t>&gt;</a:t>
            </a:r>
            <a:r>
              <a:rPr lang="en-US" b="1" dirty="0">
                <a:solidFill>
                  <a:srgbClr val="000000"/>
                </a:solidFill>
                <a:highlight>
                  <a:srgbClr val="FFFFFF"/>
                </a:highlight>
                <a:latin typeface="Courier New" panose="02070309020205020404" pitchFamily="49" charset="0"/>
              </a:rPr>
              <a:t> </a:t>
            </a:r>
            <a:r>
              <a:rPr lang="en-US" dirty="0">
                <a:solidFill>
                  <a:srgbClr val="0000FF"/>
                </a:solidFill>
                <a:highlight>
                  <a:srgbClr val="FFFFFF"/>
                </a:highlight>
                <a:latin typeface="Courier New" panose="02070309020205020404" pitchFamily="49" charset="0"/>
              </a:rPr>
              <a:t>&lt;a</a:t>
            </a:r>
            <a:r>
              <a:rPr lang="en-US" dirty="0">
                <a:solidFill>
                  <a:srgbClr val="000000"/>
                </a:solidFill>
                <a:highlight>
                  <a:srgbClr val="FFFFFF"/>
                </a:highlight>
                <a:latin typeface="Courier New" panose="02070309020205020404" pitchFamily="49" charset="0"/>
              </a:rPr>
              <a:t> </a:t>
            </a:r>
            <a:r>
              <a:rPr lang="en-US" dirty="0" err="1">
                <a:solidFill>
                  <a:srgbClr val="FF0000"/>
                </a:solidFill>
                <a:highlight>
                  <a:srgbClr val="FFFFFF"/>
                </a:highlight>
                <a:latin typeface="Courier New" panose="02070309020205020404" pitchFamily="49" charset="0"/>
              </a:rPr>
              <a:t>href</a:t>
            </a:r>
            <a:r>
              <a:rPr lang="en-US" dirty="0">
                <a:solidFill>
                  <a:srgbClr val="000000"/>
                </a:solidFill>
                <a:highlight>
                  <a:srgbClr val="FFFFFF"/>
                </a:highlight>
                <a:latin typeface="Courier New" panose="02070309020205020404" pitchFamily="49" charset="0"/>
              </a:rPr>
              <a:t>=</a:t>
            </a:r>
            <a:r>
              <a:rPr lang="en-US" b="1" dirty="0">
                <a:solidFill>
                  <a:srgbClr val="8000FF"/>
                </a:solidFill>
                <a:highlight>
                  <a:srgbClr val="FFFFFF"/>
                </a:highlight>
                <a:latin typeface="Courier New" panose="02070309020205020404" pitchFamily="49" charset="0"/>
              </a:rPr>
              <a:t>"."</a:t>
            </a:r>
            <a:r>
              <a:rPr lang="en-US" dirty="0">
                <a:solidFill>
                  <a:srgbClr val="0000FF"/>
                </a:solidFill>
                <a:highlight>
                  <a:srgbClr val="FFFFFF"/>
                </a:highlight>
                <a:latin typeface="Courier New" panose="02070309020205020404" pitchFamily="49" charset="0"/>
              </a:rPr>
              <a:t>&gt;</a:t>
            </a:r>
            <a:r>
              <a:rPr lang="en-US" b="1" dirty="0">
                <a:solidFill>
                  <a:srgbClr val="000000"/>
                </a:solidFill>
                <a:highlight>
                  <a:srgbClr val="FFFFFF"/>
                </a:highlight>
                <a:latin typeface="Courier New" panose="02070309020205020404" pitchFamily="49" charset="0"/>
              </a:rPr>
              <a:t>(help)</a:t>
            </a:r>
            <a:r>
              <a:rPr lang="en-US" dirty="0">
                <a:solidFill>
                  <a:srgbClr val="0000FF"/>
                </a:solidFill>
                <a:highlight>
                  <a:srgbClr val="FFFFFF"/>
                </a:highlight>
                <a:latin typeface="Courier New" panose="02070309020205020404" pitchFamily="49" charset="0"/>
              </a:rPr>
              <a:t>&lt;/a&gt;</a:t>
            </a:r>
            <a:endParaRPr lang="en-US" b="1" dirty="0">
              <a:solidFill>
                <a:srgbClr val="000000"/>
              </a:solidFill>
              <a:highlight>
                <a:srgbClr val="FFFFFF"/>
              </a:highlight>
              <a:latin typeface="Courier New" panose="02070309020205020404" pitchFamily="49" charset="0"/>
            </a:endParaRPr>
          </a:p>
          <a:p>
            <a:r>
              <a:rPr lang="en-US" dirty="0">
                <a:solidFill>
                  <a:srgbClr val="0000FF"/>
                </a:solidFill>
                <a:highlight>
                  <a:srgbClr val="FFFFFF"/>
                </a:highlight>
                <a:latin typeface="Courier New" panose="02070309020205020404" pitchFamily="49" charset="0"/>
              </a:rPr>
              <a:t>&lt;button</a:t>
            </a:r>
            <a:r>
              <a:rPr lang="en-US" dirty="0">
                <a:solidFill>
                  <a:srgbClr val="000000"/>
                </a:solidFill>
                <a:highlight>
                  <a:srgbClr val="FFFFFF"/>
                </a:highlight>
                <a:latin typeface="Courier New" panose="02070309020205020404" pitchFamily="49" charset="0"/>
              </a:rPr>
              <a:t> </a:t>
            </a:r>
            <a:r>
              <a:rPr lang="en-US" dirty="0" err="1">
                <a:solidFill>
                  <a:srgbClr val="FF0000"/>
                </a:solidFill>
                <a:highlight>
                  <a:srgbClr val="FFFFFF"/>
                </a:highlight>
                <a:latin typeface="Courier New" panose="02070309020205020404" pitchFamily="49" charset="0"/>
              </a:rPr>
              <a:t>onclick</a:t>
            </a:r>
            <a:r>
              <a:rPr lang="en-US" dirty="0">
                <a:solidFill>
                  <a:srgbClr val="000000"/>
                </a:solidFill>
                <a:highlight>
                  <a:srgbClr val="FFFFFF"/>
                </a:highlight>
                <a:latin typeface="Courier New" panose="02070309020205020404" pitchFamily="49" charset="0"/>
              </a:rPr>
              <a:t>=</a:t>
            </a:r>
            <a:r>
              <a:rPr lang="en-US" b="1" dirty="0">
                <a:solidFill>
                  <a:srgbClr val="8000FF"/>
                </a:solidFill>
                <a:highlight>
                  <a:srgbClr val="FFFFFF"/>
                </a:highlight>
                <a:latin typeface="Courier New" panose="02070309020205020404" pitchFamily="49" charset="0"/>
              </a:rPr>
              <a:t>"console.log('ok')"</a:t>
            </a:r>
            <a:r>
              <a:rPr lang="en-US" dirty="0">
                <a:solidFill>
                  <a:srgbClr val="000000"/>
                </a:solidFill>
                <a:highlight>
                  <a:srgbClr val="FFFFFF"/>
                </a:highlight>
                <a:latin typeface="Courier New" panose="02070309020205020404" pitchFamily="49" charset="0"/>
              </a:rPr>
              <a:t> </a:t>
            </a:r>
            <a:r>
              <a:rPr lang="en-US" dirty="0" err="1">
                <a:solidFill>
                  <a:srgbClr val="FF0000"/>
                </a:solidFill>
                <a:highlight>
                  <a:srgbClr val="FFFFFF"/>
                </a:highlight>
                <a:latin typeface="Courier New" panose="02070309020205020404" pitchFamily="49" charset="0"/>
              </a:rPr>
              <a:t>tabindex</a:t>
            </a:r>
            <a:r>
              <a:rPr lang="en-US" dirty="0">
                <a:solidFill>
                  <a:srgbClr val="00000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2</a:t>
            </a:r>
            <a:r>
              <a:rPr lang="en-US" dirty="0">
                <a:solidFill>
                  <a:srgbClr val="0000FF"/>
                </a:solidFill>
                <a:highlight>
                  <a:srgbClr val="FFFFFF"/>
                </a:highlight>
                <a:latin typeface="Courier New" panose="02070309020205020404" pitchFamily="49" charset="0"/>
              </a:rPr>
              <a:t>&gt;</a:t>
            </a:r>
            <a:r>
              <a:rPr lang="en-US" b="1" dirty="0">
                <a:solidFill>
                  <a:srgbClr val="000000"/>
                </a:solidFill>
                <a:highlight>
                  <a:srgbClr val="FFFFFF"/>
                </a:highlight>
                <a:latin typeface="Courier New" panose="02070309020205020404" pitchFamily="49" charset="0"/>
              </a:rPr>
              <a:t>OK</a:t>
            </a:r>
            <a:r>
              <a:rPr lang="en-US" dirty="0">
                <a:solidFill>
                  <a:srgbClr val="0000FF"/>
                </a:solidFill>
                <a:highlight>
                  <a:srgbClr val="FFFFFF"/>
                </a:highlight>
                <a:latin typeface="Courier New" panose="02070309020205020404" pitchFamily="49" charset="0"/>
              </a:rPr>
              <a:t>&lt;/button&gt;</a:t>
            </a:r>
            <a:endParaRPr lang="en-US" dirty="0"/>
          </a:p>
        </p:txBody>
      </p:sp>
    </p:spTree>
    <p:extLst>
      <p:ext uri="{BB962C8B-B14F-4D97-AF65-F5344CB8AC3E}">
        <p14:creationId xmlns:p14="http://schemas.microsoft.com/office/powerpoint/2010/main" val="25976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Disabled </a:t>
            </a:r>
            <a:r>
              <a:rPr lang="en-US" dirty="0" smtClean="0"/>
              <a:t>fields</a:t>
            </a:r>
            <a:endParaRPr lang="en-US" dirty="0"/>
          </a:p>
        </p:txBody>
      </p:sp>
      <p:sp>
        <p:nvSpPr>
          <p:cNvPr id="3" name="Content Placeholder 2"/>
          <p:cNvSpPr>
            <a:spLocks noGrp="1"/>
          </p:cNvSpPr>
          <p:nvPr>
            <p:ph idx="1"/>
          </p:nvPr>
        </p:nvSpPr>
        <p:spPr/>
        <p:txBody>
          <a:bodyPr>
            <a:normAutofit/>
          </a:bodyPr>
          <a:lstStyle/>
          <a:p>
            <a:r>
              <a:rPr lang="en-US" sz="2000" dirty="0"/>
              <a:t>All form fields can be disabled through their disabled attribute, which also exists as a property on the element’s DOM object</a:t>
            </a:r>
            <a:r>
              <a:rPr lang="en-US" sz="2000" dirty="0" smtClean="0"/>
              <a:t>.</a:t>
            </a:r>
          </a:p>
          <a:p>
            <a:r>
              <a:rPr lang="en-US" sz="2000" dirty="0"/>
              <a:t>Disabled fields cannot be focused or changed, and unlike active fields, they usually look gray and faded</a:t>
            </a:r>
            <a:r>
              <a:rPr lang="en-US" sz="2000" dirty="0" smtClean="0"/>
              <a:t>.</a:t>
            </a:r>
          </a:p>
          <a:p>
            <a:r>
              <a:rPr lang="en-US" sz="2000" dirty="0"/>
              <a:t>When a program is in the process of handling an action caused by some button or other control, which might require communication with the server and thus take a while, it can be a good idea to disable the control until the action finishes. That way, when the user gets impatient and clicks it again, they don’t accidentally repeat their action.</a:t>
            </a:r>
          </a:p>
        </p:txBody>
      </p:sp>
      <p:pic>
        <p:nvPicPr>
          <p:cNvPr id="5" name="Picture 4"/>
          <p:cNvPicPr>
            <a:picLocks noChangeAspect="1"/>
          </p:cNvPicPr>
          <p:nvPr/>
        </p:nvPicPr>
        <p:blipFill>
          <a:blip r:embed="rId2"/>
          <a:stretch>
            <a:fillRect/>
          </a:stretch>
        </p:blipFill>
        <p:spPr>
          <a:xfrm>
            <a:off x="6019800" y="5499100"/>
            <a:ext cx="2330988" cy="786031"/>
          </a:xfrm>
          <a:prstGeom prst="rect">
            <a:avLst/>
          </a:prstGeom>
        </p:spPr>
      </p:pic>
      <p:sp>
        <p:nvSpPr>
          <p:cNvPr id="6" name="Rectangle 5"/>
          <p:cNvSpPr/>
          <p:nvPr/>
        </p:nvSpPr>
        <p:spPr>
          <a:xfrm>
            <a:off x="685800" y="5361801"/>
            <a:ext cx="4572000" cy="923330"/>
          </a:xfrm>
          <a:prstGeom prst="rect">
            <a:avLst/>
          </a:prstGeom>
        </p:spPr>
        <p:txBody>
          <a:bodyPr>
            <a:spAutoFit/>
          </a:bodyPr>
          <a:lstStyle/>
          <a:p>
            <a:endParaRPr lang="en-US" b="1" dirty="0">
              <a:solidFill>
                <a:srgbClr val="000000"/>
              </a:solidFill>
              <a:highlight>
                <a:srgbClr val="FFFFFF"/>
              </a:highlight>
              <a:latin typeface="Courier New" panose="02070309020205020404" pitchFamily="49" charset="0"/>
            </a:endParaRPr>
          </a:p>
          <a:p>
            <a:r>
              <a:rPr lang="en-US" dirty="0">
                <a:solidFill>
                  <a:srgbClr val="0000FF"/>
                </a:solidFill>
                <a:highlight>
                  <a:srgbClr val="FFFFFF"/>
                </a:highlight>
                <a:latin typeface="Courier New" panose="02070309020205020404" pitchFamily="49" charset="0"/>
              </a:rPr>
              <a:t>&lt;button&gt;</a:t>
            </a:r>
            <a:r>
              <a:rPr lang="en-US" b="1" dirty="0">
                <a:solidFill>
                  <a:srgbClr val="000000"/>
                </a:solidFill>
                <a:highlight>
                  <a:srgbClr val="FFFFFF"/>
                </a:highlight>
                <a:latin typeface="Courier New" panose="02070309020205020404" pitchFamily="49" charset="0"/>
              </a:rPr>
              <a:t>Yes</a:t>
            </a:r>
            <a:r>
              <a:rPr lang="en-US" dirty="0">
                <a:solidFill>
                  <a:srgbClr val="0000FF"/>
                </a:solidFill>
                <a:highlight>
                  <a:srgbClr val="FFFFFF"/>
                </a:highlight>
                <a:latin typeface="Courier New" panose="02070309020205020404" pitchFamily="49" charset="0"/>
              </a:rPr>
              <a:t>&lt;/button&gt;</a:t>
            </a:r>
            <a:endParaRPr lang="en-US" b="1" dirty="0">
              <a:solidFill>
                <a:srgbClr val="000000"/>
              </a:solidFill>
              <a:highlight>
                <a:srgbClr val="FFFFFF"/>
              </a:highlight>
              <a:latin typeface="Courier New" panose="02070309020205020404" pitchFamily="49" charset="0"/>
            </a:endParaRPr>
          </a:p>
          <a:p>
            <a:r>
              <a:rPr lang="en-US" dirty="0">
                <a:solidFill>
                  <a:srgbClr val="0000FF"/>
                </a:solidFill>
                <a:highlight>
                  <a:srgbClr val="FFFFFF"/>
                </a:highlight>
                <a:latin typeface="Courier New" panose="02070309020205020404" pitchFamily="49" charset="0"/>
              </a:rPr>
              <a:t>&lt;button</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disabled</a:t>
            </a:r>
            <a:r>
              <a:rPr lang="en-US" dirty="0">
                <a:solidFill>
                  <a:srgbClr val="0000FF"/>
                </a:solidFill>
                <a:highlight>
                  <a:srgbClr val="FFFFFF"/>
                </a:highlight>
                <a:latin typeface="Courier New" panose="02070309020205020404" pitchFamily="49" charset="0"/>
              </a:rPr>
              <a:t>&gt;</a:t>
            </a:r>
            <a:r>
              <a:rPr lang="en-US" b="1" dirty="0">
                <a:solidFill>
                  <a:srgbClr val="000000"/>
                </a:solidFill>
                <a:highlight>
                  <a:srgbClr val="FFFFFF"/>
                </a:highlight>
                <a:latin typeface="Courier New" panose="02070309020205020404" pitchFamily="49" charset="0"/>
              </a:rPr>
              <a:t>No</a:t>
            </a:r>
            <a:r>
              <a:rPr lang="en-US" dirty="0">
                <a:solidFill>
                  <a:srgbClr val="0000FF"/>
                </a:solidFill>
                <a:highlight>
                  <a:srgbClr val="FFFFFF"/>
                </a:highlight>
                <a:latin typeface="Courier New" panose="02070309020205020404" pitchFamily="49" charset="0"/>
              </a:rPr>
              <a:t>&lt;/button&gt;</a:t>
            </a:r>
            <a:endParaRPr lang="en-US" sz="4000" dirty="0"/>
          </a:p>
        </p:txBody>
      </p:sp>
    </p:spTree>
    <p:extLst>
      <p:ext uri="{BB962C8B-B14F-4D97-AF65-F5344CB8AC3E}">
        <p14:creationId xmlns:p14="http://schemas.microsoft.com/office/powerpoint/2010/main" val="146160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form element</a:t>
            </a:r>
            <a:endParaRPr lang="en-US" dirty="0"/>
          </a:p>
        </p:txBody>
      </p:sp>
      <p:sp>
        <p:nvSpPr>
          <p:cNvPr id="3" name="Content Placeholder 2"/>
          <p:cNvSpPr>
            <a:spLocks noGrp="1"/>
          </p:cNvSpPr>
          <p:nvPr>
            <p:ph idx="1"/>
          </p:nvPr>
        </p:nvSpPr>
        <p:spPr>
          <a:xfrm>
            <a:off x="457200" y="1295400"/>
            <a:ext cx="8229600" cy="2590800"/>
          </a:xfrm>
        </p:spPr>
        <p:txBody>
          <a:bodyPr>
            <a:normAutofit fontScale="85000" lnSpcReduction="20000"/>
          </a:bodyPr>
          <a:lstStyle/>
          <a:p>
            <a:r>
              <a:rPr lang="en-US" dirty="0"/>
              <a:t>When a field is contained in a &lt;form&gt; element, its DOM element will have a property form linking back to the form’s DOM element. The &lt;form&gt; element, in turn, has a property called elements that contains an array-like collection of the fields inside </a:t>
            </a:r>
            <a:r>
              <a:rPr lang="en-US" dirty="0" smtClean="0"/>
              <a:t>it</a:t>
            </a:r>
          </a:p>
          <a:p>
            <a:r>
              <a:rPr lang="en-US" dirty="0"/>
              <a:t>The name attribute of a form field determines the way its value will be identified when the form is submitted. It can also be used as a property name when accessing the form’s elements property, which acts both as an array-like object (accessible by number) and a map (accessible by name).</a:t>
            </a:r>
          </a:p>
        </p:txBody>
      </p:sp>
      <p:sp>
        <p:nvSpPr>
          <p:cNvPr id="6" name="Rectangle 5"/>
          <p:cNvSpPr/>
          <p:nvPr/>
        </p:nvSpPr>
        <p:spPr>
          <a:xfrm>
            <a:off x="25400" y="3610213"/>
            <a:ext cx="5689600" cy="3323987"/>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&lt;form</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action</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"example/submit.html"</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Name: </a:t>
            </a:r>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"name"</a:t>
            </a:r>
            <a:r>
              <a:rPr lang="en-US" sz="1400" dirty="0">
                <a:solidFill>
                  <a:srgbClr val="0000FF"/>
                </a:solidFill>
                <a:highlight>
                  <a:srgbClr val="FFFFFF"/>
                </a:highlight>
                <a:latin typeface="Courier New" panose="02070309020205020404" pitchFamily="49" charset="0"/>
              </a:rPr>
              <a:t>&gt;&lt;</a:t>
            </a:r>
            <a:r>
              <a:rPr lang="en-US" sz="1400" dirty="0" err="1">
                <a:solidFill>
                  <a:srgbClr val="0000FF"/>
                </a:solidFill>
                <a:highlight>
                  <a:srgbClr val="FFFFFF"/>
                </a:highlight>
                <a:latin typeface="Courier New" panose="02070309020205020404" pitchFamily="49" charset="0"/>
              </a:rPr>
              <a:t>br</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Password: </a:t>
            </a:r>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"password"</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"password</a:t>
            </a:r>
            <a:r>
              <a:rPr lang="en-US" sz="1400" b="1" dirty="0" smtClean="0">
                <a:solidFill>
                  <a:srgbClr val="8000FF"/>
                </a:solidFill>
                <a:highlight>
                  <a:srgbClr val="FFFFFF"/>
                </a:highlight>
                <a:latin typeface="Courier New" panose="02070309020205020404" pitchFamily="49" charset="0"/>
              </a:rPr>
              <a:t>"</a:t>
            </a:r>
            <a:r>
              <a:rPr lang="en-US" sz="1400" dirty="0" smtClean="0">
                <a:solidFill>
                  <a:srgbClr val="0000FF"/>
                </a:solidFill>
                <a:highlight>
                  <a:srgbClr val="FFFFFF"/>
                </a:highlight>
                <a:latin typeface="Courier New" panose="02070309020205020404" pitchFamily="49" charset="0"/>
              </a:rPr>
              <a:t>&gt;</a:t>
            </a:r>
          </a:p>
          <a:p>
            <a:r>
              <a:rPr lang="en-US" sz="1400" dirty="0" smtClean="0">
                <a:solidFill>
                  <a:srgbClr val="0000FF"/>
                </a:solidFill>
                <a:highlight>
                  <a:srgbClr val="FFFFFF"/>
                </a:highlight>
                <a:latin typeface="Courier New" panose="02070309020205020404" pitchFamily="49" charset="0"/>
              </a:rPr>
              <a:t>&lt;</a:t>
            </a:r>
            <a:r>
              <a:rPr lang="en-US" sz="1400" dirty="0" err="1">
                <a:solidFill>
                  <a:srgbClr val="0000FF"/>
                </a:solidFill>
                <a:highlight>
                  <a:srgbClr val="FFFFFF"/>
                </a:highlight>
                <a:latin typeface="Courier New" panose="02070309020205020404" pitchFamily="49" charset="0"/>
              </a:rPr>
              <a:t>br</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&lt;button</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"submit"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Log in</a:t>
            </a:r>
            <a:r>
              <a:rPr lang="en-US" sz="1400" dirty="0">
                <a:solidFill>
                  <a:srgbClr val="0000FF"/>
                </a:solidFill>
                <a:highlight>
                  <a:srgbClr val="FFFFFF"/>
                </a:highlight>
                <a:latin typeface="Courier New" panose="02070309020205020404" pitchFamily="49" charset="0"/>
              </a:rPr>
              <a:t>&lt;/button&gt;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&lt;/form&gt;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form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document.querySelector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"form"</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nameInput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document.querySelector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"input"</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form.elements</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type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form.elements.password.type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form.elements.name.form</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form</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nameInput.form</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1400" b="1" dirty="0">
              <a:solidFill>
                <a:srgbClr val="000000"/>
              </a:solidFill>
              <a:highlight>
                <a:srgbClr val="FFFFFF"/>
              </a:highligh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5791200" y="4081462"/>
            <a:ext cx="3093346" cy="871538"/>
          </a:xfrm>
          <a:prstGeom prst="rect">
            <a:avLst/>
          </a:prstGeom>
        </p:spPr>
      </p:pic>
      <p:pic>
        <p:nvPicPr>
          <p:cNvPr id="8" name="Picture 7"/>
          <p:cNvPicPr>
            <a:picLocks noChangeAspect="1"/>
          </p:cNvPicPr>
          <p:nvPr/>
        </p:nvPicPr>
        <p:blipFill>
          <a:blip r:embed="rId3"/>
          <a:stretch>
            <a:fillRect/>
          </a:stretch>
        </p:blipFill>
        <p:spPr>
          <a:xfrm>
            <a:off x="5413075" y="5740757"/>
            <a:ext cx="3654725" cy="1041043"/>
          </a:xfrm>
          <a:prstGeom prst="rect">
            <a:avLst/>
          </a:prstGeom>
        </p:spPr>
      </p:pic>
    </p:spTree>
    <p:extLst>
      <p:ext uri="{BB962C8B-B14F-4D97-AF65-F5344CB8AC3E}">
        <p14:creationId xmlns:p14="http://schemas.microsoft.com/office/powerpoint/2010/main" val="374715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Intercepting submit events</a:t>
            </a:r>
            <a:endParaRPr lang="en-US" dirty="0"/>
          </a:p>
        </p:txBody>
      </p:sp>
      <p:sp>
        <p:nvSpPr>
          <p:cNvPr id="3" name="Content Placeholder 2"/>
          <p:cNvSpPr>
            <a:spLocks noGrp="1"/>
          </p:cNvSpPr>
          <p:nvPr>
            <p:ph idx="1"/>
          </p:nvPr>
        </p:nvSpPr>
        <p:spPr>
          <a:xfrm>
            <a:off x="457200" y="1295400"/>
            <a:ext cx="8229600" cy="2895600"/>
          </a:xfrm>
        </p:spPr>
        <p:txBody>
          <a:bodyPr>
            <a:normAutofit fontScale="70000" lnSpcReduction="20000"/>
          </a:bodyPr>
          <a:lstStyle/>
          <a:p>
            <a:r>
              <a:rPr lang="en-US" dirty="0"/>
              <a:t>A button with a type attribute of submit will, when pressed, cause the form to be submitted. </a:t>
            </a:r>
            <a:endParaRPr lang="en-US" dirty="0" smtClean="0"/>
          </a:p>
          <a:p>
            <a:r>
              <a:rPr lang="en-US" dirty="0"/>
              <a:t>Submitting a form normally means that the browser navigates to the page indicated by the form’s action attribute, using either a GET or a POST request. But before that happens, a "submit" event is fired. This event can be handled by JavaScript, and the handler can prevent the default behavior by calling </a:t>
            </a:r>
            <a:r>
              <a:rPr lang="en-US" dirty="0" err="1"/>
              <a:t>preventDefault</a:t>
            </a:r>
            <a:r>
              <a:rPr lang="en-US" dirty="0"/>
              <a:t> on the event object</a:t>
            </a:r>
            <a:r>
              <a:rPr lang="en-US" dirty="0" smtClean="0"/>
              <a:t>.</a:t>
            </a:r>
          </a:p>
          <a:p>
            <a:r>
              <a:rPr lang="en-US" dirty="0"/>
              <a:t>Intercepting "submit" events in JavaScript has various uses. We can write code to verify that the values the user entered make sense and immediately show an error message instead of submitting the form when they don’t</a:t>
            </a:r>
            <a:r>
              <a:rPr lang="en-US" dirty="0" smtClean="0"/>
              <a:t>.</a:t>
            </a:r>
          </a:p>
          <a:p>
            <a:r>
              <a:rPr lang="en-US" dirty="0"/>
              <a:t>Or we can disable the regular way of submitting the form entirely, as in the previous example, and have our program handle the </a:t>
            </a:r>
            <a:r>
              <a:rPr lang="en-US" dirty="0" smtClean="0"/>
              <a:t>input asynchronously</a:t>
            </a:r>
            <a:r>
              <a:rPr lang="en-US" dirty="0"/>
              <a:t> </a:t>
            </a:r>
          </a:p>
        </p:txBody>
      </p:sp>
      <p:sp>
        <p:nvSpPr>
          <p:cNvPr id="7" name="Rectangle 6"/>
          <p:cNvSpPr/>
          <p:nvPr/>
        </p:nvSpPr>
        <p:spPr>
          <a:xfrm>
            <a:off x="0" y="4191000"/>
            <a:ext cx="7086600" cy="2677656"/>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&lt;form</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action</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"example/submit.html"</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Value: </a:t>
            </a:r>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"value"</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&lt;button</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"submit"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Save</a:t>
            </a:r>
            <a:r>
              <a:rPr lang="en-US" sz="1400" dirty="0">
                <a:solidFill>
                  <a:srgbClr val="0000FF"/>
                </a:solidFill>
                <a:highlight>
                  <a:srgbClr val="FFFFFF"/>
                </a:highlight>
                <a:latin typeface="Courier New" panose="02070309020205020404" pitchFamily="49" charset="0"/>
              </a:rPr>
              <a:t>&lt;/button&gt;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&lt;/form&gt;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form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document.querySelector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"form"</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form.addEventListener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"submit"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function</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event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console.log</a:t>
            </a:r>
            <a:r>
              <a:rPr lang="en-US" sz="1400" b="1" dirty="0" smtClean="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"doing something </a:t>
            </a:r>
            <a:r>
              <a:rPr lang="en-US" sz="1400" dirty="0" smtClean="0">
                <a:solidFill>
                  <a:srgbClr val="808080"/>
                </a:solidFill>
                <a:highlight>
                  <a:srgbClr val="F2F4FF"/>
                </a:highlight>
                <a:latin typeface="Courier New" panose="02070309020205020404" pitchFamily="49" charset="0"/>
              </a:rPr>
              <a:t>asynchronously“</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000000"/>
                </a:solidFill>
                <a:highlight>
                  <a:srgbClr val="F2F4FF"/>
                </a:highlight>
                <a:latin typeface="Courier New" panose="02070309020205020404" pitchFamily="49" charset="0"/>
              </a:rPr>
              <a:t>     </a:t>
            </a:r>
            <a:r>
              <a:rPr lang="en-US" sz="1400" dirty="0" smtClean="0">
                <a:solidFill>
                  <a:srgbClr val="000000"/>
                </a:solidFill>
                <a:highlight>
                  <a:srgbClr val="F2F4FF"/>
                </a:highlight>
                <a:latin typeface="Courier New" panose="02070309020205020404" pitchFamily="49" charset="0"/>
              </a:rPr>
              <a:t>	</a:t>
            </a:r>
            <a:r>
              <a:rPr lang="en-US" sz="1400" dirty="0" err="1" smtClean="0">
                <a:solidFill>
                  <a:srgbClr val="000000"/>
                </a:solidFill>
                <a:highlight>
                  <a:srgbClr val="F2F4FF"/>
                </a:highlight>
                <a:latin typeface="Courier New" panose="02070309020205020404" pitchFamily="49" charset="0"/>
              </a:rPr>
              <a:t>form.elements.value.value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smtClean="0">
                <a:solidFill>
                  <a:srgbClr val="000000"/>
                </a:solidFill>
                <a:highlight>
                  <a:srgbClr val="F2F4FF"/>
                </a:highlight>
                <a:latin typeface="Courier New" panose="02070309020205020404" pitchFamily="49" charset="0"/>
              </a:rPr>
              <a:t>event.preventDefault</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3200" dirty="0"/>
          </a:p>
        </p:txBody>
      </p:sp>
      <p:pic>
        <p:nvPicPr>
          <p:cNvPr id="8" name="Picture 7"/>
          <p:cNvPicPr>
            <a:picLocks noChangeAspect="1"/>
          </p:cNvPicPr>
          <p:nvPr/>
        </p:nvPicPr>
        <p:blipFill>
          <a:blip r:embed="rId2"/>
          <a:stretch>
            <a:fillRect/>
          </a:stretch>
        </p:blipFill>
        <p:spPr>
          <a:xfrm>
            <a:off x="5334000" y="4203700"/>
            <a:ext cx="3543300" cy="444500"/>
          </a:xfrm>
          <a:prstGeom prst="rect">
            <a:avLst/>
          </a:prstGeom>
        </p:spPr>
      </p:pic>
      <p:pic>
        <p:nvPicPr>
          <p:cNvPr id="9" name="Picture 8"/>
          <p:cNvPicPr>
            <a:picLocks noChangeAspect="1"/>
          </p:cNvPicPr>
          <p:nvPr/>
        </p:nvPicPr>
        <p:blipFill>
          <a:blip r:embed="rId3"/>
          <a:stretch>
            <a:fillRect/>
          </a:stretch>
        </p:blipFill>
        <p:spPr>
          <a:xfrm>
            <a:off x="5791200" y="5638800"/>
            <a:ext cx="3197679" cy="381000"/>
          </a:xfrm>
          <a:prstGeom prst="rect">
            <a:avLst/>
          </a:prstGeom>
        </p:spPr>
      </p:pic>
    </p:spTree>
    <p:extLst>
      <p:ext uri="{BB962C8B-B14F-4D97-AF65-F5344CB8AC3E}">
        <p14:creationId xmlns:p14="http://schemas.microsoft.com/office/powerpoint/2010/main" val="248221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Text fields</a:t>
            </a:r>
            <a:endParaRPr lang="en-US" dirty="0"/>
          </a:p>
        </p:txBody>
      </p:sp>
      <p:sp>
        <p:nvSpPr>
          <p:cNvPr id="3" name="Content Placeholder 2"/>
          <p:cNvSpPr>
            <a:spLocks noGrp="1"/>
          </p:cNvSpPr>
          <p:nvPr>
            <p:ph idx="1"/>
          </p:nvPr>
        </p:nvSpPr>
        <p:spPr>
          <a:xfrm>
            <a:off x="457200" y="1295400"/>
            <a:ext cx="8229600" cy="2971800"/>
          </a:xfrm>
        </p:spPr>
        <p:txBody>
          <a:bodyPr>
            <a:normAutofit fontScale="85000" lnSpcReduction="20000"/>
          </a:bodyPr>
          <a:lstStyle/>
          <a:p>
            <a:r>
              <a:rPr lang="en-US" dirty="0"/>
              <a:t>Fields created by </a:t>
            </a:r>
            <a:r>
              <a:rPr lang="en-US" dirty="0">
                <a:latin typeface="Consolas" panose="020B0609020204030204" pitchFamily="49" charset="0"/>
                <a:cs typeface="Consolas" panose="020B0609020204030204" pitchFamily="49" charset="0"/>
              </a:rPr>
              <a:t>&lt;input&gt; </a:t>
            </a:r>
            <a:r>
              <a:rPr lang="en-US" dirty="0"/>
              <a:t>tags with a type of text or password, as well as </a:t>
            </a:r>
            <a:r>
              <a:rPr lang="en-US" dirty="0" err="1"/>
              <a:t>textarea</a:t>
            </a:r>
            <a:r>
              <a:rPr lang="en-US" dirty="0"/>
              <a:t> tags, share a common interface. Their DOM elements have a value property that holds their current content as a string value. Setting this property to another string changes the field’s content</a:t>
            </a:r>
            <a:r>
              <a:rPr lang="en-US" dirty="0" smtClean="0"/>
              <a:t>.</a:t>
            </a:r>
          </a:p>
          <a:p>
            <a:r>
              <a:rPr lang="en-US" dirty="0"/>
              <a:t>The "change" event for a text field does not fire every time something is typed. Rather, it fires when the field loses focus after its content was changed. To respond immediately to changes in a text field, you should register a handler for the "input" event instead, which fires for every time the user types a character, deletes text, or otherwise manipulates the field’s content.</a:t>
            </a:r>
          </a:p>
        </p:txBody>
      </p:sp>
      <p:pic>
        <p:nvPicPr>
          <p:cNvPr id="6" name="Picture 5"/>
          <p:cNvPicPr>
            <a:picLocks noChangeAspect="1"/>
          </p:cNvPicPr>
          <p:nvPr/>
        </p:nvPicPr>
        <p:blipFill>
          <a:blip r:embed="rId3"/>
          <a:stretch>
            <a:fillRect/>
          </a:stretch>
        </p:blipFill>
        <p:spPr>
          <a:xfrm>
            <a:off x="6096000" y="4511576"/>
            <a:ext cx="2836985" cy="457200"/>
          </a:xfrm>
          <a:prstGeom prst="rect">
            <a:avLst/>
          </a:prstGeom>
        </p:spPr>
      </p:pic>
      <p:sp>
        <p:nvSpPr>
          <p:cNvPr id="7" name="Rectangle 6"/>
          <p:cNvSpPr/>
          <p:nvPr/>
        </p:nvSpPr>
        <p:spPr>
          <a:xfrm>
            <a:off x="152400" y="4549676"/>
            <a:ext cx="6324600" cy="2308324"/>
          </a:xfrm>
          <a:prstGeom prst="rect">
            <a:avLst/>
          </a:prstGeom>
        </p:spPr>
        <p:txBody>
          <a:bodyPr wrap="square">
            <a:spAutoFit/>
          </a:bodyPr>
          <a:lstStyle/>
          <a:p>
            <a:r>
              <a:rPr lang="en-US" sz="1600" dirty="0">
                <a:solidFill>
                  <a:srgbClr val="0000FF"/>
                </a:solidFill>
                <a:highlight>
                  <a:srgbClr val="FFFFFF"/>
                </a:highlight>
                <a:latin typeface="Courier New" panose="02070309020205020404" pitchFamily="49" charset="0"/>
              </a:rPr>
              <a:t>&lt;input</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type</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"text"</a:t>
            </a:r>
            <a:r>
              <a:rPr lang="en-US" sz="1600" dirty="0">
                <a:solidFill>
                  <a:srgbClr val="0000FF"/>
                </a:solidFill>
                <a:highlight>
                  <a:srgbClr val="FFFFFF"/>
                </a:highlight>
                <a:latin typeface="Courier New" panose="02070309020205020404" pitchFamily="49" charset="0"/>
              </a:rPr>
              <a:t>&gt;</a:t>
            </a:r>
            <a:r>
              <a:rPr lang="en-US" sz="1600" b="1" dirty="0">
                <a:solidFill>
                  <a:srgbClr val="000000"/>
                </a:solidFill>
                <a:highlight>
                  <a:srgbClr val="FFFFFF"/>
                </a:highlight>
                <a:latin typeface="Courier New" panose="02070309020205020404" pitchFamily="49" charset="0"/>
              </a:rPr>
              <a:t> length: </a:t>
            </a:r>
            <a:r>
              <a:rPr lang="en-US" sz="1600" dirty="0">
                <a:solidFill>
                  <a:srgbClr val="0000FF"/>
                </a:solidFill>
                <a:highlight>
                  <a:srgbClr val="FFFFFF"/>
                </a:highlight>
                <a:latin typeface="Courier New" panose="02070309020205020404" pitchFamily="49" charset="0"/>
              </a:rPr>
              <a:t>&lt;span</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id</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"length"</a:t>
            </a:r>
            <a:r>
              <a:rPr lang="en-US" sz="1600" dirty="0">
                <a:solidFill>
                  <a:srgbClr val="0000FF"/>
                </a:solidFill>
                <a:highlight>
                  <a:srgbClr val="FFFFFF"/>
                </a:highlight>
                <a:latin typeface="Courier New" panose="02070309020205020404" pitchFamily="49" charset="0"/>
              </a:rPr>
              <a:t>&gt;</a:t>
            </a:r>
            <a:r>
              <a:rPr lang="en-US" sz="1600" b="1" dirty="0">
                <a:solidFill>
                  <a:srgbClr val="000000"/>
                </a:solidFill>
                <a:highlight>
                  <a:srgbClr val="FFFFFF"/>
                </a:highlight>
                <a:latin typeface="Courier New" panose="02070309020205020404" pitchFamily="49" charset="0"/>
              </a:rPr>
              <a:t>0</a:t>
            </a:r>
            <a:r>
              <a:rPr lang="en-US" sz="1600" dirty="0">
                <a:solidFill>
                  <a:srgbClr val="0000FF"/>
                </a:solidFill>
                <a:highlight>
                  <a:srgbClr val="FFFFFF"/>
                </a:highlight>
                <a:latin typeface="Courier New" panose="02070309020205020404" pitchFamily="49" charset="0"/>
              </a:rPr>
              <a:t>&lt;/span&gt;</a:t>
            </a:r>
            <a:endParaRPr lang="en-US" sz="1600" b="1" dirty="0">
              <a:solidFill>
                <a:srgbClr val="000000"/>
              </a:solidFill>
              <a:highlight>
                <a:srgbClr val="FFFF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&lt;script&gt;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text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document.querySelector</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"input"</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output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document.querySelector</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"#length"</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text.addEventListener</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"input"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function</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output.textContent</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text.value.length</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&lt;/script&gt;</a:t>
            </a:r>
            <a:endParaRPr lang="en-US" sz="3600" dirty="0"/>
          </a:p>
        </p:txBody>
      </p:sp>
    </p:spTree>
    <p:extLst>
      <p:ext uri="{BB962C8B-B14F-4D97-AF65-F5344CB8AC3E}">
        <p14:creationId xmlns:p14="http://schemas.microsoft.com/office/powerpoint/2010/main" val="374901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Checkboxes</a:t>
            </a:r>
            <a:endParaRPr lang="en-US" dirty="0"/>
          </a:p>
        </p:txBody>
      </p:sp>
      <p:sp>
        <p:nvSpPr>
          <p:cNvPr id="3" name="Content Placeholder 2"/>
          <p:cNvSpPr>
            <a:spLocks noGrp="1"/>
          </p:cNvSpPr>
          <p:nvPr>
            <p:ph idx="1"/>
          </p:nvPr>
        </p:nvSpPr>
        <p:spPr>
          <a:xfrm>
            <a:off x="457200" y="1295400"/>
            <a:ext cx="8229600" cy="2590800"/>
          </a:xfrm>
        </p:spPr>
        <p:txBody>
          <a:bodyPr/>
          <a:lstStyle/>
          <a:p>
            <a:r>
              <a:rPr lang="en-US" dirty="0"/>
              <a:t>A checkbox field is a simple binary toggle. Its value can be extracted or changed through its checked property, which holds a Boolean value</a:t>
            </a:r>
            <a:r>
              <a:rPr lang="en-US" dirty="0" smtClean="0"/>
              <a:t>.</a:t>
            </a:r>
          </a:p>
          <a:p>
            <a:r>
              <a:rPr lang="en-US" dirty="0"/>
              <a:t>The </a:t>
            </a:r>
            <a:r>
              <a:rPr lang="en-US" dirty="0">
                <a:latin typeface="Consolas" panose="020B0609020204030204" pitchFamily="49" charset="0"/>
                <a:cs typeface="Consolas" panose="020B0609020204030204" pitchFamily="49" charset="0"/>
              </a:rPr>
              <a:t>&lt;label&gt; </a:t>
            </a:r>
            <a:r>
              <a:rPr lang="en-US" dirty="0"/>
              <a:t>tag is used to associate a piece of text with an input field. Its for attribute should refer to the id of the field.</a:t>
            </a:r>
          </a:p>
        </p:txBody>
      </p:sp>
      <p:sp>
        <p:nvSpPr>
          <p:cNvPr id="4" name="Rectangle 3"/>
          <p:cNvSpPr/>
          <p:nvPr/>
        </p:nvSpPr>
        <p:spPr>
          <a:xfrm>
            <a:off x="152400" y="4343400"/>
            <a:ext cx="6858000" cy="2308324"/>
          </a:xfrm>
          <a:prstGeom prst="rect">
            <a:avLst/>
          </a:prstGeom>
        </p:spPr>
        <p:txBody>
          <a:bodyPr wrap="square">
            <a:spAutoFit/>
          </a:bodyPr>
          <a:lstStyle/>
          <a:p>
            <a:r>
              <a:rPr lang="en-US" sz="1600" dirty="0">
                <a:solidFill>
                  <a:srgbClr val="0000FF"/>
                </a:solidFill>
                <a:highlight>
                  <a:srgbClr val="FFFFFF"/>
                </a:highlight>
                <a:latin typeface="Courier New" panose="02070309020205020404" pitchFamily="49" charset="0"/>
              </a:rPr>
              <a:t>&lt;input</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type</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"checkbox"</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id</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"purple"</a:t>
            </a:r>
            <a:r>
              <a:rPr lang="en-US" sz="1600" dirty="0">
                <a:solidFill>
                  <a:srgbClr val="0000FF"/>
                </a:solidFill>
                <a:highlight>
                  <a:srgbClr val="FFFFFF"/>
                </a:highlight>
                <a:latin typeface="Courier New" panose="02070309020205020404" pitchFamily="49" charset="0"/>
              </a:rPr>
              <a:t>&gt;</a:t>
            </a:r>
            <a:endParaRPr lang="en-US" sz="1600" b="1" dirty="0">
              <a:solidFill>
                <a:srgbClr val="000000"/>
              </a:solidFill>
              <a:highlight>
                <a:srgbClr val="FFFF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&lt;label</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for</a:t>
            </a:r>
            <a:r>
              <a:rPr lang="en-US" sz="1600" dirty="0">
                <a:solidFill>
                  <a:srgbClr val="0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"purple"</a:t>
            </a:r>
            <a:r>
              <a:rPr lang="en-US" sz="1600" dirty="0">
                <a:solidFill>
                  <a:srgbClr val="0000FF"/>
                </a:solidFill>
                <a:highlight>
                  <a:srgbClr val="FFFFFF"/>
                </a:highlight>
                <a:latin typeface="Courier New" panose="02070309020205020404" pitchFamily="49" charset="0"/>
              </a:rPr>
              <a:t>&gt;</a:t>
            </a:r>
            <a:r>
              <a:rPr lang="en-US" sz="1600" b="1" dirty="0">
                <a:solidFill>
                  <a:srgbClr val="000000"/>
                </a:solidFill>
                <a:highlight>
                  <a:srgbClr val="FFFFFF"/>
                </a:highlight>
                <a:latin typeface="Courier New" panose="02070309020205020404" pitchFamily="49" charset="0"/>
              </a:rPr>
              <a:t>Make this page purple</a:t>
            </a:r>
            <a:r>
              <a:rPr lang="en-US" sz="1600" dirty="0">
                <a:solidFill>
                  <a:srgbClr val="0000FF"/>
                </a:solidFill>
                <a:highlight>
                  <a:srgbClr val="FFFFFF"/>
                </a:highlight>
                <a:latin typeface="Courier New" panose="02070309020205020404" pitchFamily="49" charset="0"/>
              </a:rPr>
              <a:t>&lt;/label&gt;</a:t>
            </a:r>
            <a:endParaRPr lang="en-US" sz="1600" b="1" dirty="0">
              <a:solidFill>
                <a:srgbClr val="000000"/>
              </a:solidFill>
              <a:highlight>
                <a:srgbClr val="FFFF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&lt;script&gt;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checkbox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document.querySelector</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"#purple"</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checkbox.addEventListener</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"change"</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function</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document.body.style.background</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checkbox.checked</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a:solidFill>
                  <a:srgbClr val="808080"/>
                </a:solidFill>
                <a:highlight>
                  <a:srgbClr val="F2F4FF"/>
                </a:highlight>
                <a:latin typeface="Courier New" panose="02070309020205020404" pitchFamily="49" charset="0"/>
              </a:rPr>
              <a:t>"</a:t>
            </a:r>
            <a:r>
              <a:rPr lang="en-US" sz="1600" dirty="0" err="1">
                <a:solidFill>
                  <a:srgbClr val="808080"/>
                </a:solidFill>
                <a:highlight>
                  <a:srgbClr val="F2F4FF"/>
                </a:highlight>
                <a:latin typeface="Courier New" panose="02070309020205020404" pitchFamily="49" charset="0"/>
              </a:rPr>
              <a:t>mediumpurple</a:t>
            </a:r>
            <a:r>
              <a:rPr lang="en-US" sz="1600" dirty="0">
                <a:solidFill>
                  <a:srgbClr val="80808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a:solidFill>
                  <a:srgbClr val="808080"/>
                </a:solidFill>
                <a:highlight>
                  <a:srgbClr val="F2F4FF"/>
                </a:highlight>
                <a:latin typeface="Courier New" panose="02070309020205020404" pitchFamily="49" charset="0"/>
              </a:rPr>
              <a:t>""</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&lt;/script&gt;</a:t>
            </a:r>
            <a:endParaRPr lang="en-US" sz="1600" dirty="0"/>
          </a:p>
        </p:txBody>
      </p:sp>
      <p:pic>
        <p:nvPicPr>
          <p:cNvPr id="6" name="Picture 5"/>
          <p:cNvPicPr>
            <a:picLocks noChangeAspect="1"/>
          </p:cNvPicPr>
          <p:nvPr/>
        </p:nvPicPr>
        <p:blipFill>
          <a:blip r:embed="rId2"/>
          <a:stretch>
            <a:fillRect/>
          </a:stretch>
        </p:blipFill>
        <p:spPr>
          <a:xfrm>
            <a:off x="6705600" y="4306910"/>
            <a:ext cx="2356328" cy="646090"/>
          </a:xfrm>
          <a:prstGeom prst="rect">
            <a:avLst/>
          </a:prstGeom>
        </p:spPr>
      </p:pic>
      <p:pic>
        <p:nvPicPr>
          <p:cNvPr id="7" name="Picture 6"/>
          <p:cNvPicPr>
            <a:picLocks noChangeAspect="1"/>
          </p:cNvPicPr>
          <p:nvPr/>
        </p:nvPicPr>
        <p:blipFill>
          <a:blip r:embed="rId3"/>
          <a:stretch>
            <a:fillRect/>
          </a:stretch>
        </p:blipFill>
        <p:spPr>
          <a:xfrm>
            <a:off x="6705600" y="5410200"/>
            <a:ext cx="2298492" cy="762000"/>
          </a:xfrm>
          <a:prstGeom prst="rect">
            <a:avLst/>
          </a:prstGeom>
        </p:spPr>
      </p:pic>
    </p:spTree>
    <p:extLst>
      <p:ext uri="{BB962C8B-B14F-4D97-AF65-F5344CB8AC3E}">
        <p14:creationId xmlns:p14="http://schemas.microsoft.com/office/powerpoint/2010/main" val="316669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Forms provide you with a way of grouping together HTML interaction elements with a </a:t>
            </a:r>
            <a:r>
              <a:rPr lang="en-US" dirty="0" smtClean="0"/>
              <a:t>common purpose</a:t>
            </a:r>
          </a:p>
          <a:p>
            <a:r>
              <a:rPr lang="en-US" dirty="0" smtClean="0"/>
              <a:t>For </a:t>
            </a:r>
            <a:r>
              <a:rPr lang="en-US" dirty="0"/>
              <a:t>example, a form may contain elements that enable the input </a:t>
            </a:r>
            <a:r>
              <a:rPr lang="en-US" dirty="0" smtClean="0"/>
              <a:t>of </a:t>
            </a:r>
            <a:r>
              <a:rPr lang="en-US" dirty="0"/>
              <a:t>a user’s data </a:t>
            </a:r>
            <a:r>
              <a:rPr lang="en-US" dirty="0" smtClean="0"/>
              <a:t>for registering </a:t>
            </a:r>
            <a:r>
              <a:rPr lang="en-US" dirty="0"/>
              <a:t>on a </a:t>
            </a:r>
            <a:r>
              <a:rPr lang="en-US" dirty="0" smtClean="0"/>
              <a:t>website</a:t>
            </a:r>
          </a:p>
          <a:p>
            <a:r>
              <a:rPr lang="en-US" dirty="0"/>
              <a:t>To create a form, use the &lt;form&gt; and &lt;/form&gt; tags to declare where </a:t>
            </a:r>
            <a:r>
              <a:rPr lang="en-US" dirty="0" smtClean="0"/>
              <a:t>the form element starts </a:t>
            </a:r>
            <a:r>
              <a:rPr lang="en-US" dirty="0"/>
              <a:t>and where it </a:t>
            </a:r>
            <a:r>
              <a:rPr lang="en-US" dirty="0" smtClean="0"/>
              <a:t>ends</a:t>
            </a:r>
            <a:endParaRPr lang="en-US" dirty="0"/>
          </a:p>
          <a:p>
            <a:r>
              <a:rPr lang="en-US" dirty="0" smtClean="0"/>
              <a:t>The </a:t>
            </a:r>
            <a:r>
              <a:rPr lang="en-US" dirty="0">
                <a:latin typeface="Consolas" panose="020B0609020204030204" pitchFamily="49" charset="0"/>
                <a:cs typeface="Consolas" panose="020B0609020204030204" pitchFamily="49" charset="0"/>
              </a:rPr>
              <a:t>action</a:t>
            </a:r>
            <a:r>
              <a:rPr lang="en-US" dirty="0"/>
              <a:t> </a:t>
            </a:r>
            <a:r>
              <a:rPr lang="en-US" dirty="0" smtClean="0"/>
              <a:t>attribute determines where </a:t>
            </a:r>
            <a:r>
              <a:rPr lang="en-US" dirty="0"/>
              <a:t>the form is </a:t>
            </a:r>
            <a:r>
              <a:rPr lang="en-US" dirty="0" smtClean="0"/>
              <a:t>submitted</a:t>
            </a:r>
          </a:p>
          <a:p>
            <a:r>
              <a:rPr lang="en-US" dirty="0" smtClean="0"/>
              <a:t>The </a:t>
            </a:r>
            <a:r>
              <a:rPr lang="en-US" dirty="0">
                <a:latin typeface="Consolas" panose="020B0609020204030204" pitchFamily="49" charset="0"/>
                <a:cs typeface="Consolas" panose="020B0609020204030204" pitchFamily="49" charset="0"/>
              </a:rPr>
              <a:t>method</a:t>
            </a:r>
            <a:r>
              <a:rPr lang="en-US" dirty="0"/>
              <a:t> </a:t>
            </a:r>
            <a:r>
              <a:rPr lang="en-US" dirty="0" smtClean="0"/>
              <a:t>attribute determines </a:t>
            </a:r>
            <a:r>
              <a:rPr lang="en-US" dirty="0"/>
              <a:t>how the information </a:t>
            </a:r>
            <a:r>
              <a:rPr lang="en-US" dirty="0" smtClean="0"/>
              <a:t>is submitted</a:t>
            </a:r>
          </a:p>
          <a:p>
            <a:r>
              <a:rPr lang="en-US" dirty="0"/>
              <a:t>T</a:t>
            </a:r>
            <a:r>
              <a:rPr lang="en-US" dirty="0" smtClean="0"/>
              <a:t>he </a:t>
            </a:r>
            <a:r>
              <a:rPr lang="en-US" dirty="0">
                <a:latin typeface="Consolas" panose="020B0609020204030204" pitchFamily="49" charset="0"/>
                <a:cs typeface="Consolas" panose="020B0609020204030204" pitchFamily="49" charset="0"/>
              </a:rPr>
              <a:t>target</a:t>
            </a:r>
            <a:r>
              <a:rPr lang="en-US" dirty="0"/>
              <a:t> </a:t>
            </a:r>
            <a:r>
              <a:rPr lang="en-US" dirty="0" smtClean="0"/>
              <a:t>attribute determines </a:t>
            </a:r>
            <a:r>
              <a:rPr lang="en-US" dirty="0"/>
              <a:t>the frame to which the response to </a:t>
            </a:r>
            <a:r>
              <a:rPr lang="en-US" dirty="0" smtClean="0"/>
              <a:t>the form </a:t>
            </a:r>
            <a:r>
              <a:rPr lang="en-US" dirty="0"/>
              <a:t>is loaded.</a:t>
            </a:r>
          </a:p>
          <a:p>
            <a:r>
              <a:rPr lang="en-US" dirty="0"/>
              <a:t>Generally speaking, for client‐side scripting where you have no intention of submitting </a:t>
            </a:r>
            <a:r>
              <a:rPr lang="en-US" dirty="0" smtClean="0"/>
              <a:t>information to </a:t>
            </a:r>
            <a:r>
              <a:rPr lang="en-US" dirty="0"/>
              <a:t>a </a:t>
            </a:r>
            <a:r>
              <a:rPr lang="en-US" dirty="0" smtClean="0"/>
              <a:t>server yet, </a:t>
            </a:r>
            <a:r>
              <a:rPr lang="en-US" dirty="0"/>
              <a:t>these attributes are not </a:t>
            </a:r>
            <a:r>
              <a:rPr lang="en-US" dirty="0" smtClean="0"/>
              <a:t>necessary</a:t>
            </a:r>
          </a:p>
          <a:p>
            <a:r>
              <a:rPr lang="en-US" dirty="0" smtClean="0"/>
              <a:t>The </a:t>
            </a:r>
            <a:r>
              <a:rPr lang="en-US" dirty="0"/>
              <a:t>only attribute you need </a:t>
            </a:r>
            <a:r>
              <a:rPr lang="en-US" dirty="0" smtClean="0"/>
              <a:t>is </a:t>
            </a:r>
            <a:r>
              <a:rPr lang="en-US" dirty="0"/>
              <a:t>the </a:t>
            </a:r>
            <a:r>
              <a:rPr lang="en-US" dirty="0">
                <a:latin typeface="Consolas" panose="020B0609020204030204" pitchFamily="49" charset="0"/>
                <a:cs typeface="Consolas" panose="020B0609020204030204" pitchFamily="49" charset="0"/>
              </a:rPr>
              <a:t>name</a:t>
            </a:r>
            <a:r>
              <a:rPr lang="en-US" dirty="0"/>
              <a:t> attribute, so that you can reference the form</a:t>
            </a:r>
          </a:p>
        </p:txBody>
      </p:sp>
    </p:spTree>
    <p:extLst>
      <p:ext uri="{BB962C8B-B14F-4D97-AF65-F5344CB8AC3E}">
        <p14:creationId xmlns:p14="http://schemas.microsoft.com/office/powerpoint/2010/main" val="54254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Radio buttons</a:t>
            </a:r>
            <a:endParaRPr lang="en-US" dirty="0"/>
          </a:p>
        </p:txBody>
      </p:sp>
      <p:sp>
        <p:nvSpPr>
          <p:cNvPr id="3" name="Content Placeholder 2"/>
          <p:cNvSpPr>
            <a:spLocks noGrp="1"/>
          </p:cNvSpPr>
          <p:nvPr>
            <p:ph idx="1"/>
          </p:nvPr>
        </p:nvSpPr>
        <p:spPr>
          <a:xfrm>
            <a:off x="457200" y="1295400"/>
            <a:ext cx="8229600" cy="3048000"/>
          </a:xfrm>
        </p:spPr>
        <p:txBody>
          <a:bodyPr/>
          <a:lstStyle/>
          <a:p>
            <a:r>
              <a:rPr lang="en-US" dirty="0"/>
              <a:t>A radio button is similar to a checkbox, but it’s implicitly linked to other radio buttons with the same name attribute so that only one of them can be active at any time</a:t>
            </a:r>
          </a:p>
        </p:txBody>
      </p:sp>
      <p:sp>
        <p:nvSpPr>
          <p:cNvPr id="4" name="Rectangle 3"/>
          <p:cNvSpPr/>
          <p:nvPr/>
        </p:nvSpPr>
        <p:spPr>
          <a:xfrm>
            <a:off x="228600" y="2514600"/>
            <a:ext cx="8686800" cy="2677656"/>
          </a:xfrm>
          <a:prstGeom prst="rect">
            <a:avLst/>
          </a:prstGeom>
        </p:spPr>
        <p:txBody>
          <a:bodyPr wrap="square">
            <a:spAutoFit/>
          </a:bodyPr>
          <a:lstStyle/>
          <a:p>
            <a:r>
              <a:rPr lang="en-US" sz="1400" b="1" dirty="0">
                <a:solidFill>
                  <a:srgbClr val="000000"/>
                </a:solidFill>
                <a:highlight>
                  <a:srgbClr val="FFFFFF"/>
                </a:highlight>
                <a:latin typeface="Courier New" panose="02070309020205020404" pitchFamily="49" charset="0"/>
              </a:rPr>
              <a:t>Color:</a:t>
            </a:r>
          </a:p>
          <a:p>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"radio"</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"color"</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a:t>
            </a:r>
            <a:r>
              <a:rPr lang="en-US" sz="1400" b="1" dirty="0" err="1">
                <a:solidFill>
                  <a:srgbClr val="8000FF"/>
                </a:solidFill>
                <a:highlight>
                  <a:srgbClr val="FFFFFF"/>
                </a:highlight>
                <a:latin typeface="Courier New" panose="02070309020205020404" pitchFamily="49" charset="0"/>
              </a:rPr>
              <a:t>mediumpurple</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Purple</a:t>
            </a:r>
          </a:p>
          <a:p>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"radio"</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"color"</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a:t>
            </a:r>
            <a:r>
              <a:rPr lang="en-US" sz="1400" b="1" dirty="0" err="1">
                <a:solidFill>
                  <a:srgbClr val="8000FF"/>
                </a:solidFill>
                <a:highlight>
                  <a:srgbClr val="FFFFFF"/>
                </a:highlight>
                <a:latin typeface="Courier New" panose="02070309020205020404" pitchFamily="49" charset="0"/>
              </a:rPr>
              <a:t>lightgreen</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Green</a:t>
            </a:r>
          </a:p>
          <a:p>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"radio"</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"color"</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value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a:t>
            </a:r>
            <a:r>
              <a:rPr lang="en-US" sz="1400" b="1" dirty="0" err="1">
                <a:solidFill>
                  <a:srgbClr val="8000FF"/>
                </a:solidFill>
                <a:highlight>
                  <a:srgbClr val="FFFFFF"/>
                </a:highlight>
                <a:latin typeface="Courier New" panose="02070309020205020404" pitchFamily="49" charset="0"/>
              </a:rPr>
              <a:t>lightblue</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 Blue</a:t>
            </a:r>
          </a:p>
          <a:p>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buttons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document.getElementsByName</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"color"</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function</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setColor</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event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document.body.style.background</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event.target.value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for</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&lt;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buttons.length</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buttons</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i</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addEventListener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"change"</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setColor</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3200" dirty="0"/>
          </a:p>
        </p:txBody>
      </p:sp>
      <p:pic>
        <p:nvPicPr>
          <p:cNvPr id="5" name="Picture 4"/>
          <p:cNvPicPr>
            <a:picLocks noChangeAspect="1"/>
          </p:cNvPicPr>
          <p:nvPr/>
        </p:nvPicPr>
        <p:blipFill>
          <a:blip r:embed="rId2"/>
          <a:stretch>
            <a:fillRect/>
          </a:stretch>
        </p:blipFill>
        <p:spPr>
          <a:xfrm>
            <a:off x="6467475" y="4601706"/>
            <a:ext cx="2419350" cy="352425"/>
          </a:xfrm>
          <a:prstGeom prst="rect">
            <a:avLst/>
          </a:prstGeom>
        </p:spPr>
      </p:pic>
      <p:pic>
        <p:nvPicPr>
          <p:cNvPr id="6" name="Picture 5"/>
          <p:cNvPicPr>
            <a:picLocks noChangeAspect="1"/>
          </p:cNvPicPr>
          <p:nvPr/>
        </p:nvPicPr>
        <p:blipFill>
          <a:blip r:embed="rId3"/>
          <a:stretch>
            <a:fillRect/>
          </a:stretch>
        </p:blipFill>
        <p:spPr>
          <a:xfrm>
            <a:off x="6477000" y="5581650"/>
            <a:ext cx="2409825" cy="333375"/>
          </a:xfrm>
          <a:prstGeom prst="rect">
            <a:avLst/>
          </a:prstGeom>
        </p:spPr>
      </p:pic>
      <p:pic>
        <p:nvPicPr>
          <p:cNvPr id="7" name="Picture 6"/>
          <p:cNvPicPr>
            <a:picLocks noChangeAspect="1"/>
          </p:cNvPicPr>
          <p:nvPr/>
        </p:nvPicPr>
        <p:blipFill>
          <a:blip r:embed="rId4"/>
          <a:stretch>
            <a:fillRect/>
          </a:stretch>
        </p:blipFill>
        <p:spPr>
          <a:xfrm>
            <a:off x="6477000" y="6191250"/>
            <a:ext cx="2438400" cy="361950"/>
          </a:xfrm>
          <a:prstGeom prst="rect">
            <a:avLst/>
          </a:prstGeom>
        </p:spPr>
      </p:pic>
      <p:pic>
        <p:nvPicPr>
          <p:cNvPr id="8" name="Picture 7"/>
          <p:cNvPicPr>
            <a:picLocks noChangeAspect="1"/>
          </p:cNvPicPr>
          <p:nvPr/>
        </p:nvPicPr>
        <p:blipFill rotWithShape="1">
          <a:blip r:embed="rId5"/>
          <a:srcRect b="32836"/>
          <a:stretch/>
        </p:blipFill>
        <p:spPr>
          <a:xfrm>
            <a:off x="6467475" y="5020385"/>
            <a:ext cx="2381250" cy="332665"/>
          </a:xfrm>
          <a:prstGeom prst="rect">
            <a:avLst/>
          </a:prstGeom>
        </p:spPr>
      </p:pic>
    </p:spTree>
    <p:extLst>
      <p:ext uri="{BB962C8B-B14F-4D97-AF65-F5344CB8AC3E}">
        <p14:creationId xmlns:p14="http://schemas.microsoft.com/office/powerpoint/2010/main" val="1263247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Select fields</a:t>
            </a:r>
            <a:endParaRPr lang="en-US" dirty="0"/>
          </a:p>
        </p:txBody>
      </p:sp>
      <p:sp>
        <p:nvSpPr>
          <p:cNvPr id="3" name="Content Placeholder 2"/>
          <p:cNvSpPr>
            <a:spLocks noGrp="1"/>
          </p:cNvSpPr>
          <p:nvPr>
            <p:ph idx="1"/>
          </p:nvPr>
        </p:nvSpPr>
        <p:spPr>
          <a:xfrm>
            <a:off x="152400" y="1295400"/>
            <a:ext cx="8991600" cy="3505200"/>
          </a:xfrm>
        </p:spPr>
        <p:txBody>
          <a:bodyPr>
            <a:normAutofit lnSpcReduction="10000"/>
          </a:bodyPr>
          <a:lstStyle/>
          <a:p>
            <a:r>
              <a:rPr lang="en-US" dirty="0" smtClean="0"/>
              <a:t>Select fields are conceptually similar to radio buttons—they also allow the user to choose from a set of options. </a:t>
            </a:r>
          </a:p>
          <a:p>
            <a:r>
              <a:rPr lang="en-US" dirty="0" smtClean="0"/>
              <a:t>But where a radio button puts the layout of the options under our control, the appearance of a </a:t>
            </a:r>
            <a:r>
              <a:rPr lang="en-US" dirty="0" smtClean="0">
                <a:latin typeface="Consolas" panose="020B0609020204030204" pitchFamily="49" charset="0"/>
                <a:cs typeface="Consolas" panose="020B0609020204030204" pitchFamily="49" charset="0"/>
              </a:rPr>
              <a:t>&lt;select&gt; </a:t>
            </a:r>
            <a:r>
              <a:rPr lang="en-US" dirty="0" smtClean="0"/>
              <a:t>tag is determined by the browser.</a:t>
            </a:r>
          </a:p>
          <a:p>
            <a:r>
              <a:rPr lang="en-US" dirty="0" smtClean="0"/>
              <a:t>Select fields also have a variant that is more akin to a list of checkboxes, rather than radio boxes. When given the multiple attribute, a </a:t>
            </a:r>
            <a:r>
              <a:rPr lang="en-US" dirty="0" smtClean="0">
                <a:latin typeface="Consolas" panose="020B0609020204030204" pitchFamily="49" charset="0"/>
                <a:cs typeface="Consolas" panose="020B0609020204030204" pitchFamily="49" charset="0"/>
              </a:rPr>
              <a:t>&lt;select&gt; </a:t>
            </a:r>
            <a:r>
              <a:rPr lang="en-US" dirty="0" smtClean="0"/>
              <a:t>tag will allow the user to select any number of options, rather than just a single option.</a:t>
            </a:r>
            <a:endParaRPr lang="en-US" dirty="0"/>
          </a:p>
        </p:txBody>
      </p:sp>
      <p:sp>
        <p:nvSpPr>
          <p:cNvPr id="4" name="Rectangle 3"/>
          <p:cNvSpPr/>
          <p:nvPr/>
        </p:nvSpPr>
        <p:spPr>
          <a:xfrm>
            <a:off x="0" y="4953000"/>
            <a:ext cx="3200400" cy="1600438"/>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&lt;select</a:t>
            </a:r>
            <a:r>
              <a:rPr lang="en-US" sz="1400"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BMW</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Ford</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Toyota</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Audi</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Mercedes</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&lt;/select&gt;</a:t>
            </a:r>
            <a:endParaRPr lang="en-US" sz="1400" dirty="0"/>
          </a:p>
        </p:txBody>
      </p:sp>
      <p:pic>
        <p:nvPicPr>
          <p:cNvPr id="5" name="Picture 4"/>
          <p:cNvPicPr>
            <a:picLocks noChangeAspect="1"/>
          </p:cNvPicPr>
          <p:nvPr/>
        </p:nvPicPr>
        <p:blipFill>
          <a:blip r:embed="rId2"/>
          <a:stretch>
            <a:fillRect/>
          </a:stretch>
        </p:blipFill>
        <p:spPr>
          <a:xfrm>
            <a:off x="7696199" y="5181600"/>
            <a:ext cx="1364343" cy="1219200"/>
          </a:xfrm>
          <a:prstGeom prst="rect">
            <a:avLst/>
          </a:prstGeom>
        </p:spPr>
      </p:pic>
      <p:sp>
        <p:nvSpPr>
          <p:cNvPr id="6" name="Rectangle 5"/>
          <p:cNvSpPr/>
          <p:nvPr/>
        </p:nvSpPr>
        <p:spPr>
          <a:xfrm>
            <a:off x="4658932" y="4953000"/>
            <a:ext cx="3200400" cy="1600438"/>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&lt;select</a:t>
            </a:r>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multiple</a:t>
            </a:r>
            <a:r>
              <a:rPr lang="en-US" sz="1400" dirty="0" smtClean="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BMW</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Ford</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Toyota</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Audi</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&lt;option&gt;</a:t>
            </a:r>
            <a:r>
              <a:rPr lang="en-US" sz="1400" b="1" dirty="0">
                <a:solidFill>
                  <a:srgbClr val="000000"/>
                </a:solidFill>
                <a:highlight>
                  <a:srgbClr val="FFFFFF"/>
                </a:highlight>
                <a:latin typeface="Courier New" panose="02070309020205020404" pitchFamily="49" charset="0"/>
              </a:rPr>
              <a:t>Mercedes</a:t>
            </a:r>
            <a:r>
              <a:rPr lang="en-US" sz="1400" dirty="0">
                <a:solidFill>
                  <a:srgbClr val="0000FF"/>
                </a:solidFill>
                <a:highlight>
                  <a:srgbClr val="FFFFFF"/>
                </a:highlight>
                <a:latin typeface="Courier New" panose="02070309020205020404" pitchFamily="49" charset="0"/>
              </a:rPr>
              <a:t>&lt;/option&gt;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&lt;/select&gt;</a:t>
            </a:r>
            <a:endParaRPr lang="en-US" sz="1400" dirty="0"/>
          </a:p>
        </p:txBody>
      </p:sp>
      <p:pic>
        <p:nvPicPr>
          <p:cNvPr id="7" name="Picture 6"/>
          <p:cNvPicPr>
            <a:picLocks noChangeAspect="1"/>
          </p:cNvPicPr>
          <p:nvPr/>
        </p:nvPicPr>
        <p:blipFill>
          <a:blip r:embed="rId3"/>
          <a:stretch>
            <a:fillRect/>
          </a:stretch>
        </p:blipFill>
        <p:spPr>
          <a:xfrm>
            <a:off x="2971800" y="5079041"/>
            <a:ext cx="1156684" cy="1501228"/>
          </a:xfrm>
          <a:prstGeom prst="rect">
            <a:avLst/>
          </a:prstGeom>
        </p:spPr>
      </p:pic>
      <p:cxnSp>
        <p:nvCxnSpPr>
          <p:cNvPr id="9" name="Straight Connector 8"/>
          <p:cNvCxnSpPr/>
          <p:nvPr/>
        </p:nvCxnSpPr>
        <p:spPr>
          <a:xfrm>
            <a:off x="4419600" y="4648200"/>
            <a:ext cx="0" cy="2057638"/>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86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Select fields</a:t>
            </a:r>
            <a:endParaRPr lang="en-US" dirty="0"/>
          </a:p>
        </p:txBody>
      </p:sp>
      <p:sp>
        <p:nvSpPr>
          <p:cNvPr id="3" name="Content Placeholder 2"/>
          <p:cNvSpPr>
            <a:spLocks noGrp="1"/>
          </p:cNvSpPr>
          <p:nvPr>
            <p:ph idx="1"/>
          </p:nvPr>
        </p:nvSpPr>
        <p:spPr>
          <a:xfrm>
            <a:off x="304800" y="1130300"/>
            <a:ext cx="8610600" cy="1841500"/>
          </a:xfrm>
        </p:spPr>
        <p:txBody>
          <a:bodyPr>
            <a:normAutofit fontScale="77500" lnSpcReduction="20000"/>
          </a:bodyPr>
          <a:lstStyle/>
          <a:p>
            <a:r>
              <a:rPr lang="en-US" dirty="0"/>
              <a:t>The value property of a </a:t>
            </a:r>
            <a:r>
              <a:rPr lang="en-US" dirty="0">
                <a:latin typeface="Consolas" panose="020B0609020204030204" pitchFamily="49" charset="0"/>
                <a:cs typeface="Consolas" panose="020B0609020204030204" pitchFamily="49" charset="0"/>
              </a:rPr>
              <a:t>&lt;select&gt; </a:t>
            </a:r>
            <a:r>
              <a:rPr lang="en-US" dirty="0"/>
              <a:t>element reflects the currently selected option. </a:t>
            </a:r>
            <a:endParaRPr lang="en-US" dirty="0" smtClean="0"/>
          </a:p>
          <a:p>
            <a:r>
              <a:rPr lang="en-US" dirty="0"/>
              <a:t>For a multiple field, though, this property doesn’t mean much since it will give the value of only one of the currently selected options.</a:t>
            </a:r>
          </a:p>
          <a:p>
            <a:r>
              <a:rPr lang="en-US" dirty="0" smtClean="0"/>
              <a:t>The </a:t>
            </a:r>
            <a:r>
              <a:rPr lang="en-US" dirty="0">
                <a:latin typeface="Consolas" panose="020B0609020204030204" pitchFamily="49" charset="0"/>
                <a:cs typeface="Consolas" panose="020B0609020204030204" pitchFamily="49" charset="0"/>
              </a:rPr>
              <a:t>&lt;option&gt; </a:t>
            </a:r>
            <a:r>
              <a:rPr lang="en-US" dirty="0"/>
              <a:t>tags for a </a:t>
            </a:r>
            <a:r>
              <a:rPr lang="en-US" dirty="0">
                <a:latin typeface="Consolas" panose="020B0609020204030204" pitchFamily="49" charset="0"/>
                <a:cs typeface="Consolas" panose="020B0609020204030204" pitchFamily="49" charset="0"/>
              </a:rPr>
              <a:t>&lt;select&gt; </a:t>
            </a:r>
            <a:r>
              <a:rPr lang="en-US" dirty="0"/>
              <a:t>field can be accessed as an array-like object through the field’s options property. Each option has a property called selected, which indicates whether that option is currently selected.</a:t>
            </a:r>
          </a:p>
        </p:txBody>
      </p:sp>
      <p:pic>
        <p:nvPicPr>
          <p:cNvPr id="8" name="Picture 7"/>
          <p:cNvPicPr>
            <a:picLocks noChangeAspect="1"/>
          </p:cNvPicPr>
          <p:nvPr/>
        </p:nvPicPr>
        <p:blipFill>
          <a:blip r:embed="rId2"/>
          <a:stretch>
            <a:fillRect/>
          </a:stretch>
        </p:blipFill>
        <p:spPr>
          <a:xfrm>
            <a:off x="7215187" y="4114800"/>
            <a:ext cx="1700213" cy="1600200"/>
          </a:xfrm>
          <a:prstGeom prst="rect">
            <a:avLst/>
          </a:prstGeom>
        </p:spPr>
      </p:pic>
      <p:sp>
        <p:nvSpPr>
          <p:cNvPr id="10" name="Rectangle 9"/>
          <p:cNvSpPr/>
          <p:nvPr/>
        </p:nvSpPr>
        <p:spPr>
          <a:xfrm>
            <a:off x="292100" y="2971800"/>
            <a:ext cx="6565900" cy="3893374"/>
          </a:xfrm>
          <a:prstGeom prst="rect">
            <a:avLst/>
          </a:prstGeom>
        </p:spPr>
        <p:txBody>
          <a:bodyPr wrap="square">
            <a:spAutoFit/>
          </a:bodyPr>
          <a:lstStyle/>
          <a:p>
            <a:r>
              <a:rPr lang="en-US" sz="1300" dirty="0">
                <a:solidFill>
                  <a:srgbClr val="0000FF"/>
                </a:solidFill>
                <a:highlight>
                  <a:srgbClr val="FFFFFF"/>
                </a:highlight>
                <a:latin typeface="Courier New" panose="02070309020205020404" pitchFamily="49" charset="0"/>
              </a:rPr>
              <a:t>&lt;select</a:t>
            </a:r>
            <a:r>
              <a:rPr lang="en-US" sz="1300" dirty="0">
                <a:solidFill>
                  <a:srgbClr val="000000"/>
                </a:solidFill>
                <a:highlight>
                  <a:srgbClr val="FFFFFF"/>
                </a:highlight>
                <a:latin typeface="Courier New" panose="02070309020205020404" pitchFamily="49" charset="0"/>
              </a:rPr>
              <a:t> </a:t>
            </a:r>
            <a:r>
              <a:rPr lang="en-US" sz="1300" dirty="0">
                <a:solidFill>
                  <a:srgbClr val="FF0000"/>
                </a:solidFill>
                <a:highlight>
                  <a:srgbClr val="FFFFFF"/>
                </a:highlight>
                <a:latin typeface="Courier New" panose="02070309020205020404" pitchFamily="49" charset="0"/>
              </a:rPr>
              <a:t>multiple</a:t>
            </a:r>
            <a:r>
              <a:rPr lang="en-US" sz="1300" dirty="0">
                <a:solidFill>
                  <a:srgbClr val="0000FF"/>
                </a:solidFill>
                <a:highlight>
                  <a:srgbClr val="FFFFFF"/>
                </a:highlight>
                <a:latin typeface="Courier New" panose="02070309020205020404" pitchFamily="49" charset="0"/>
              </a:rPr>
              <a:t>&gt;</a:t>
            </a:r>
            <a:endParaRPr lang="en-US" sz="1300" b="1" dirty="0">
              <a:solidFill>
                <a:srgbClr val="000000"/>
              </a:solidFill>
              <a:highlight>
                <a:srgbClr val="FFFFFF"/>
              </a:highlight>
              <a:latin typeface="Courier New" panose="02070309020205020404" pitchFamily="49" charset="0"/>
            </a:endParaRPr>
          </a:p>
          <a:p>
            <a:r>
              <a:rPr lang="en-US" sz="1300" b="1" dirty="0">
                <a:solidFill>
                  <a:srgbClr val="000000"/>
                </a:solidFill>
                <a:highlight>
                  <a:srgbClr val="FFFFFF"/>
                </a:highlight>
                <a:latin typeface="Courier New" panose="02070309020205020404" pitchFamily="49" charset="0"/>
              </a:rPr>
              <a:t>  </a:t>
            </a:r>
            <a:r>
              <a:rPr lang="en-US" sz="1300" dirty="0">
                <a:solidFill>
                  <a:srgbClr val="0000FF"/>
                </a:solidFill>
                <a:highlight>
                  <a:srgbClr val="FFFFFF"/>
                </a:highlight>
                <a:latin typeface="Courier New" panose="02070309020205020404" pitchFamily="49" charset="0"/>
              </a:rPr>
              <a:t>&lt;option</a:t>
            </a:r>
            <a:r>
              <a:rPr lang="en-US" sz="1300" dirty="0">
                <a:solidFill>
                  <a:srgbClr val="000000"/>
                </a:solidFill>
                <a:highlight>
                  <a:srgbClr val="FFFFFF"/>
                </a:highlight>
                <a:latin typeface="Courier New" panose="02070309020205020404" pitchFamily="49" charset="0"/>
              </a:rPr>
              <a:t> </a:t>
            </a:r>
            <a:r>
              <a:rPr lang="en-US" sz="1300" dirty="0">
                <a:solidFill>
                  <a:srgbClr val="FF0000"/>
                </a:solidFill>
                <a:highlight>
                  <a:srgbClr val="FFFFFF"/>
                </a:highlight>
                <a:latin typeface="Courier New" panose="02070309020205020404" pitchFamily="49" charset="0"/>
              </a:rPr>
              <a:t>value</a:t>
            </a:r>
            <a:r>
              <a:rPr lang="en-US" sz="1300" dirty="0">
                <a:solidFill>
                  <a:srgbClr val="000000"/>
                </a:solidFill>
                <a:highlight>
                  <a:srgbClr val="FFFFFF"/>
                </a:highlight>
                <a:latin typeface="Courier New" panose="02070309020205020404" pitchFamily="49" charset="0"/>
              </a:rPr>
              <a:t>=</a:t>
            </a:r>
            <a:r>
              <a:rPr lang="en-US" sz="1300" b="1" dirty="0">
                <a:solidFill>
                  <a:srgbClr val="8000FF"/>
                </a:solidFill>
                <a:highlight>
                  <a:srgbClr val="FFFFFF"/>
                </a:highlight>
                <a:latin typeface="Courier New" panose="02070309020205020404" pitchFamily="49" charset="0"/>
              </a:rPr>
              <a:t>"1"</a:t>
            </a:r>
            <a:r>
              <a:rPr lang="en-US" sz="1300" dirty="0">
                <a:solidFill>
                  <a:srgbClr val="0000FF"/>
                </a:solidFill>
                <a:highlight>
                  <a:srgbClr val="FFFFFF"/>
                </a:highlight>
                <a:latin typeface="Courier New" panose="02070309020205020404" pitchFamily="49" charset="0"/>
              </a:rPr>
              <a:t>&gt;</a:t>
            </a:r>
            <a:r>
              <a:rPr lang="en-US" sz="1300" b="1" dirty="0">
                <a:solidFill>
                  <a:srgbClr val="000000"/>
                </a:solidFill>
                <a:highlight>
                  <a:srgbClr val="FFFFFF"/>
                </a:highlight>
                <a:latin typeface="Courier New" panose="02070309020205020404" pitchFamily="49" charset="0"/>
              </a:rPr>
              <a:t>0001</a:t>
            </a:r>
            <a:r>
              <a:rPr lang="en-US" sz="1300" dirty="0">
                <a:solidFill>
                  <a:srgbClr val="0000FF"/>
                </a:solidFill>
                <a:highlight>
                  <a:srgbClr val="FFFFFF"/>
                </a:highlight>
                <a:latin typeface="Courier New" panose="02070309020205020404" pitchFamily="49" charset="0"/>
              </a:rPr>
              <a:t>&lt;/option&gt;</a:t>
            </a:r>
            <a:endParaRPr lang="en-US" sz="1300" b="1" dirty="0">
              <a:solidFill>
                <a:srgbClr val="000000"/>
              </a:solidFill>
              <a:highlight>
                <a:srgbClr val="FFFFFF"/>
              </a:highlight>
              <a:latin typeface="Courier New" panose="02070309020205020404" pitchFamily="49" charset="0"/>
            </a:endParaRPr>
          </a:p>
          <a:p>
            <a:r>
              <a:rPr lang="en-US" sz="1300" b="1" dirty="0">
                <a:solidFill>
                  <a:srgbClr val="000000"/>
                </a:solidFill>
                <a:highlight>
                  <a:srgbClr val="FFFFFF"/>
                </a:highlight>
                <a:latin typeface="Courier New" panose="02070309020205020404" pitchFamily="49" charset="0"/>
              </a:rPr>
              <a:t>  </a:t>
            </a:r>
            <a:r>
              <a:rPr lang="en-US" sz="1300" dirty="0">
                <a:solidFill>
                  <a:srgbClr val="0000FF"/>
                </a:solidFill>
                <a:highlight>
                  <a:srgbClr val="FFFFFF"/>
                </a:highlight>
                <a:latin typeface="Courier New" panose="02070309020205020404" pitchFamily="49" charset="0"/>
              </a:rPr>
              <a:t>&lt;option</a:t>
            </a:r>
            <a:r>
              <a:rPr lang="en-US" sz="1300" dirty="0">
                <a:solidFill>
                  <a:srgbClr val="000000"/>
                </a:solidFill>
                <a:highlight>
                  <a:srgbClr val="FFFFFF"/>
                </a:highlight>
                <a:latin typeface="Courier New" panose="02070309020205020404" pitchFamily="49" charset="0"/>
              </a:rPr>
              <a:t> </a:t>
            </a:r>
            <a:r>
              <a:rPr lang="en-US" sz="1300" dirty="0">
                <a:solidFill>
                  <a:srgbClr val="FF0000"/>
                </a:solidFill>
                <a:highlight>
                  <a:srgbClr val="FFFFFF"/>
                </a:highlight>
                <a:latin typeface="Courier New" panose="02070309020205020404" pitchFamily="49" charset="0"/>
              </a:rPr>
              <a:t>value</a:t>
            </a:r>
            <a:r>
              <a:rPr lang="en-US" sz="1300" dirty="0">
                <a:solidFill>
                  <a:srgbClr val="000000"/>
                </a:solidFill>
                <a:highlight>
                  <a:srgbClr val="FFFFFF"/>
                </a:highlight>
                <a:latin typeface="Courier New" panose="02070309020205020404" pitchFamily="49" charset="0"/>
              </a:rPr>
              <a:t>=</a:t>
            </a:r>
            <a:r>
              <a:rPr lang="en-US" sz="1300" b="1" dirty="0">
                <a:solidFill>
                  <a:srgbClr val="8000FF"/>
                </a:solidFill>
                <a:highlight>
                  <a:srgbClr val="FFFFFF"/>
                </a:highlight>
                <a:latin typeface="Courier New" panose="02070309020205020404" pitchFamily="49" charset="0"/>
              </a:rPr>
              <a:t>"2"</a:t>
            </a:r>
            <a:r>
              <a:rPr lang="en-US" sz="1300" dirty="0">
                <a:solidFill>
                  <a:srgbClr val="0000FF"/>
                </a:solidFill>
                <a:highlight>
                  <a:srgbClr val="FFFFFF"/>
                </a:highlight>
                <a:latin typeface="Courier New" panose="02070309020205020404" pitchFamily="49" charset="0"/>
              </a:rPr>
              <a:t>&gt;</a:t>
            </a:r>
            <a:r>
              <a:rPr lang="en-US" sz="1300" b="1" dirty="0">
                <a:solidFill>
                  <a:srgbClr val="000000"/>
                </a:solidFill>
                <a:highlight>
                  <a:srgbClr val="FFFFFF"/>
                </a:highlight>
                <a:latin typeface="Courier New" panose="02070309020205020404" pitchFamily="49" charset="0"/>
              </a:rPr>
              <a:t>0010</a:t>
            </a:r>
            <a:r>
              <a:rPr lang="en-US" sz="1300" dirty="0">
                <a:solidFill>
                  <a:srgbClr val="0000FF"/>
                </a:solidFill>
                <a:highlight>
                  <a:srgbClr val="FFFFFF"/>
                </a:highlight>
                <a:latin typeface="Courier New" panose="02070309020205020404" pitchFamily="49" charset="0"/>
              </a:rPr>
              <a:t>&lt;/option&gt;</a:t>
            </a:r>
            <a:endParaRPr lang="en-US" sz="1300" b="1" dirty="0">
              <a:solidFill>
                <a:srgbClr val="000000"/>
              </a:solidFill>
              <a:highlight>
                <a:srgbClr val="FFFFFF"/>
              </a:highlight>
              <a:latin typeface="Courier New" panose="02070309020205020404" pitchFamily="49" charset="0"/>
            </a:endParaRPr>
          </a:p>
          <a:p>
            <a:r>
              <a:rPr lang="en-US" sz="1300" b="1" dirty="0">
                <a:solidFill>
                  <a:srgbClr val="000000"/>
                </a:solidFill>
                <a:highlight>
                  <a:srgbClr val="FFFFFF"/>
                </a:highlight>
                <a:latin typeface="Courier New" panose="02070309020205020404" pitchFamily="49" charset="0"/>
              </a:rPr>
              <a:t>  </a:t>
            </a:r>
            <a:r>
              <a:rPr lang="en-US" sz="1300" dirty="0">
                <a:solidFill>
                  <a:srgbClr val="0000FF"/>
                </a:solidFill>
                <a:highlight>
                  <a:srgbClr val="FFFFFF"/>
                </a:highlight>
                <a:latin typeface="Courier New" panose="02070309020205020404" pitchFamily="49" charset="0"/>
              </a:rPr>
              <a:t>&lt;option</a:t>
            </a:r>
            <a:r>
              <a:rPr lang="en-US" sz="1300" dirty="0">
                <a:solidFill>
                  <a:srgbClr val="000000"/>
                </a:solidFill>
                <a:highlight>
                  <a:srgbClr val="FFFFFF"/>
                </a:highlight>
                <a:latin typeface="Courier New" panose="02070309020205020404" pitchFamily="49" charset="0"/>
              </a:rPr>
              <a:t> </a:t>
            </a:r>
            <a:r>
              <a:rPr lang="en-US" sz="1300" dirty="0">
                <a:solidFill>
                  <a:srgbClr val="FF0000"/>
                </a:solidFill>
                <a:highlight>
                  <a:srgbClr val="FFFFFF"/>
                </a:highlight>
                <a:latin typeface="Courier New" panose="02070309020205020404" pitchFamily="49" charset="0"/>
              </a:rPr>
              <a:t>value</a:t>
            </a:r>
            <a:r>
              <a:rPr lang="en-US" sz="1300" dirty="0">
                <a:solidFill>
                  <a:srgbClr val="000000"/>
                </a:solidFill>
                <a:highlight>
                  <a:srgbClr val="FFFFFF"/>
                </a:highlight>
                <a:latin typeface="Courier New" panose="02070309020205020404" pitchFamily="49" charset="0"/>
              </a:rPr>
              <a:t>=</a:t>
            </a:r>
            <a:r>
              <a:rPr lang="en-US" sz="1300" b="1" dirty="0">
                <a:solidFill>
                  <a:srgbClr val="8000FF"/>
                </a:solidFill>
                <a:highlight>
                  <a:srgbClr val="FFFFFF"/>
                </a:highlight>
                <a:latin typeface="Courier New" panose="02070309020205020404" pitchFamily="49" charset="0"/>
              </a:rPr>
              <a:t>"4"</a:t>
            </a:r>
            <a:r>
              <a:rPr lang="en-US" sz="1300" dirty="0">
                <a:solidFill>
                  <a:srgbClr val="0000FF"/>
                </a:solidFill>
                <a:highlight>
                  <a:srgbClr val="FFFFFF"/>
                </a:highlight>
                <a:latin typeface="Courier New" panose="02070309020205020404" pitchFamily="49" charset="0"/>
              </a:rPr>
              <a:t>&gt;</a:t>
            </a:r>
            <a:r>
              <a:rPr lang="en-US" sz="1300" b="1" dirty="0">
                <a:solidFill>
                  <a:srgbClr val="000000"/>
                </a:solidFill>
                <a:highlight>
                  <a:srgbClr val="FFFFFF"/>
                </a:highlight>
                <a:latin typeface="Courier New" panose="02070309020205020404" pitchFamily="49" charset="0"/>
              </a:rPr>
              <a:t>0100</a:t>
            </a:r>
            <a:r>
              <a:rPr lang="en-US" sz="1300" dirty="0">
                <a:solidFill>
                  <a:srgbClr val="0000FF"/>
                </a:solidFill>
                <a:highlight>
                  <a:srgbClr val="FFFFFF"/>
                </a:highlight>
                <a:latin typeface="Courier New" panose="02070309020205020404" pitchFamily="49" charset="0"/>
              </a:rPr>
              <a:t>&lt;/option&gt;</a:t>
            </a:r>
            <a:endParaRPr lang="en-US" sz="1300" b="1" dirty="0">
              <a:solidFill>
                <a:srgbClr val="000000"/>
              </a:solidFill>
              <a:highlight>
                <a:srgbClr val="FFFFFF"/>
              </a:highlight>
              <a:latin typeface="Courier New" panose="02070309020205020404" pitchFamily="49" charset="0"/>
            </a:endParaRPr>
          </a:p>
          <a:p>
            <a:r>
              <a:rPr lang="en-US" sz="1300" b="1" dirty="0">
                <a:solidFill>
                  <a:srgbClr val="000000"/>
                </a:solidFill>
                <a:highlight>
                  <a:srgbClr val="FFFFFF"/>
                </a:highlight>
                <a:latin typeface="Courier New" panose="02070309020205020404" pitchFamily="49" charset="0"/>
              </a:rPr>
              <a:t>  </a:t>
            </a:r>
            <a:r>
              <a:rPr lang="en-US" sz="1300" dirty="0">
                <a:solidFill>
                  <a:srgbClr val="0000FF"/>
                </a:solidFill>
                <a:highlight>
                  <a:srgbClr val="FFFFFF"/>
                </a:highlight>
                <a:latin typeface="Courier New" panose="02070309020205020404" pitchFamily="49" charset="0"/>
              </a:rPr>
              <a:t>&lt;option</a:t>
            </a:r>
            <a:r>
              <a:rPr lang="en-US" sz="1300" dirty="0">
                <a:solidFill>
                  <a:srgbClr val="000000"/>
                </a:solidFill>
                <a:highlight>
                  <a:srgbClr val="FFFFFF"/>
                </a:highlight>
                <a:latin typeface="Courier New" panose="02070309020205020404" pitchFamily="49" charset="0"/>
              </a:rPr>
              <a:t> </a:t>
            </a:r>
            <a:r>
              <a:rPr lang="en-US" sz="1300" dirty="0">
                <a:solidFill>
                  <a:srgbClr val="FF0000"/>
                </a:solidFill>
                <a:highlight>
                  <a:srgbClr val="FFFFFF"/>
                </a:highlight>
                <a:latin typeface="Courier New" panose="02070309020205020404" pitchFamily="49" charset="0"/>
              </a:rPr>
              <a:t>value</a:t>
            </a:r>
            <a:r>
              <a:rPr lang="en-US" sz="1300" dirty="0">
                <a:solidFill>
                  <a:srgbClr val="000000"/>
                </a:solidFill>
                <a:highlight>
                  <a:srgbClr val="FFFFFF"/>
                </a:highlight>
                <a:latin typeface="Courier New" panose="02070309020205020404" pitchFamily="49" charset="0"/>
              </a:rPr>
              <a:t>=</a:t>
            </a:r>
            <a:r>
              <a:rPr lang="en-US" sz="1300" b="1" dirty="0">
                <a:solidFill>
                  <a:srgbClr val="8000FF"/>
                </a:solidFill>
                <a:highlight>
                  <a:srgbClr val="FFFFFF"/>
                </a:highlight>
                <a:latin typeface="Courier New" panose="02070309020205020404" pitchFamily="49" charset="0"/>
              </a:rPr>
              <a:t>"8"</a:t>
            </a:r>
            <a:r>
              <a:rPr lang="en-US" sz="1300" dirty="0">
                <a:solidFill>
                  <a:srgbClr val="0000FF"/>
                </a:solidFill>
                <a:highlight>
                  <a:srgbClr val="FFFFFF"/>
                </a:highlight>
                <a:latin typeface="Courier New" panose="02070309020205020404" pitchFamily="49" charset="0"/>
              </a:rPr>
              <a:t>&gt;</a:t>
            </a:r>
            <a:r>
              <a:rPr lang="en-US" sz="1300" b="1" dirty="0">
                <a:solidFill>
                  <a:srgbClr val="000000"/>
                </a:solidFill>
                <a:highlight>
                  <a:srgbClr val="FFFFFF"/>
                </a:highlight>
                <a:latin typeface="Courier New" panose="02070309020205020404" pitchFamily="49" charset="0"/>
              </a:rPr>
              <a:t>1000</a:t>
            </a:r>
            <a:r>
              <a:rPr lang="en-US" sz="1300" dirty="0">
                <a:solidFill>
                  <a:srgbClr val="0000FF"/>
                </a:solidFill>
                <a:highlight>
                  <a:srgbClr val="FFFFFF"/>
                </a:highlight>
                <a:latin typeface="Courier New" panose="02070309020205020404" pitchFamily="49" charset="0"/>
              </a:rPr>
              <a:t>&lt;/option&gt;</a:t>
            </a:r>
            <a:endParaRPr lang="en-US" sz="1300" b="1" dirty="0">
              <a:solidFill>
                <a:srgbClr val="000000"/>
              </a:solidFill>
              <a:highlight>
                <a:srgbClr val="FFFFFF"/>
              </a:highlight>
              <a:latin typeface="Courier New" panose="02070309020205020404" pitchFamily="49" charset="0"/>
            </a:endParaRPr>
          </a:p>
          <a:p>
            <a:r>
              <a:rPr lang="en-US" sz="1300" dirty="0">
                <a:solidFill>
                  <a:srgbClr val="0000FF"/>
                </a:solidFill>
                <a:highlight>
                  <a:srgbClr val="FFFFFF"/>
                </a:highlight>
                <a:latin typeface="Courier New" panose="02070309020205020404" pitchFamily="49" charset="0"/>
              </a:rPr>
              <a:t>&lt;/select&gt;</a:t>
            </a:r>
            <a:r>
              <a:rPr lang="en-US" sz="1300" b="1" dirty="0">
                <a:solidFill>
                  <a:srgbClr val="000000"/>
                </a:solidFill>
                <a:highlight>
                  <a:srgbClr val="FFFFFF"/>
                </a:highlight>
                <a:latin typeface="Courier New" panose="02070309020205020404" pitchFamily="49" charset="0"/>
              </a:rPr>
              <a:t> = </a:t>
            </a:r>
            <a:r>
              <a:rPr lang="en-US" sz="1300" dirty="0">
                <a:solidFill>
                  <a:srgbClr val="0000FF"/>
                </a:solidFill>
                <a:highlight>
                  <a:srgbClr val="FFFFFF"/>
                </a:highlight>
                <a:latin typeface="Courier New" panose="02070309020205020404" pitchFamily="49" charset="0"/>
              </a:rPr>
              <a:t>&lt;span</a:t>
            </a:r>
            <a:r>
              <a:rPr lang="en-US" sz="1300" dirty="0">
                <a:solidFill>
                  <a:srgbClr val="000000"/>
                </a:solidFill>
                <a:highlight>
                  <a:srgbClr val="FFFFFF"/>
                </a:highlight>
                <a:latin typeface="Courier New" panose="02070309020205020404" pitchFamily="49" charset="0"/>
              </a:rPr>
              <a:t> </a:t>
            </a:r>
            <a:r>
              <a:rPr lang="en-US" sz="1300" dirty="0">
                <a:solidFill>
                  <a:srgbClr val="FF0000"/>
                </a:solidFill>
                <a:highlight>
                  <a:srgbClr val="FFFFFF"/>
                </a:highlight>
                <a:latin typeface="Courier New" panose="02070309020205020404" pitchFamily="49" charset="0"/>
              </a:rPr>
              <a:t>id</a:t>
            </a:r>
            <a:r>
              <a:rPr lang="en-US" sz="1300" dirty="0">
                <a:solidFill>
                  <a:srgbClr val="000000"/>
                </a:solidFill>
                <a:highlight>
                  <a:srgbClr val="FFFFFF"/>
                </a:highlight>
                <a:latin typeface="Courier New" panose="02070309020205020404" pitchFamily="49" charset="0"/>
              </a:rPr>
              <a:t>=</a:t>
            </a:r>
            <a:r>
              <a:rPr lang="en-US" sz="1300" b="1" dirty="0">
                <a:solidFill>
                  <a:srgbClr val="8000FF"/>
                </a:solidFill>
                <a:highlight>
                  <a:srgbClr val="FFFFFF"/>
                </a:highlight>
                <a:latin typeface="Courier New" panose="02070309020205020404" pitchFamily="49" charset="0"/>
              </a:rPr>
              <a:t>"output"</a:t>
            </a:r>
            <a:r>
              <a:rPr lang="en-US" sz="1300" dirty="0">
                <a:solidFill>
                  <a:srgbClr val="0000FF"/>
                </a:solidFill>
                <a:highlight>
                  <a:srgbClr val="FFFFFF"/>
                </a:highlight>
                <a:latin typeface="Courier New" panose="02070309020205020404" pitchFamily="49" charset="0"/>
              </a:rPr>
              <a:t>&gt;</a:t>
            </a:r>
            <a:r>
              <a:rPr lang="en-US" sz="1300" b="1" dirty="0">
                <a:solidFill>
                  <a:srgbClr val="000000"/>
                </a:solidFill>
                <a:highlight>
                  <a:srgbClr val="FFFFFF"/>
                </a:highlight>
                <a:latin typeface="Courier New" panose="02070309020205020404" pitchFamily="49" charset="0"/>
              </a:rPr>
              <a:t>0</a:t>
            </a:r>
            <a:r>
              <a:rPr lang="en-US" sz="1300" dirty="0">
                <a:solidFill>
                  <a:srgbClr val="0000FF"/>
                </a:solidFill>
                <a:highlight>
                  <a:srgbClr val="FFFFFF"/>
                </a:highlight>
                <a:latin typeface="Courier New" panose="02070309020205020404" pitchFamily="49" charset="0"/>
              </a:rPr>
              <a:t>&lt;/span&gt;</a:t>
            </a:r>
            <a:endParaRPr lang="en-US" sz="1300" b="1" dirty="0">
              <a:solidFill>
                <a:srgbClr val="000000"/>
              </a:solidFill>
              <a:highlight>
                <a:srgbClr val="FFFFFF"/>
              </a:highlight>
              <a:latin typeface="Courier New" panose="02070309020205020404" pitchFamily="49" charset="0"/>
            </a:endParaRPr>
          </a:p>
          <a:p>
            <a:r>
              <a:rPr lang="en-US" sz="1300" dirty="0">
                <a:solidFill>
                  <a:srgbClr val="0000FF"/>
                </a:solidFill>
                <a:highlight>
                  <a:srgbClr val="FFFFFF"/>
                </a:highlight>
                <a:latin typeface="Courier New" panose="02070309020205020404" pitchFamily="49" charset="0"/>
              </a:rPr>
              <a:t>&lt;script&gt;</a:t>
            </a:r>
            <a:endParaRPr lang="en-US" sz="1300" dirty="0">
              <a:solidFill>
                <a:srgbClr val="000000"/>
              </a:solidFill>
              <a:highlight>
                <a:srgbClr val="FFFF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err="1">
                <a:solidFill>
                  <a:srgbClr val="000080"/>
                </a:solidFill>
                <a:highlight>
                  <a:srgbClr val="F2F4FF"/>
                </a:highlight>
                <a:latin typeface="Courier New" panose="02070309020205020404" pitchFamily="49" charset="0"/>
              </a:rPr>
              <a:t>var</a:t>
            </a:r>
            <a:r>
              <a:rPr lang="en-US" sz="1300" dirty="0">
                <a:solidFill>
                  <a:srgbClr val="000000"/>
                </a:solidFill>
                <a:highlight>
                  <a:srgbClr val="F2F4FF"/>
                </a:highlight>
                <a:latin typeface="Courier New" panose="02070309020205020404" pitchFamily="49" charset="0"/>
              </a:rPr>
              <a:t> select </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document.querySelector</a:t>
            </a:r>
            <a:r>
              <a:rPr lang="en-US" sz="1300" b="1" dirty="0">
                <a:solidFill>
                  <a:srgbClr val="000000"/>
                </a:solidFill>
                <a:highlight>
                  <a:srgbClr val="F2F4FF"/>
                </a:highlight>
                <a:latin typeface="Courier New" panose="02070309020205020404" pitchFamily="49" charset="0"/>
              </a:rPr>
              <a:t>(</a:t>
            </a:r>
            <a:r>
              <a:rPr lang="en-US" sz="1300" dirty="0">
                <a:solidFill>
                  <a:srgbClr val="808080"/>
                </a:solidFill>
                <a:highlight>
                  <a:srgbClr val="F2F4FF"/>
                </a:highlight>
                <a:latin typeface="Courier New" panose="02070309020205020404" pitchFamily="49" charset="0"/>
              </a:rPr>
              <a:t>"select"</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err="1">
                <a:solidFill>
                  <a:srgbClr val="000080"/>
                </a:solidFill>
                <a:highlight>
                  <a:srgbClr val="F2F4FF"/>
                </a:highlight>
                <a:latin typeface="Courier New" panose="02070309020205020404" pitchFamily="49" charset="0"/>
              </a:rPr>
              <a:t>var</a:t>
            </a:r>
            <a:r>
              <a:rPr lang="en-US" sz="1300" dirty="0">
                <a:solidFill>
                  <a:srgbClr val="000000"/>
                </a:solidFill>
                <a:highlight>
                  <a:srgbClr val="F2F4FF"/>
                </a:highlight>
                <a:latin typeface="Courier New" panose="02070309020205020404" pitchFamily="49" charset="0"/>
              </a:rPr>
              <a:t> output </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document.querySelector</a:t>
            </a:r>
            <a:r>
              <a:rPr lang="en-US" sz="1300" b="1" dirty="0">
                <a:solidFill>
                  <a:srgbClr val="000000"/>
                </a:solidFill>
                <a:highlight>
                  <a:srgbClr val="F2F4FF"/>
                </a:highlight>
                <a:latin typeface="Courier New" panose="02070309020205020404" pitchFamily="49" charset="0"/>
              </a:rPr>
              <a:t>(</a:t>
            </a:r>
            <a:r>
              <a:rPr lang="en-US" sz="1300" dirty="0">
                <a:solidFill>
                  <a:srgbClr val="808080"/>
                </a:solidFill>
                <a:highlight>
                  <a:srgbClr val="F2F4FF"/>
                </a:highlight>
                <a:latin typeface="Courier New" panose="02070309020205020404" pitchFamily="49" charset="0"/>
              </a:rPr>
              <a:t>"#output"</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select.addEventListener</a:t>
            </a:r>
            <a:r>
              <a:rPr lang="en-US" sz="1300" b="1" dirty="0">
                <a:solidFill>
                  <a:srgbClr val="000000"/>
                </a:solidFill>
                <a:highlight>
                  <a:srgbClr val="F2F4FF"/>
                </a:highlight>
                <a:latin typeface="Courier New" panose="02070309020205020404" pitchFamily="49" charset="0"/>
              </a:rPr>
              <a:t>(</a:t>
            </a:r>
            <a:r>
              <a:rPr lang="en-US" sz="1300" dirty="0">
                <a:solidFill>
                  <a:srgbClr val="808080"/>
                </a:solidFill>
                <a:highlight>
                  <a:srgbClr val="F2F4FF"/>
                </a:highlight>
                <a:latin typeface="Courier New" panose="02070309020205020404" pitchFamily="49" charset="0"/>
              </a:rPr>
              <a:t>"change"</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b="1" dirty="0">
                <a:solidFill>
                  <a:srgbClr val="000080"/>
                </a:solidFill>
                <a:highlight>
                  <a:srgbClr val="F2F4FF"/>
                </a:highlight>
                <a:latin typeface="Courier New" panose="02070309020205020404" pitchFamily="49" charset="0"/>
              </a:rPr>
              <a:t>function</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err="1">
                <a:solidFill>
                  <a:srgbClr val="000080"/>
                </a:solidFill>
                <a:highlight>
                  <a:srgbClr val="F2F4FF"/>
                </a:highlight>
                <a:latin typeface="Courier New" panose="02070309020205020404" pitchFamily="49" charset="0"/>
              </a:rPr>
              <a:t>var</a:t>
            </a:r>
            <a:r>
              <a:rPr lang="en-US" sz="1300" dirty="0">
                <a:solidFill>
                  <a:srgbClr val="000000"/>
                </a:solidFill>
                <a:highlight>
                  <a:srgbClr val="F2F4FF"/>
                </a:highlight>
                <a:latin typeface="Courier New" panose="02070309020205020404" pitchFamily="49" charset="0"/>
              </a:rPr>
              <a:t> number </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dirty="0">
                <a:solidFill>
                  <a:srgbClr val="FF0000"/>
                </a:solidFill>
                <a:highlight>
                  <a:srgbClr val="F2F4FF"/>
                </a:highlight>
                <a:latin typeface="Courier New" panose="02070309020205020404" pitchFamily="49" charset="0"/>
              </a:rPr>
              <a:t>0</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a:solidFill>
                  <a:srgbClr val="000080"/>
                </a:solidFill>
                <a:highlight>
                  <a:srgbClr val="F2F4FF"/>
                </a:highlight>
                <a:latin typeface="Courier New" panose="02070309020205020404" pitchFamily="49" charset="0"/>
              </a:rPr>
              <a:t>for</a:t>
            </a:r>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r>
              <a:rPr lang="en-US" sz="1300" b="1" dirty="0" err="1">
                <a:solidFill>
                  <a:srgbClr val="000080"/>
                </a:solidFill>
                <a:highlight>
                  <a:srgbClr val="F2F4FF"/>
                </a:highlight>
                <a:latin typeface="Courier New" panose="02070309020205020404" pitchFamily="49" charset="0"/>
              </a:rPr>
              <a:t>var</a:t>
            </a:r>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i</a:t>
            </a:r>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dirty="0">
                <a:solidFill>
                  <a:srgbClr val="FF0000"/>
                </a:solidFill>
                <a:highlight>
                  <a:srgbClr val="F2F4FF"/>
                </a:highlight>
                <a:latin typeface="Courier New" panose="02070309020205020404" pitchFamily="49" charset="0"/>
              </a:rPr>
              <a:t>0</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i</a:t>
            </a:r>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&lt;</a:t>
            </a:r>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select.options.length</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i</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err="1">
                <a:solidFill>
                  <a:srgbClr val="000080"/>
                </a:solidFill>
                <a:highlight>
                  <a:srgbClr val="F2F4FF"/>
                </a:highlight>
                <a:latin typeface="Courier New" panose="02070309020205020404" pitchFamily="49" charset="0"/>
              </a:rPr>
              <a:t>var</a:t>
            </a:r>
            <a:r>
              <a:rPr lang="en-US" sz="1300" dirty="0">
                <a:solidFill>
                  <a:srgbClr val="000000"/>
                </a:solidFill>
                <a:highlight>
                  <a:srgbClr val="F2F4FF"/>
                </a:highlight>
                <a:latin typeface="Courier New" panose="02070309020205020404" pitchFamily="49" charset="0"/>
              </a:rPr>
              <a:t> option </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select.options</a:t>
            </a:r>
            <a:r>
              <a:rPr lang="en-US" sz="1300" b="1" dirty="0">
                <a:solidFill>
                  <a:srgbClr val="000000"/>
                </a:solidFill>
                <a:highlight>
                  <a:srgbClr val="F2F4FF"/>
                </a:highlight>
                <a:latin typeface="Courier New" panose="02070309020205020404" pitchFamily="49" charset="0"/>
              </a:rPr>
              <a:t>[</a:t>
            </a:r>
            <a:r>
              <a:rPr lang="en-US" sz="1300" dirty="0" err="1">
                <a:solidFill>
                  <a:srgbClr val="000000"/>
                </a:solidFill>
                <a:highlight>
                  <a:srgbClr val="F2F4FF"/>
                </a:highlight>
                <a:latin typeface="Courier New" panose="02070309020205020404" pitchFamily="49" charset="0"/>
              </a:rPr>
              <a:t>i</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a:solidFill>
                  <a:srgbClr val="000080"/>
                </a:solidFill>
                <a:highlight>
                  <a:srgbClr val="F2F4FF"/>
                </a:highlight>
                <a:latin typeface="Courier New" panose="02070309020205020404" pitchFamily="49" charset="0"/>
              </a:rPr>
              <a:t>if</a:t>
            </a:r>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r>
              <a:rPr lang="en-US" sz="1300" dirty="0" err="1">
                <a:solidFill>
                  <a:srgbClr val="000000"/>
                </a:solidFill>
                <a:highlight>
                  <a:srgbClr val="F2F4FF"/>
                </a:highlight>
                <a:latin typeface="Courier New" panose="02070309020205020404" pitchFamily="49" charset="0"/>
              </a:rPr>
              <a:t>option.selected</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number </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Number</a:t>
            </a:r>
            <a:r>
              <a:rPr lang="en-US" sz="1300" b="1" dirty="0">
                <a:solidFill>
                  <a:srgbClr val="000000"/>
                </a:solidFill>
                <a:highlight>
                  <a:srgbClr val="F2F4FF"/>
                </a:highlight>
                <a:latin typeface="Courier New" panose="02070309020205020404" pitchFamily="49" charset="0"/>
              </a:rPr>
              <a:t>(</a:t>
            </a:r>
            <a:r>
              <a:rPr lang="en-US" sz="1300" dirty="0" err="1">
                <a:solidFill>
                  <a:srgbClr val="000000"/>
                </a:solidFill>
                <a:highlight>
                  <a:srgbClr val="F2F4FF"/>
                </a:highlight>
                <a:latin typeface="Courier New" panose="02070309020205020404" pitchFamily="49" charset="0"/>
              </a:rPr>
              <a:t>option.value</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dirty="0" err="1">
                <a:solidFill>
                  <a:srgbClr val="000000"/>
                </a:solidFill>
                <a:highlight>
                  <a:srgbClr val="F2F4FF"/>
                </a:highlight>
                <a:latin typeface="Courier New" panose="02070309020205020404" pitchFamily="49" charset="0"/>
              </a:rPr>
              <a:t>output.textContent</a:t>
            </a:r>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r>
              <a:rPr lang="en-US" sz="1300" dirty="0">
                <a:solidFill>
                  <a:srgbClr val="000000"/>
                </a:solidFill>
                <a:highlight>
                  <a:srgbClr val="F2F4FF"/>
                </a:highlight>
                <a:latin typeface="Courier New" panose="02070309020205020404" pitchFamily="49" charset="0"/>
              </a:rPr>
              <a:t> number</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00"/>
                </a:solidFill>
                <a:highlight>
                  <a:srgbClr val="F2F4FF"/>
                </a:highlight>
                <a:latin typeface="Courier New" panose="02070309020205020404" pitchFamily="49" charset="0"/>
              </a:rPr>
              <a:t>  </a:t>
            </a:r>
            <a:r>
              <a:rPr lang="en-US" sz="1300" b="1" dirty="0">
                <a:solidFill>
                  <a:srgbClr val="000000"/>
                </a:solidFill>
                <a:highlight>
                  <a:srgbClr val="F2F4FF"/>
                </a:highlight>
                <a:latin typeface="Courier New" panose="02070309020205020404" pitchFamily="49" charset="0"/>
              </a:rPr>
              <a:t>});</a:t>
            </a:r>
            <a:endParaRPr lang="en-US" sz="1300" dirty="0">
              <a:solidFill>
                <a:srgbClr val="000000"/>
              </a:solidFill>
              <a:highlight>
                <a:srgbClr val="F2F4FF"/>
              </a:highlight>
              <a:latin typeface="Courier New" panose="02070309020205020404" pitchFamily="49" charset="0"/>
            </a:endParaRPr>
          </a:p>
          <a:p>
            <a:r>
              <a:rPr lang="en-US" sz="1300" dirty="0">
                <a:solidFill>
                  <a:srgbClr val="0000FF"/>
                </a:solidFill>
                <a:highlight>
                  <a:srgbClr val="FFFFFF"/>
                </a:highlight>
                <a:latin typeface="Courier New" panose="02070309020205020404" pitchFamily="49" charset="0"/>
              </a:rPr>
              <a:t>&lt;/script&gt;</a:t>
            </a:r>
            <a:endParaRPr lang="en-US" sz="1300" dirty="0"/>
          </a:p>
        </p:txBody>
      </p:sp>
    </p:spTree>
    <p:extLst>
      <p:ext uri="{BB962C8B-B14F-4D97-AF65-F5344CB8AC3E}">
        <p14:creationId xmlns:p14="http://schemas.microsoft.com/office/powerpoint/2010/main" val="1578704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Fields</a:t>
            </a:r>
            <a:endParaRPr lang="en-US" dirty="0"/>
          </a:p>
        </p:txBody>
      </p:sp>
      <p:sp>
        <p:nvSpPr>
          <p:cNvPr id="3" name="Content Placeholder 2"/>
          <p:cNvSpPr>
            <a:spLocks noGrp="1"/>
          </p:cNvSpPr>
          <p:nvPr>
            <p:ph idx="1"/>
          </p:nvPr>
        </p:nvSpPr>
        <p:spPr>
          <a:xfrm>
            <a:off x="431800" y="1143000"/>
            <a:ext cx="8229600" cy="2743200"/>
          </a:xfrm>
        </p:spPr>
        <p:txBody>
          <a:bodyPr>
            <a:normAutofit fontScale="77500" lnSpcReduction="20000"/>
          </a:bodyPr>
          <a:lstStyle/>
          <a:p>
            <a:r>
              <a:rPr lang="en-US" dirty="0"/>
              <a:t>File fields were originally designed as a way to upload files from the browser’s machine through a form</a:t>
            </a:r>
            <a:r>
              <a:rPr lang="en-US" dirty="0" smtClean="0"/>
              <a:t>.</a:t>
            </a:r>
          </a:p>
          <a:p>
            <a:r>
              <a:rPr lang="en-US" dirty="0" smtClean="0"/>
              <a:t>In </a:t>
            </a:r>
            <a:r>
              <a:rPr lang="en-US" dirty="0"/>
              <a:t>modern browsers, they also provide a way to read such files from JavaScript programs. </a:t>
            </a:r>
            <a:endParaRPr lang="en-US" dirty="0" smtClean="0"/>
          </a:p>
          <a:p>
            <a:r>
              <a:rPr lang="en-US" dirty="0" smtClean="0"/>
              <a:t>The </a:t>
            </a:r>
            <a:r>
              <a:rPr lang="en-US" dirty="0"/>
              <a:t>field acts as a manner of gatekeeper. </a:t>
            </a:r>
            <a:endParaRPr lang="en-US" dirty="0" smtClean="0"/>
          </a:p>
          <a:p>
            <a:r>
              <a:rPr lang="en-US" dirty="0" smtClean="0"/>
              <a:t>The </a:t>
            </a:r>
            <a:r>
              <a:rPr lang="en-US" dirty="0"/>
              <a:t>script cannot simply start reading private files from the user’s computer, but if the user selects a file in such a field, the browser interprets that action to mean that the script may read the file</a:t>
            </a:r>
            <a:r>
              <a:rPr lang="en-US" dirty="0" smtClean="0"/>
              <a:t>.</a:t>
            </a:r>
          </a:p>
          <a:p>
            <a:r>
              <a:rPr lang="en-US" dirty="0"/>
              <a:t>The files property of a file field element is an array-like </a:t>
            </a:r>
            <a:r>
              <a:rPr lang="en-US" dirty="0" smtClean="0"/>
              <a:t>object </a:t>
            </a:r>
            <a:r>
              <a:rPr lang="en-US" dirty="0"/>
              <a:t>containing the files chosen in the field</a:t>
            </a:r>
          </a:p>
        </p:txBody>
      </p:sp>
      <p:sp>
        <p:nvSpPr>
          <p:cNvPr id="4" name="Rectangle 3"/>
          <p:cNvSpPr/>
          <p:nvPr/>
        </p:nvSpPr>
        <p:spPr>
          <a:xfrm>
            <a:off x="0" y="4082633"/>
            <a:ext cx="7010400" cy="2800767"/>
          </a:xfrm>
          <a:prstGeom prst="rect">
            <a:avLst/>
          </a:prstGeom>
        </p:spPr>
        <p:txBody>
          <a:bodyPr wrap="square">
            <a:spAutoFit/>
          </a:bodyPr>
          <a:lstStyle/>
          <a:p>
            <a:r>
              <a:rPr lang="en-US" sz="1600" dirty="0">
                <a:solidFill>
                  <a:srgbClr val="0000FF"/>
                </a:solidFill>
                <a:highlight>
                  <a:srgbClr val="FFFFFF"/>
                </a:highlight>
                <a:latin typeface="Courier New" panose="02070309020205020404" pitchFamily="49" charset="0"/>
              </a:rPr>
              <a:t>&lt;script&gt;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input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document.querySelector</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"input"</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input.addEventListener</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"change"</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function</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if</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err="1">
                <a:solidFill>
                  <a:srgbClr val="000000"/>
                </a:solidFill>
                <a:highlight>
                  <a:srgbClr val="F2F4FF"/>
                </a:highlight>
                <a:latin typeface="Courier New" panose="02070309020205020404" pitchFamily="49" charset="0"/>
              </a:rPr>
              <a:t>input.files.length</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&gt;</a:t>
            </a:r>
            <a:r>
              <a:rPr lang="en-US" sz="1600" dirty="0">
                <a:solidFill>
                  <a:srgbClr val="000000"/>
                </a:solidFill>
                <a:highlight>
                  <a:srgbClr val="F2F4FF"/>
                </a:highlight>
                <a:latin typeface="Courier New" panose="02070309020205020404" pitchFamily="49" charset="0"/>
              </a:rPr>
              <a:t> </a:t>
            </a:r>
            <a:r>
              <a:rPr lang="en-US" sz="1600" dirty="0">
                <a:solidFill>
                  <a:srgbClr val="FF0000"/>
                </a:solidFill>
                <a:highlight>
                  <a:srgbClr val="F2F4FF"/>
                </a:highlight>
                <a:latin typeface="Courier New" panose="02070309020205020404" pitchFamily="49" charset="0"/>
              </a:rPr>
              <a:t>0</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err="1">
                <a:solidFill>
                  <a:srgbClr val="000080"/>
                </a:solidFill>
                <a:highlight>
                  <a:srgbClr val="F2F4FF"/>
                </a:highlight>
                <a:latin typeface="Courier New" panose="02070309020205020404" pitchFamily="49" charset="0"/>
              </a:rPr>
              <a:t>var</a:t>
            </a:r>
            <a:r>
              <a:rPr lang="en-US" sz="1600" dirty="0">
                <a:solidFill>
                  <a:srgbClr val="000000"/>
                </a:solidFill>
                <a:highlight>
                  <a:srgbClr val="F2F4FF"/>
                </a:highlight>
                <a:latin typeface="Courier New" panose="02070309020205020404" pitchFamily="49" charset="0"/>
              </a:rPr>
              <a:t> file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input.files</a:t>
            </a:r>
            <a:r>
              <a:rPr lang="en-US" sz="1600" b="1" dirty="0">
                <a:solidFill>
                  <a:srgbClr val="000000"/>
                </a:solidFill>
                <a:highlight>
                  <a:srgbClr val="F2F4FF"/>
                </a:highlight>
                <a:latin typeface="Courier New" panose="02070309020205020404" pitchFamily="49" charset="0"/>
              </a:rPr>
              <a:t>[</a:t>
            </a:r>
            <a:r>
              <a:rPr lang="en-US" sz="1600" dirty="0">
                <a:solidFill>
                  <a:srgbClr val="FF0000"/>
                </a:solidFill>
                <a:highlight>
                  <a:srgbClr val="F2F4FF"/>
                </a:highlight>
                <a:latin typeface="Courier New" panose="02070309020205020404" pitchFamily="49" charset="0"/>
              </a:rPr>
              <a:t>0</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console.log</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"You chose"</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file.name</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if</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err="1">
                <a:solidFill>
                  <a:srgbClr val="000000"/>
                </a:solidFill>
                <a:highlight>
                  <a:srgbClr val="F2F4FF"/>
                </a:highlight>
                <a:latin typeface="Courier New" panose="02070309020205020404" pitchFamily="49" charset="0"/>
              </a:rPr>
              <a:t>file.type</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console.log</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"It has type"</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file.type</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a:solidFill>
                  <a:srgbClr val="0000FF"/>
                </a:solidFill>
                <a:highlight>
                  <a:srgbClr val="FFFFFF"/>
                </a:highlight>
                <a:latin typeface="Courier New" panose="02070309020205020404" pitchFamily="49" charset="0"/>
              </a:rPr>
              <a:t>&lt;/script&gt;</a:t>
            </a:r>
            <a:endParaRPr lang="en-US" sz="3600" dirty="0"/>
          </a:p>
        </p:txBody>
      </p:sp>
      <p:pic>
        <p:nvPicPr>
          <p:cNvPr id="5" name="Picture 4"/>
          <p:cNvPicPr>
            <a:picLocks noChangeAspect="1"/>
          </p:cNvPicPr>
          <p:nvPr/>
        </p:nvPicPr>
        <p:blipFill>
          <a:blip r:embed="rId2"/>
          <a:stretch>
            <a:fillRect/>
          </a:stretch>
        </p:blipFill>
        <p:spPr>
          <a:xfrm>
            <a:off x="6429374" y="4818271"/>
            <a:ext cx="2459631" cy="515729"/>
          </a:xfrm>
          <a:prstGeom prst="rect">
            <a:avLst/>
          </a:prstGeom>
        </p:spPr>
      </p:pic>
      <p:pic>
        <p:nvPicPr>
          <p:cNvPr id="7" name="Picture 6"/>
          <p:cNvPicPr>
            <a:picLocks noChangeAspect="1"/>
          </p:cNvPicPr>
          <p:nvPr/>
        </p:nvPicPr>
        <p:blipFill>
          <a:blip r:embed="rId3"/>
          <a:stretch>
            <a:fillRect/>
          </a:stretch>
        </p:blipFill>
        <p:spPr>
          <a:xfrm>
            <a:off x="5934074" y="6172201"/>
            <a:ext cx="3237183" cy="484396"/>
          </a:xfrm>
          <a:prstGeom prst="rect">
            <a:avLst/>
          </a:prstGeom>
        </p:spPr>
      </p:pic>
    </p:spTree>
    <p:extLst>
      <p:ext uri="{BB962C8B-B14F-4D97-AF65-F5344CB8AC3E}">
        <p14:creationId xmlns:p14="http://schemas.microsoft.com/office/powerpoint/2010/main" val="154108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Fields</a:t>
            </a:r>
            <a:endParaRPr lang="en-US" dirty="0"/>
          </a:p>
        </p:txBody>
      </p:sp>
      <p:sp>
        <p:nvSpPr>
          <p:cNvPr id="3" name="Content Placeholder 2"/>
          <p:cNvSpPr>
            <a:spLocks noGrp="1"/>
          </p:cNvSpPr>
          <p:nvPr>
            <p:ph idx="1"/>
          </p:nvPr>
        </p:nvSpPr>
        <p:spPr>
          <a:xfrm>
            <a:off x="457200" y="1295400"/>
            <a:ext cx="8229600" cy="3352800"/>
          </a:xfrm>
        </p:spPr>
        <p:txBody>
          <a:bodyPr/>
          <a:lstStyle/>
          <a:p>
            <a:r>
              <a:rPr lang="en-US" dirty="0"/>
              <a:t>Since reading a file from disk can take time, the interface will have to be asynchronous to avoid freezing the document.</a:t>
            </a:r>
            <a:endParaRPr lang="en-US" dirty="0" smtClean="0"/>
          </a:p>
          <a:p>
            <a:r>
              <a:rPr lang="en-US" dirty="0" smtClean="0"/>
              <a:t>Reading </a:t>
            </a:r>
            <a:r>
              <a:rPr lang="en-US" dirty="0"/>
              <a:t>a file is done by creating a </a:t>
            </a:r>
            <a:r>
              <a:rPr lang="en-US" dirty="0" err="1"/>
              <a:t>FileReader</a:t>
            </a:r>
            <a:r>
              <a:rPr lang="en-US" dirty="0"/>
              <a:t> object, registering a "load" event handler for it, and calling its </a:t>
            </a:r>
            <a:r>
              <a:rPr lang="en-US" dirty="0" err="1"/>
              <a:t>readAsText</a:t>
            </a:r>
            <a:r>
              <a:rPr lang="en-US" dirty="0"/>
              <a:t> method, giving it the file we want to read. </a:t>
            </a:r>
            <a:endParaRPr lang="en-US" dirty="0" smtClean="0"/>
          </a:p>
          <a:p>
            <a:r>
              <a:rPr lang="en-US" dirty="0" smtClean="0"/>
              <a:t>Once </a:t>
            </a:r>
            <a:r>
              <a:rPr lang="en-US" dirty="0"/>
              <a:t>loading finishes, the reader’s result property contains the file’s content.</a:t>
            </a:r>
          </a:p>
        </p:txBody>
      </p:sp>
      <p:sp>
        <p:nvSpPr>
          <p:cNvPr id="4" name="Rectangle 3"/>
          <p:cNvSpPr/>
          <p:nvPr/>
        </p:nvSpPr>
        <p:spPr>
          <a:xfrm>
            <a:off x="152400" y="4408487"/>
            <a:ext cx="8382000" cy="2292935"/>
          </a:xfrm>
          <a:prstGeom prst="rect">
            <a:avLst/>
          </a:prstGeom>
        </p:spPr>
        <p:txBody>
          <a:bodyPr wrap="square">
            <a:spAutoFit/>
          </a:bodyPr>
          <a:lstStyle/>
          <a:p>
            <a:r>
              <a:rPr lang="en-US" sz="1100" dirty="0">
                <a:solidFill>
                  <a:srgbClr val="0000FF"/>
                </a:solidFill>
                <a:highlight>
                  <a:srgbClr val="FFFFFF"/>
                </a:highlight>
                <a:latin typeface="Courier New" panose="02070309020205020404" pitchFamily="49" charset="0"/>
              </a:rPr>
              <a:t>&lt;input</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type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"file"</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multiple</a:t>
            </a:r>
            <a:r>
              <a:rPr lang="en-US" sz="1100" dirty="0">
                <a:solidFill>
                  <a:srgbClr val="0000FF"/>
                </a:solidFill>
                <a:highlight>
                  <a:srgbClr val="FFFFFF"/>
                </a:highlight>
                <a:latin typeface="Courier New" panose="02070309020205020404" pitchFamily="49" charset="0"/>
              </a:rPr>
              <a:t>&gt;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&lt;script&gt;</a:t>
            </a:r>
            <a:endParaRPr lang="en-US" sz="1100" dirty="0">
              <a:solidFill>
                <a:srgbClr val="000000"/>
              </a:solidFill>
              <a:highlight>
                <a:srgbClr val="FFFF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b="1" dirty="0" err="1">
                <a:solidFill>
                  <a:srgbClr val="000080"/>
                </a:solidFill>
                <a:highlight>
                  <a:srgbClr val="F2F4FF"/>
                </a:highlight>
                <a:latin typeface="Courier New" panose="02070309020205020404" pitchFamily="49" charset="0"/>
              </a:rPr>
              <a:t>var</a:t>
            </a:r>
            <a:r>
              <a:rPr lang="en-US" sz="1100" dirty="0">
                <a:solidFill>
                  <a:srgbClr val="000000"/>
                </a:solidFill>
                <a:highlight>
                  <a:srgbClr val="F2F4FF"/>
                </a:highlight>
                <a:latin typeface="Courier New" panose="02070309020205020404" pitchFamily="49" charset="0"/>
              </a:rPr>
              <a:t> input </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document.querySelector</a:t>
            </a:r>
            <a:r>
              <a:rPr lang="en-US" sz="1100" b="1" dirty="0">
                <a:solidFill>
                  <a:srgbClr val="000000"/>
                </a:solidFill>
                <a:highlight>
                  <a:srgbClr val="F2F4FF"/>
                </a:highlight>
                <a:latin typeface="Courier New" panose="02070309020205020404" pitchFamily="49" charset="0"/>
              </a:rPr>
              <a:t>(</a:t>
            </a:r>
            <a:r>
              <a:rPr lang="en-US" sz="1100" dirty="0">
                <a:solidFill>
                  <a:srgbClr val="808080"/>
                </a:solidFill>
                <a:highlight>
                  <a:srgbClr val="F2F4FF"/>
                </a:highlight>
                <a:latin typeface="Courier New" panose="02070309020205020404" pitchFamily="49" charset="0"/>
              </a:rPr>
              <a:t>"input"</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input.addEventListener</a:t>
            </a:r>
            <a:r>
              <a:rPr lang="en-US" sz="1100" b="1" dirty="0">
                <a:solidFill>
                  <a:srgbClr val="000000"/>
                </a:solidFill>
                <a:highlight>
                  <a:srgbClr val="F2F4FF"/>
                </a:highlight>
                <a:latin typeface="Courier New" panose="02070309020205020404" pitchFamily="49" charset="0"/>
              </a:rPr>
              <a:t>(</a:t>
            </a:r>
            <a:r>
              <a:rPr lang="en-US" sz="1100" dirty="0">
                <a:solidFill>
                  <a:srgbClr val="808080"/>
                </a:solidFill>
                <a:highlight>
                  <a:srgbClr val="F2F4FF"/>
                </a:highlight>
                <a:latin typeface="Courier New" panose="02070309020205020404" pitchFamily="49" charset="0"/>
              </a:rPr>
              <a:t>"change"</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80"/>
                </a:solidFill>
                <a:highlight>
                  <a:srgbClr val="F2F4FF"/>
                </a:highlight>
                <a:latin typeface="Courier New" panose="02070309020205020404" pitchFamily="49" charset="0"/>
              </a:rPr>
              <a:t>function</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Array.prototype.forEach.call</a:t>
            </a:r>
            <a:r>
              <a:rPr lang="en-US" sz="1100" b="1" dirty="0">
                <a:solidFill>
                  <a:srgbClr val="000000"/>
                </a:solidFill>
                <a:highlight>
                  <a:srgbClr val="F2F4FF"/>
                </a:highlight>
                <a:latin typeface="Courier New" panose="02070309020205020404" pitchFamily="49" charset="0"/>
              </a:rPr>
              <a:t>(</a:t>
            </a:r>
            <a:r>
              <a:rPr lang="en-US" sz="1100" dirty="0" err="1">
                <a:solidFill>
                  <a:srgbClr val="000000"/>
                </a:solidFill>
                <a:highlight>
                  <a:srgbClr val="F2F4FF"/>
                </a:highlight>
                <a:latin typeface="Courier New" panose="02070309020205020404" pitchFamily="49" charset="0"/>
              </a:rPr>
              <a:t>input.files</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80"/>
                </a:solidFill>
                <a:highlight>
                  <a:srgbClr val="F2F4FF"/>
                </a:highlight>
                <a:latin typeface="Courier New" panose="02070309020205020404" pitchFamily="49" charset="0"/>
              </a:rPr>
              <a:t>function</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file</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b="1" dirty="0" err="1">
                <a:solidFill>
                  <a:srgbClr val="000080"/>
                </a:solidFill>
                <a:highlight>
                  <a:srgbClr val="F2F4FF"/>
                </a:highlight>
                <a:latin typeface="Courier New" panose="02070309020205020404" pitchFamily="49" charset="0"/>
              </a:rPr>
              <a:t>var</a:t>
            </a:r>
            <a:r>
              <a:rPr lang="en-US" sz="1100" dirty="0">
                <a:solidFill>
                  <a:srgbClr val="000000"/>
                </a:solidFill>
                <a:highlight>
                  <a:srgbClr val="F2F4FF"/>
                </a:highlight>
                <a:latin typeface="Courier New" panose="02070309020205020404" pitchFamily="49" charset="0"/>
              </a:rPr>
              <a:t> reader </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80"/>
                </a:solidFill>
                <a:highlight>
                  <a:srgbClr val="F2F4FF"/>
                </a:highlight>
                <a:latin typeface="Courier New" panose="02070309020205020404" pitchFamily="49" charset="0"/>
              </a:rPr>
              <a:t>new</a:t>
            </a:r>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FileReader</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reader.addEventListener</a:t>
            </a:r>
            <a:r>
              <a:rPr lang="en-US" sz="1100" b="1" dirty="0">
                <a:solidFill>
                  <a:srgbClr val="000000"/>
                </a:solidFill>
                <a:highlight>
                  <a:srgbClr val="F2F4FF"/>
                </a:highlight>
                <a:latin typeface="Courier New" panose="02070309020205020404" pitchFamily="49" charset="0"/>
              </a:rPr>
              <a:t>(</a:t>
            </a:r>
            <a:r>
              <a:rPr lang="en-US" sz="1100" dirty="0">
                <a:solidFill>
                  <a:srgbClr val="808080"/>
                </a:solidFill>
                <a:highlight>
                  <a:srgbClr val="F2F4FF"/>
                </a:highlight>
                <a:latin typeface="Courier New" panose="02070309020205020404" pitchFamily="49" charset="0"/>
              </a:rPr>
              <a:t>"load"</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80"/>
                </a:solidFill>
                <a:highlight>
                  <a:srgbClr val="F2F4FF"/>
                </a:highlight>
                <a:latin typeface="Courier New" panose="02070309020205020404" pitchFamily="49" charset="0"/>
              </a:rPr>
              <a:t>function</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console.log</a:t>
            </a:r>
            <a:r>
              <a:rPr lang="en-US" sz="1100" b="1" dirty="0">
                <a:solidFill>
                  <a:srgbClr val="000000"/>
                </a:solidFill>
                <a:highlight>
                  <a:srgbClr val="F2F4FF"/>
                </a:highlight>
                <a:latin typeface="Courier New" panose="02070309020205020404" pitchFamily="49" charset="0"/>
              </a:rPr>
              <a:t>(</a:t>
            </a:r>
            <a:r>
              <a:rPr lang="en-US" sz="1100" dirty="0">
                <a:solidFill>
                  <a:srgbClr val="808080"/>
                </a:solidFill>
                <a:highlight>
                  <a:srgbClr val="F2F4FF"/>
                </a:highlight>
                <a:latin typeface="Courier New" panose="02070309020205020404" pitchFamily="49" charset="0"/>
              </a:rPr>
              <a:t>"File"</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file.name</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808080"/>
                </a:solidFill>
                <a:highlight>
                  <a:srgbClr val="F2F4FF"/>
                </a:highlight>
                <a:latin typeface="Courier New" panose="02070309020205020404" pitchFamily="49" charset="0"/>
              </a:rPr>
              <a:t>"starts with</a:t>
            </a:r>
            <a:r>
              <a:rPr lang="en-US" sz="1100" dirty="0" smtClean="0">
                <a:solidFill>
                  <a:srgbClr val="808080"/>
                </a:solidFill>
                <a:highlight>
                  <a:srgbClr val="F2F4FF"/>
                </a:highlight>
                <a:latin typeface="Courier New" panose="02070309020205020404" pitchFamily="49" charset="0"/>
              </a:rPr>
              <a:t>"</a:t>
            </a:r>
            <a:r>
              <a:rPr lang="en-US" sz="1100" b="1" dirty="0" smtClean="0">
                <a:solidFill>
                  <a:srgbClr val="000000"/>
                </a:solidFill>
                <a:highlight>
                  <a:srgbClr val="F2F4FF"/>
                </a:highlight>
                <a:latin typeface="Courier New" panose="02070309020205020404" pitchFamily="49" charset="0"/>
              </a:rPr>
              <a:t>, </a:t>
            </a:r>
            <a:r>
              <a:rPr lang="en-US" sz="1100" dirty="0" err="1" smtClean="0">
                <a:solidFill>
                  <a:srgbClr val="000000"/>
                </a:solidFill>
                <a:highlight>
                  <a:srgbClr val="F2F4FF"/>
                </a:highlight>
                <a:latin typeface="Courier New" panose="02070309020205020404" pitchFamily="49" charset="0"/>
              </a:rPr>
              <a:t>reader.result.slice</a:t>
            </a:r>
            <a:r>
              <a:rPr lang="en-US" sz="1100" b="1" dirty="0" smtClean="0">
                <a:solidFill>
                  <a:srgbClr val="000000"/>
                </a:solidFill>
                <a:highlight>
                  <a:srgbClr val="F2F4FF"/>
                </a:highlight>
                <a:latin typeface="Courier New" panose="02070309020205020404" pitchFamily="49" charset="0"/>
              </a:rPr>
              <a:t>(</a:t>
            </a:r>
            <a:r>
              <a:rPr lang="en-US" sz="1100" dirty="0" smtClean="0">
                <a:solidFill>
                  <a:srgbClr val="FF0000"/>
                </a:solidFill>
                <a:highlight>
                  <a:srgbClr val="F2F4FF"/>
                </a:highlight>
                <a:latin typeface="Courier New" panose="02070309020205020404" pitchFamily="49" charset="0"/>
              </a:rPr>
              <a:t>0</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 </a:t>
            </a:r>
            <a:r>
              <a:rPr lang="en-US" sz="1100" dirty="0">
                <a:solidFill>
                  <a:srgbClr val="FF0000"/>
                </a:solidFill>
                <a:highlight>
                  <a:srgbClr val="F2F4FF"/>
                </a:highlight>
                <a:latin typeface="Courier New" panose="02070309020205020404" pitchFamily="49" charset="0"/>
              </a:rPr>
              <a:t>20</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dirty="0" err="1">
                <a:solidFill>
                  <a:srgbClr val="000000"/>
                </a:solidFill>
                <a:highlight>
                  <a:srgbClr val="F2F4FF"/>
                </a:highlight>
                <a:latin typeface="Courier New" panose="02070309020205020404" pitchFamily="49" charset="0"/>
              </a:rPr>
              <a:t>reader.readAsText</a:t>
            </a:r>
            <a:r>
              <a:rPr lang="en-US" sz="1100" b="1" dirty="0">
                <a:solidFill>
                  <a:srgbClr val="000000"/>
                </a:solidFill>
                <a:highlight>
                  <a:srgbClr val="F2F4FF"/>
                </a:highlight>
                <a:latin typeface="Courier New" panose="02070309020205020404" pitchFamily="49" charset="0"/>
              </a:rPr>
              <a:t>(</a:t>
            </a:r>
            <a:r>
              <a:rPr lang="en-US" sz="1100" dirty="0">
                <a:solidFill>
                  <a:srgbClr val="000000"/>
                </a:solidFill>
                <a:highlight>
                  <a:srgbClr val="F2F4FF"/>
                </a:highlight>
                <a:latin typeface="Courier New" panose="02070309020205020404" pitchFamily="49" charset="0"/>
              </a:rPr>
              <a:t>file</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00"/>
                </a:solidFill>
                <a:highlight>
                  <a:srgbClr val="F2F4FF"/>
                </a:highlight>
                <a:latin typeface="Courier New" panose="02070309020205020404" pitchFamily="49" charset="0"/>
              </a:rPr>
              <a:t>  </a:t>
            </a:r>
            <a:r>
              <a:rPr lang="en-US" sz="1100" b="1" dirty="0">
                <a:solidFill>
                  <a:srgbClr val="000000"/>
                </a:solidFill>
                <a:highlight>
                  <a:srgbClr val="F2F4FF"/>
                </a:highlight>
                <a:latin typeface="Courier New" panose="02070309020205020404" pitchFamily="49" charset="0"/>
              </a:rPr>
              <a:t>});</a:t>
            </a:r>
            <a:endParaRPr lang="en-US" sz="1100" dirty="0">
              <a:solidFill>
                <a:srgbClr val="000000"/>
              </a:solidFill>
              <a:highlight>
                <a:srgbClr val="F2F4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&lt;/script&gt;</a:t>
            </a:r>
            <a:endParaRPr lang="en-US" sz="2400" dirty="0"/>
          </a:p>
        </p:txBody>
      </p:sp>
    </p:spTree>
    <p:extLst>
      <p:ext uri="{BB962C8B-B14F-4D97-AF65-F5344CB8AC3E}">
        <p14:creationId xmlns:p14="http://schemas.microsoft.com/office/powerpoint/2010/main" val="372769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pic>
        <p:nvPicPr>
          <p:cNvPr id="4" name="Picture 3" descr="Liveweave - HTML5, CSS3 &amp; JavaScript playground for web designers &amp; developers - Google Chrome">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752600"/>
            <a:ext cx="8001000" cy="4364182"/>
          </a:xfrm>
          <a:prstGeom prst="rect">
            <a:avLst/>
          </a:prstGeom>
        </p:spPr>
      </p:pic>
    </p:spTree>
    <p:extLst>
      <p:ext uri="{BB962C8B-B14F-4D97-AF65-F5344CB8AC3E}">
        <p14:creationId xmlns:p14="http://schemas.microsoft.com/office/powerpoint/2010/main" val="3403938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pic>
        <p:nvPicPr>
          <p:cNvPr id="3" name="Picture 2" descr="Liveweave - Google Chrome">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6400"/>
            <a:ext cx="8382000" cy="4572001"/>
          </a:xfrm>
          <a:prstGeom prst="rect">
            <a:avLst/>
          </a:prstGeom>
        </p:spPr>
      </p:pic>
    </p:spTree>
    <p:extLst>
      <p:ext uri="{BB962C8B-B14F-4D97-AF65-F5344CB8AC3E}">
        <p14:creationId xmlns:p14="http://schemas.microsoft.com/office/powerpoint/2010/main" val="2158335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review of the HTTP protocol</a:t>
            </a:r>
            <a:endParaRPr lang="en-US" dirty="0"/>
          </a:p>
        </p:txBody>
      </p:sp>
      <p:sp>
        <p:nvSpPr>
          <p:cNvPr id="3" name="Content Placeholder 2"/>
          <p:cNvSpPr>
            <a:spLocks noGrp="1"/>
          </p:cNvSpPr>
          <p:nvPr>
            <p:ph idx="1"/>
          </p:nvPr>
        </p:nvSpPr>
        <p:spPr>
          <a:xfrm>
            <a:off x="0" y="1295400"/>
            <a:ext cx="4800600" cy="5410200"/>
          </a:xfrm>
        </p:spPr>
        <p:txBody>
          <a:bodyPr>
            <a:normAutofit/>
          </a:bodyPr>
          <a:lstStyle/>
          <a:p>
            <a:r>
              <a:rPr lang="en-US" dirty="0"/>
              <a:t>The </a:t>
            </a:r>
            <a:r>
              <a:rPr lang="en-US" i="1" dirty="0"/>
              <a:t>Hypertext Transfer </a:t>
            </a:r>
            <a:r>
              <a:rPr lang="en-US" i="1" dirty="0" smtClean="0"/>
              <a:t>Protocol </a:t>
            </a:r>
            <a:r>
              <a:rPr lang="en-US" dirty="0" smtClean="0"/>
              <a:t>is </a:t>
            </a:r>
            <a:r>
              <a:rPr lang="en-US" dirty="0"/>
              <a:t>the mechanism through which data is requested and provided on the World Wide </a:t>
            </a:r>
            <a:r>
              <a:rPr lang="en-US" dirty="0" smtClean="0"/>
              <a:t>Web</a:t>
            </a:r>
          </a:p>
          <a:p>
            <a:r>
              <a:rPr lang="en-US" dirty="0"/>
              <a:t>If you </a:t>
            </a:r>
            <a:r>
              <a:rPr lang="en-US" dirty="0" smtClean="0"/>
              <a:t>type</a:t>
            </a:r>
            <a:r>
              <a:rPr lang="en-US" dirty="0"/>
              <a:t> </a:t>
            </a:r>
            <a:r>
              <a:rPr lang="en-US" sz="1600" i="1" dirty="0"/>
              <a:t>https://www.op.ac.nz/study/index.html</a:t>
            </a:r>
            <a:r>
              <a:rPr lang="en-US" dirty="0"/>
              <a:t> into your browser’s address bar, the browser first looks up the address of the server associated </a:t>
            </a:r>
            <a:r>
              <a:rPr lang="en-US" dirty="0" smtClean="0"/>
              <a:t>with</a:t>
            </a:r>
            <a:r>
              <a:rPr lang="en-US" dirty="0"/>
              <a:t> </a:t>
            </a:r>
            <a:r>
              <a:rPr lang="en-US" sz="1600" i="1" dirty="0"/>
              <a:t>https://</a:t>
            </a:r>
            <a:r>
              <a:rPr lang="en-US" sz="1600" i="1" dirty="0" smtClean="0"/>
              <a:t>www.op.ac.nz</a:t>
            </a:r>
            <a:r>
              <a:rPr lang="en-US" dirty="0"/>
              <a:t> and tries to open a TCP connection to it on port 80, the default port for HTTP traffic. </a:t>
            </a:r>
            <a:r>
              <a:rPr lang="en-US" dirty="0" smtClean="0"/>
              <a:t>It then tries to fetch the resource at path </a:t>
            </a:r>
            <a:r>
              <a:rPr lang="en-US" sz="1600" i="1" dirty="0" smtClean="0"/>
              <a:t>./study/index.html</a:t>
            </a:r>
          </a:p>
        </p:txBody>
      </p:sp>
      <p:sp>
        <p:nvSpPr>
          <p:cNvPr id="4" name="Rectangle 3"/>
          <p:cNvSpPr/>
          <p:nvPr/>
        </p:nvSpPr>
        <p:spPr>
          <a:xfrm>
            <a:off x="5029200" y="1143000"/>
            <a:ext cx="4000500" cy="830997"/>
          </a:xfrm>
          <a:prstGeom prst="rect">
            <a:avLst/>
          </a:prstGeom>
        </p:spPr>
        <p:txBody>
          <a:bodyPr wrap="square">
            <a:spAutoFit/>
          </a:bodyPr>
          <a:lstStyle/>
          <a:p>
            <a:r>
              <a:rPr lang="en-US" sz="1600" dirty="0"/>
              <a:t>If the server exists and accepts the connection, the browser sends something like this:</a:t>
            </a:r>
          </a:p>
        </p:txBody>
      </p:sp>
      <p:sp>
        <p:nvSpPr>
          <p:cNvPr id="5" name="Rectangle 1"/>
          <p:cNvSpPr>
            <a:spLocks noChangeArrowheads="1"/>
          </p:cNvSpPr>
          <p:nvPr/>
        </p:nvSpPr>
        <p:spPr bwMode="auto">
          <a:xfrm>
            <a:off x="5334000" y="2133600"/>
            <a:ext cx="36957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300" b="0" i="0" u="none" strike="noStrike" cap="none" normalizeH="0" baseline="0" dirty="0" smtClean="0">
                <a:ln>
                  <a:noFill/>
                </a:ln>
                <a:solidFill>
                  <a:srgbClr val="550066"/>
                </a:solidFill>
                <a:effectLst/>
                <a:latin typeface="PT Mono"/>
              </a:rPr>
              <a:t>GET</a:t>
            </a:r>
            <a:r>
              <a:rPr kumimoji="0" lang="en-US" altLang="en-US" sz="1300" b="0" i="0" u="none" strike="noStrike" cap="none" normalizeH="0" baseline="0" dirty="0" smtClean="0">
                <a:ln>
                  <a:noFill/>
                </a:ln>
                <a:solidFill>
                  <a:srgbClr val="000000"/>
                </a:solidFill>
                <a:effectLst/>
                <a:latin typeface="PT Mono"/>
              </a:rPr>
              <a:t> </a:t>
            </a:r>
            <a:r>
              <a:rPr lang="en-US" altLang="en-US" sz="1300" dirty="0">
                <a:solidFill>
                  <a:srgbClr val="774400"/>
                </a:solidFill>
                <a:latin typeface="PT Mono"/>
              </a:rPr>
              <a:t>/study/index.html</a:t>
            </a:r>
            <a:r>
              <a:rPr kumimoji="0" lang="en-US" altLang="en-US" sz="1300" b="0" i="0" u="none" strike="noStrike" cap="none" normalizeH="0" baseline="0" dirty="0" smtClean="0">
                <a:ln>
                  <a:noFill/>
                </a:ln>
                <a:solidFill>
                  <a:srgbClr val="000000"/>
                </a:solidFill>
                <a:effectLst/>
                <a:latin typeface="PT Mono"/>
              </a:rPr>
              <a:t> </a:t>
            </a:r>
            <a:r>
              <a:rPr kumimoji="0" lang="en-US" altLang="en-US" sz="1300" b="0" i="0" u="none" strike="noStrike" cap="none" normalizeH="0" baseline="0" dirty="0" smtClean="0">
                <a:ln>
                  <a:noFill/>
                </a:ln>
                <a:solidFill>
                  <a:srgbClr val="550066"/>
                </a:solidFill>
                <a:effectLst/>
                <a:latin typeface="PT Mono"/>
              </a:rPr>
              <a:t>HTTP/1.1</a:t>
            </a:r>
            <a:r>
              <a:rPr kumimoji="0" lang="en-US" altLang="en-US" sz="1300" b="0" i="0" u="none" strike="noStrike" cap="none" normalizeH="0" baseline="0" dirty="0" smtClean="0">
                <a:ln>
                  <a:noFill/>
                </a:ln>
                <a:solidFill>
                  <a:srgbClr val="000000"/>
                </a:solidFill>
                <a:effectLst/>
                <a:latin typeface="PT Mono"/>
              </a:rPr>
              <a:t> </a:t>
            </a:r>
          </a:p>
          <a:p>
            <a:pPr lvl="0" eaLnBrk="0" fontAlgn="base" hangingPunct="0">
              <a:spcBef>
                <a:spcPct val="0"/>
              </a:spcBef>
              <a:spcAft>
                <a:spcPct val="0"/>
              </a:spcAft>
            </a:pPr>
            <a:r>
              <a:rPr kumimoji="0" lang="en-US" altLang="en-US" sz="1300" b="0" i="0" u="none" strike="noStrike" cap="none" normalizeH="0" baseline="0" dirty="0" smtClean="0">
                <a:ln>
                  <a:noFill/>
                </a:ln>
                <a:solidFill>
                  <a:srgbClr val="110066"/>
                </a:solidFill>
                <a:effectLst/>
                <a:latin typeface="PT Mono"/>
              </a:rPr>
              <a:t>Host:</a:t>
            </a:r>
            <a:r>
              <a:rPr kumimoji="0" lang="en-US" altLang="en-US" sz="1300" b="0" i="0" u="none" strike="noStrike" cap="none" normalizeH="0" baseline="0" dirty="0" smtClean="0">
                <a:ln>
                  <a:noFill/>
                </a:ln>
                <a:solidFill>
                  <a:srgbClr val="770000"/>
                </a:solidFill>
                <a:effectLst/>
                <a:latin typeface="PT Mono"/>
              </a:rPr>
              <a:t> </a:t>
            </a:r>
            <a:r>
              <a:rPr lang="en-US" sz="1400" i="1" dirty="0" smtClean="0"/>
              <a:t>op.ac.nz</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User-Agent:</a:t>
            </a:r>
            <a:r>
              <a:rPr kumimoji="0" lang="en-US" altLang="en-US" sz="1300" b="0" i="0" u="none" strike="noStrike" cap="none" normalizeH="0" baseline="0" dirty="0" smtClean="0">
                <a:ln>
                  <a:noFill/>
                </a:ln>
                <a:solidFill>
                  <a:srgbClr val="770000"/>
                </a:solidFill>
                <a:effectLst/>
                <a:latin typeface="PT Mono"/>
              </a:rPr>
              <a:t> Your browser's name</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168900" y="3124200"/>
            <a:ext cx="3517900" cy="584775"/>
          </a:xfrm>
          <a:prstGeom prst="rect">
            <a:avLst/>
          </a:prstGeom>
        </p:spPr>
        <p:txBody>
          <a:bodyPr wrap="square">
            <a:spAutoFit/>
          </a:bodyPr>
          <a:lstStyle/>
          <a:p>
            <a:r>
              <a:rPr lang="en-US" sz="1600" dirty="0">
                <a:solidFill>
                  <a:srgbClr val="000000"/>
                </a:solidFill>
                <a:latin typeface="Georgia" panose="02040502050405020303" pitchFamily="18" charset="0"/>
              </a:rPr>
              <a:t>Then the server responds, through that same connection.</a:t>
            </a:r>
            <a:endParaRPr lang="en-US" sz="1600" dirty="0"/>
          </a:p>
        </p:txBody>
      </p:sp>
      <p:sp>
        <p:nvSpPr>
          <p:cNvPr id="7" name="Rectangle 2"/>
          <p:cNvSpPr>
            <a:spLocks noChangeArrowheads="1"/>
          </p:cNvSpPr>
          <p:nvPr/>
        </p:nvSpPr>
        <p:spPr bwMode="auto">
          <a:xfrm>
            <a:off x="5219700" y="3733800"/>
            <a:ext cx="3048000"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550066"/>
                </a:solidFill>
                <a:effectLst/>
                <a:latin typeface="PT Mono"/>
              </a:rPr>
              <a:t>HTTP/1.1</a:t>
            </a:r>
            <a:r>
              <a:rPr kumimoji="0" lang="en-US" altLang="en-US" sz="1300" b="0" i="0" u="none" strike="noStrike" cap="none" normalizeH="0" baseline="0" dirty="0" smtClean="0">
                <a:ln>
                  <a:noFill/>
                </a:ln>
                <a:solidFill>
                  <a:srgbClr val="000000"/>
                </a:solidFill>
                <a:effectLst/>
                <a:latin typeface="PT Mono"/>
              </a:rPr>
              <a:t> </a:t>
            </a:r>
            <a:r>
              <a:rPr kumimoji="0" lang="en-US" altLang="en-US" sz="1300" b="0" i="0" u="none" strike="noStrike" cap="none" normalizeH="0" baseline="0" dirty="0" smtClean="0">
                <a:ln>
                  <a:noFill/>
                </a:ln>
                <a:solidFill>
                  <a:srgbClr val="229922"/>
                </a:solidFill>
                <a:effectLst/>
                <a:latin typeface="PT Mono"/>
              </a:rPr>
              <a:t>200</a:t>
            </a:r>
            <a:r>
              <a:rPr kumimoji="0" lang="en-US" altLang="en-US" sz="1300" b="0" i="0" u="none" strike="noStrike" cap="none" normalizeH="0" baseline="0" dirty="0" smtClean="0">
                <a:ln>
                  <a:noFill/>
                </a:ln>
                <a:solidFill>
                  <a:srgbClr val="000000"/>
                </a:solidFill>
                <a:effectLst/>
                <a:latin typeface="PT Mono"/>
              </a:rPr>
              <a:t>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Content-Length:</a:t>
            </a:r>
            <a:r>
              <a:rPr kumimoji="0" lang="en-US" altLang="en-US" sz="1300" b="0" i="0" u="none" strike="noStrike" cap="none" normalizeH="0" baseline="0" dirty="0" smtClean="0">
                <a:ln>
                  <a:noFill/>
                </a:ln>
                <a:solidFill>
                  <a:srgbClr val="770000"/>
                </a:solidFill>
                <a:effectLst/>
                <a:latin typeface="PT Mono"/>
              </a:rPr>
              <a:t> 65585</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Content-Type:</a:t>
            </a:r>
            <a:r>
              <a:rPr kumimoji="0" lang="en-US" altLang="en-US" sz="1300" b="0" i="0" u="none" strike="noStrike" cap="none" normalizeH="0" baseline="0" dirty="0" smtClean="0">
                <a:ln>
                  <a:noFill/>
                </a:ln>
                <a:solidFill>
                  <a:srgbClr val="770000"/>
                </a:solidFill>
                <a:effectLst/>
                <a:latin typeface="PT Mono"/>
              </a:rPr>
              <a:t> text/html</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Last-Modified:</a:t>
            </a:r>
            <a:r>
              <a:rPr kumimoji="0" lang="en-US" altLang="en-US" sz="1300" b="0" i="0" u="none" strike="noStrike" cap="none" normalizeH="0" baseline="0" dirty="0" smtClean="0">
                <a:ln>
                  <a:noFill/>
                </a:ln>
                <a:solidFill>
                  <a:srgbClr val="770000"/>
                </a:solidFill>
                <a:effectLst/>
                <a:latin typeface="PT Mono"/>
              </a:rPr>
              <a:t> Wed, 08 Feb 2016 11:25:17 GMT</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PT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PT Mono"/>
              </a:rPr>
              <a:t>&lt;!</a:t>
            </a:r>
            <a:r>
              <a:rPr kumimoji="0" lang="en-US" altLang="en-US" sz="1300" b="0" i="0" u="none" strike="noStrike" cap="none" normalizeH="0" baseline="0" dirty="0" err="1" smtClean="0">
                <a:ln>
                  <a:noFill/>
                </a:ln>
                <a:solidFill>
                  <a:srgbClr val="000000"/>
                </a:solidFill>
                <a:effectLst/>
                <a:latin typeface="PT Mono"/>
              </a:rPr>
              <a:t>doctype</a:t>
            </a:r>
            <a:r>
              <a:rPr kumimoji="0" lang="en-US" altLang="en-US" sz="1300" b="0" i="0" u="none" strike="noStrike" cap="none" normalizeH="0" baseline="0" dirty="0" smtClean="0">
                <a:ln>
                  <a:noFill/>
                </a:ln>
                <a:solidFill>
                  <a:srgbClr val="000000"/>
                </a:solidFill>
                <a:effectLst/>
                <a:latin typeface="PT Mono"/>
              </a:rPr>
              <a:t> html&gt; ... the rest of the HTML document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168900" y="5486400"/>
            <a:ext cx="3098800" cy="1077218"/>
          </a:xfrm>
          <a:prstGeom prst="rect">
            <a:avLst/>
          </a:prstGeom>
        </p:spPr>
        <p:txBody>
          <a:bodyPr wrap="square">
            <a:spAutoFit/>
          </a:bodyPr>
          <a:lstStyle/>
          <a:p>
            <a:r>
              <a:rPr lang="en-US" sz="1600" dirty="0">
                <a:solidFill>
                  <a:srgbClr val="000000"/>
                </a:solidFill>
                <a:latin typeface="Georgia" panose="02040502050405020303" pitchFamily="18" charset="0"/>
              </a:rPr>
              <a:t>The browser then takes the part of the response after the blank line and </a:t>
            </a:r>
            <a:r>
              <a:rPr lang="en-US" sz="1600" dirty="0" smtClean="0">
                <a:solidFill>
                  <a:srgbClr val="000000"/>
                </a:solidFill>
                <a:latin typeface="Georgia" panose="02040502050405020303" pitchFamily="18" charset="0"/>
              </a:rPr>
              <a:t>renders it </a:t>
            </a:r>
            <a:r>
              <a:rPr lang="en-US" sz="1600" dirty="0">
                <a:solidFill>
                  <a:srgbClr val="000000"/>
                </a:solidFill>
                <a:latin typeface="Georgia" panose="02040502050405020303" pitchFamily="18" charset="0"/>
              </a:rPr>
              <a:t>as an HTML document.</a:t>
            </a:r>
            <a:endParaRPr lang="en-US" sz="1600" dirty="0"/>
          </a:p>
        </p:txBody>
      </p:sp>
    </p:spTree>
    <p:extLst>
      <p:ext uri="{BB962C8B-B14F-4D97-AF65-F5344CB8AC3E}">
        <p14:creationId xmlns:p14="http://schemas.microsoft.com/office/powerpoint/2010/main" val="94607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request</a:t>
            </a:r>
            <a:endParaRPr lang="en-US" dirty="0"/>
          </a:p>
        </p:txBody>
      </p:sp>
      <p:sp>
        <p:nvSpPr>
          <p:cNvPr id="3" name="Content Placeholder 2"/>
          <p:cNvSpPr>
            <a:spLocks noGrp="1"/>
          </p:cNvSpPr>
          <p:nvPr>
            <p:ph idx="1"/>
          </p:nvPr>
        </p:nvSpPr>
        <p:spPr>
          <a:xfrm>
            <a:off x="228600" y="1295400"/>
            <a:ext cx="8458200" cy="5410200"/>
          </a:xfrm>
        </p:spPr>
        <p:txBody>
          <a:bodyPr>
            <a:normAutofit fontScale="92500" lnSpcReduction="20000"/>
          </a:bodyPr>
          <a:lstStyle/>
          <a:p>
            <a:pPr lvl="0"/>
            <a:r>
              <a:rPr lang="en-US" dirty="0" smtClean="0"/>
              <a:t>The </a:t>
            </a:r>
            <a:r>
              <a:rPr lang="en-US" dirty="0"/>
              <a:t>information sent by the client is called the </a:t>
            </a:r>
            <a:r>
              <a:rPr lang="en-US" i="1" dirty="0"/>
              <a:t>request</a:t>
            </a:r>
            <a:r>
              <a:rPr lang="en-US" dirty="0"/>
              <a:t>. It starts with this line </a:t>
            </a:r>
            <a:r>
              <a:rPr lang="en-US" altLang="en-US" sz="1800" dirty="0">
                <a:solidFill>
                  <a:srgbClr val="550066"/>
                </a:solidFill>
                <a:latin typeface="PT Mono"/>
              </a:rPr>
              <a:t>GET</a:t>
            </a:r>
            <a:r>
              <a:rPr lang="en-US" altLang="en-US" sz="1800" dirty="0">
                <a:solidFill>
                  <a:srgbClr val="000000"/>
                </a:solidFill>
                <a:latin typeface="PT Mono"/>
              </a:rPr>
              <a:t> </a:t>
            </a:r>
            <a:r>
              <a:rPr lang="en-US" altLang="en-US" sz="1800" dirty="0">
                <a:solidFill>
                  <a:srgbClr val="774400"/>
                </a:solidFill>
                <a:latin typeface="PT Mono"/>
              </a:rPr>
              <a:t>/study/index.html</a:t>
            </a:r>
            <a:r>
              <a:rPr lang="en-US" altLang="en-US" sz="1800" dirty="0">
                <a:solidFill>
                  <a:srgbClr val="000000"/>
                </a:solidFill>
                <a:latin typeface="PT Mono"/>
              </a:rPr>
              <a:t> </a:t>
            </a:r>
            <a:r>
              <a:rPr lang="en-US" altLang="en-US" sz="1800" dirty="0">
                <a:solidFill>
                  <a:srgbClr val="550066"/>
                </a:solidFill>
                <a:latin typeface="PT Mono"/>
              </a:rPr>
              <a:t>HTTP/1.1</a:t>
            </a:r>
            <a:r>
              <a:rPr lang="en-US" altLang="en-US" sz="1800" dirty="0">
                <a:solidFill>
                  <a:srgbClr val="000000"/>
                </a:solidFill>
                <a:latin typeface="PT Mono"/>
              </a:rPr>
              <a:t> </a:t>
            </a:r>
          </a:p>
          <a:p>
            <a:r>
              <a:rPr lang="en-US" dirty="0" smtClean="0"/>
              <a:t>The first word is the method of the request. GET means that we want to get the specified resource. Other common methods are DELETE to delete a resource, PUT to replace it, and POST to send information to it. </a:t>
            </a:r>
          </a:p>
          <a:p>
            <a:r>
              <a:rPr lang="en-US" dirty="0" smtClean="0"/>
              <a:t>Note that the server is not obliged to carry out every request it gets. If you walk up to a random website and tell it to DELETE its main page, it’ll probably refuse.</a:t>
            </a:r>
          </a:p>
          <a:p>
            <a:r>
              <a:rPr lang="en-US" dirty="0" smtClean="0"/>
              <a:t>The part after the method name is the path of the resource the request applies to.</a:t>
            </a:r>
          </a:p>
          <a:p>
            <a:r>
              <a:rPr lang="en-US" dirty="0" smtClean="0"/>
              <a:t>Many servers generate the responses they produce on the fly. For example, if you open </a:t>
            </a:r>
            <a:r>
              <a:rPr lang="en-US" b="1" dirty="0" err="1" smtClean="0"/>
              <a:t>facebook</a:t>
            </a:r>
            <a:r>
              <a:rPr lang="en-US" b="1" dirty="0" smtClean="0"/>
              <a:t>/</a:t>
            </a:r>
            <a:r>
              <a:rPr lang="en-US" b="1" dirty="0" err="1" smtClean="0"/>
              <a:t>someuser</a:t>
            </a:r>
            <a:r>
              <a:rPr lang="en-US" dirty="0" smtClean="0"/>
              <a:t>, the server looks in its database for a user named </a:t>
            </a:r>
            <a:r>
              <a:rPr lang="en-US" i="1" dirty="0" err="1"/>
              <a:t>someuser</a:t>
            </a:r>
            <a:r>
              <a:rPr lang="en-US" dirty="0" smtClean="0"/>
              <a:t>, and if it finds one, it will generate a profile page for that user.</a:t>
            </a:r>
          </a:p>
          <a:p>
            <a:r>
              <a:rPr lang="en-US" dirty="0"/>
              <a:t>After the resource path, the first line of the request mentions HTTP/1.1 to indicate the version of the HTTP protocol it is using.</a:t>
            </a:r>
            <a:endParaRPr lang="en-US" dirty="0" smtClean="0"/>
          </a:p>
          <a:p>
            <a:endParaRPr lang="en-US" dirty="0"/>
          </a:p>
        </p:txBody>
      </p:sp>
    </p:spTree>
    <p:extLst>
      <p:ext uri="{BB962C8B-B14F-4D97-AF65-F5344CB8AC3E}">
        <p14:creationId xmlns:p14="http://schemas.microsoft.com/office/powerpoint/2010/main" val="337167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response</a:t>
            </a:r>
            <a:endParaRPr lang="en-US" dirty="0"/>
          </a:p>
        </p:txBody>
      </p:sp>
      <p:sp>
        <p:nvSpPr>
          <p:cNvPr id="3" name="Content Placeholder 2"/>
          <p:cNvSpPr>
            <a:spLocks noGrp="1"/>
          </p:cNvSpPr>
          <p:nvPr>
            <p:ph idx="1"/>
          </p:nvPr>
        </p:nvSpPr>
        <p:spPr>
          <a:xfrm>
            <a:off x="457200" y="1295400"/>
            <a:ext cx="8366760" cy="5410200"/>
          </a:xfrm>
        </p:spPr>
        <p:txBody>
          <a:bodyPr/>
          <a:lstStyle/>
          <a:p>
            <a:r>
              <a:rPr lang="en-US" dirty="0"/>
              <a:t>The server’s response will start with </a:t>
            </a:r>
            <a:r>
              <a:rPr lang="en-US" dirty="0" smtClean="0"/>
              <a:t>the HTTP version, </a:t>
            </a:r>
            <a:r>
              <a:rPr lang="en-US" dirty="0"/>
              <a:t>followed by the status of the response, first as a three-digit status code and then as a human-readable string</a:t>
            </a:r>
            <a:r>
              <a:rPr lang="en-US" dirty="0" smtClean="0"/>
              <a:t>. </a:t>
            </a:r>
          </a:p>
          <a:p>
            <a:endParaRPr lang="en-US" dirty="0" smtClean="0"/>
          </a:p>
          <a:p>
            <a:endParaRPr lang="en-US" dirty="0" smtClean="0"/>
          </a:p>
          <a:p>
            <a:r>
              <a:rPr lang="en-US" dirty="0" smtClean="0"/>
              <a:t>Status </a:t>
            </a:r>
            <a:r>
              <a:rPr lang="en-US" dirty="0"/>
              <a:t>codes starting with a 2 indicate that the request succeeded. Codes starting with 4 mean there was something wrong with the request. </a:t>
            </a:r>
            <a:endParaRPr lang="en-US" dirty="0" smtClean="0"/>
          </a:p>
          <a:p>
            <a:pPr lvl="1"/>
            <a:r>
              <a:rPr lang="en-US" dirty="0" smtClean="0"/>
              <a:t>404 </a:t>
            </a:r>
            <a:r>
              <a:rPr lang="en-US" dirty="0"/>
              <a:t>is probably the most famous HTTP status code—it means that the resource that was requested could not be found. </a:t>
            </a:r>
            <a:endParaRPr lang="en-US" dirty="0" smtClean="0"/>
          </a:p>
          <a:p>
            <a:r>
              <a:rPr lang="en-US" dirty="0" smtClean="0"/>
              <a:t>Codes </a:t>
            </a:r>
            <a:r>
              <a:rPr lang="en-US" dirty="0"/>
              <a:t>that start with 5 mean an error happened on the server and the request is not to blame.</a:t>
            </a:r>
          </a:p>
        </p:txBody>
      </p:sp>
      <p:sp>
        <p:nvSpPr>
          <p:cNvPr id="5" name="Rectangle 2"/>
          <p:cNvSpPr>
            <a:spLocks noChangeArrowheads="1"/>
          </p:cNvSpPr>
          <p:nvPr/>
        </p:nvSpPr>
        <p:spPr bwMode="auto">
          <a:xfrm>
            <a:off x="1752600" y="2491517"/>
            <a:ext cx="22860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50066"/>
                </a:solidFill>
                <a:effectLst/>
                <a:latin typeface="PT Mono"/>
              </a:rPr>
              <a:t>HTTP/1.1</a:t>
            </a:r>
            <a:r>
              <a:rPr kumimoji="0" lang="en-US" altLang="en-US" sz="1600" b="0" i="0" u="none" strike="noStrike" cap="none" normalizeH="0" baseline="0" dirty="0" smtClean="0">
                <a:ln>
                  <a:noFill/>
                </a:ln>
                <a:solidFill>
                  <a:srgbClr val="000000"/>
                </a:solidFill>
                <a:effectLst/>
                <a:latin typeface="PT Mono"/>
              </a:rPr>
              <a:t> </a:t>
            </a:r>
            <a:r>
              <a:rPr kumimoji="0" lang="en-US" altLang="en-US" sz="1600" b="0" i="0" u="none" strike="noStrike" cap="none" normalizeH="0" baseline="0" dirty="0" smtClean="0">
                <a:ln>
                  <a:noFill/>
                </a:ln>
                <a:solidFill>
                  <a:srgbClr val="229922"/>
                </a:solidFill>
                <a:effectLst/>
                <a:latin typeface="PT Mono"/>
              </a:rPr>
              <a:t>200</a:t>
            </a:r>
            <a:r>
              <a:rPr kumimoji="0" lang="en-US" altLang="en-US" sz="1600" b="0" i="0" u="none" strike="noStrike" cap="none" normalizeH="0" baseline="0" dirty="0" smtClean="0">
                <a:ln>
                  <a:noFill/>
                </a:ln>
                <a:solidFill>
                  <a:srgbClr val="000000"/>
                </a:solidFill>
                <a:effectLst/>
                <a:latin typeface="PT Mono"/>
              </a:rPr>
              <a:t> OK</a:t>
            </a:r>
            <a:r>
              <a:rPr kumimoji="0" lang="en-US" altLang="en-US" sz="8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80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HTTP Headers</a:t>
            </a:r>
            <a:endParaRPr lang="en-US" dirty="0"/>
          </a:p>
        </p:txBody>
      </p:sp>
      <p:sp>
        <p:nvSpPr>
          <p:cNvPr id="3" name="Content Placeholder 2"/>
          <p:cNvSpPr>
            <a:spLocks noGrp="1"/>
          </p:cNvSpPr>
          <p:nvPr>
            <p:ph idx="1"/>
          </p:nvPr>
        </p:nvSpPr>
        <p:spPr>
          <a:xfrm>
            <a:off x="457200" y="1295400"/>
            <a:ext cx="8229600" cy="1981200"/>
          </a:xfrm>
        </p:spPr>
        <p:txBody>
          <a:bodyPr/>
          <a:lstStyle/>
          <a:p>
            <a:r>
              <a:rPr lang="en-US" dirty="0"/>
              <a:t>The first line of </a:t>
            </a:r>
            <a:r>
              <a:rPr lang="en-US" dirty="0" smtClean="0"/>
              <a:t>an HTTP </a:t>
            </a:r>
            <a:r>
              <a:rPr lang="en-US" dirty="0"/>
              <a:t>request or </a:t>
            </a:r>
            <a:r>
              <a:rPr lang="en-US" dirty="0" smtClean="0"/>
              <a:t>HTTP response </a:t>
            </a:r>
            <a:r>
              <a:rPr lang="en-US" dirty="0"/>
              <a:t>may be followed by any number of </a:t>
            </a:r>
            <a:r>
              <a:rPr lang="en-US" i="1" dirty="0"/>
              <a:t>headers</a:t>
            </a:r>
            <a:r>
              <a:rPr lang="en-US" dirty="0"/>
              <a:t>. </a:t>
            </a:r>
            <a:endParaRPr lang="en-US" dirty="0" smtClean="0"/>
          </a:p>
          <a:p>
            <a:r>
              <a:rPr lang="en-US" dirty="0" smtClean="0"/>
              <a:t>These </a:t>
            </a:r>
            <a:r>
              <a:rPr lang="en-US" dirty="0"/>
              <a:t>are lines in the form “name: value” that specify extra information about the request or response. </a:t>
            </a:r>
          </a:p>
        </p:txBody>
      </p:sp>
      <p:sp>
        <p:nvSpPr>
          <p:cNvPr id="4" name="Rectangle 1"/>
          <p:cNvSpPr>
            <a:spLocks noChangeArrowheads="1"/>
          </p:cNvSpPr>
          <p:nvPr/>
        </p:nvSpPr>
        <p:spPr bwMode="auto">
          <a:xfrm>
            <a:off x="876300" y="3338899"/>
            <a:ext cx="36957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300" b="0" i="0" u="none" strike="noStrike" cap="none" normalizeH="0" baseline="0" dirty="0" smtClean="0">
                <a:ln>
                  <a:noFill/>
                </a:ln>
                <a:solidFill>
                  <a:srgbClr val="550066"/>
                </a:solidFill>
                <a:effectLst/>
                <a:latin typeface="PT Mono"/>
              </a:rPr>
              <a:t>GET</a:t>
            </a:r>
            <a:r>
              <a:rPr kumimoji="0" lang="en-US" altLang="en-US" sz="1300" b="0" i="0" u="none" strike="noStrike" cap="none" normalizeH="0" baseline="0" dirty="0" smtClean="0">
                <a:ln>
                  <a:noFill/>
                </a:ln>
                <a:solidFill>
                  <a:srgbClr val="000000"/>
                </a:solidFill>
                <a:effectLst/>
                <a:latin typeface="PT Mono"/>
              </a:rPr>
              <a:t> </a:t>
            </a:r>
            <a:r>
              <a:rPr lang="en-US" altLang="en-US" sz="1300" dirty="0">
                <a:solidFill>
                  <a:srgbClr val="774400"/>
                </a:solidFill>
                <a:latin typeface="PT Mono"/>
              </a:rPr>
              <a:t>/study/index.html</a:t>
            </a:r>
            <a:r>
              <a:rPr kumimoji="0" lang="en-US" altLang="en-US" sz="1300" b="0" i="0" u="none" strike="noStrike" cap="none" normalizeH="0" baseline="0" dirty="0" smtClean="0">
                <a:ln>
                  <a:noFill/>
                </a:ln>
                <a:solidFill>
                  <a:srgbClr val="000000"/>
                </a:solidFill>
                <a:effectLst/>
                <a:latin typeface="PT Mono"/>
              </a:rPr>
              <a:t> </a:t>
            </a:r>
            <a:r>
              <a:rPr kumimoji="0" lang="en-US" altLang="en-US" sz="1300" b="0" i="0" u="none" strike="noStrike" cap="none" normalizeH="0" baseline="0" dirty="0" smtClean="0">
                <a:ln>
                  <a:noFill/>
                </a:ln>
                <a:solidFill>
                  <a:srgbClr val="550066"/>
                </a:solidFill>
                <a:effectLst/>
                <a:latin typeface="PT Mono"/>
              </a:rPr>
              <a:t>HTTP/1.1</a:t>
            </a:r>
            <a:r>
              <a:rPr kumimoji="0" lang="en-US" altLang="en-US" sz="1300" b="0" i="0" u="none" strike="noStrike" cap="none" normalizeH="0" baseline="0" dirty="0" smtClean="0">
                <a:ln>
                  <a:noFill/>
                </a:ln>
                <a:solidFill>
                  <a:srgbClr val="000000"/>
                </a:solidFill>
                <a:effectLst/>
                <a:latin typeface="PT Mono"/>
              </a:rPr>
              <a:t> </a:t>
            </a:r>
          </a:p>
          <a:p>
            <a:pPr lvl="0" eaLnBrk="0" fontAlgn="base" hangingPunct="0">
              <a:spcBef>
                <a:spcPct val="0"/>
              </a:spcBef>
              <a:spcAft>
                <a:spcPct val="0"/>
              </a:spcAft>
            </a:pPr>
            <a:r>
              <a:rPr kumimoji="0" lang="en-US" altLang="en-US" sz="1300" b="0" i="0" u="none" strike="noStrike" cap="none" normalizeH="0" baseline="0" dirty="0" smtClean="0">
                <a:ln>
                  <a:noFill/>
                </a:ln>
                <a:solidFill>
                  <a:srgbClr val="110066"/>
                </a:solidFill>
                <a:effectLst/>
                <a:latin typeface="PT Mono"/>
              </a:rPr>
              <a:t>Host:</a:t>
            </a:r>
            <a:r>
              <a:rPr kumimoji="0" lang="en-US" altLang="en-US" sz="1300" b="0" i="0" u="none" strike="noStrike" cap="none" normalizeH="0" baseline="0" dirty="0" smtClean="0">
                <a:ln>
                  <a:noFill/>
                </a:ln>
                <a:solidFill>
                  <a:srgbClr val="770000"/>
                </a:solidFill>
                <a:effectLst/>
                <a:latin typeface="PT Mono"/>
              </a:rPr>
              <a:t> </a:t>
            </a:r>
            <a:r>
              <a:rPr lang="en-US" sz="1400" i="1" dirty="0" smtClean="0"/>
              <a:t>op.ac.nz</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User-Agent:</a:t>
            </a:r>
            <a:r>
              <a:rPr kumimoji="0" lang="en-US" altLang="en-US" sz="1300" b="0" i="0" u="none" strike="noStrike" cap="none" normalizeH="0" baseline="0" dirty="0" smtClean="0">
                <a:ln>
                  <a:noFill/>
                </a:ln>
                <a:solidFill>
                  <a:srgbClr val="770000"/>
                </a:solidFill>
                <a:effectLst/>
                <a:latin typeface="PT Mono"/>
              </a:rPr>
              <a:t> Your browser's name</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219700" y="3124200"/>
            <a:ext cx="3048000"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550066"/>
                </a:solidFill>
                <a:effectLst/>
                <a:latin typeface="PT Mono"/>
              </a:rPr>
              <a:t>HTTP/1.1</a:t>
            </a:r>
            <a:r>
              <a:rPr kumimoji="0" lang="en-US" altLang="en-US" sz="1300" b="0" i="0" u="none" strike="noStrike" cap="none" normalizeH="0" baseline="0" dirty="0" smtClean="0">
                <a:ln>
                  <a:noFill/>
                </a:ln>
                <a:solidFill>
                  <a:srgbClr val="000000"/>
                </a:solidFill>
                <a:effectLst/>
                <a:latin typeface="PT Mono"/>
              </a:rPr>
              <a:t> </a:t>
            </a:r>
            <a:r>
              <a:rPr kumimoji="0" lang="en-US" altLang="en-US" sz="1300" b="0" i="0" u="none" strike="noStrike" cap="none" normalizeH="0" baseline="0" dirty="0" smtClean="0">
                <a:ln>
                  <a:noFill/>
                </a:ln>
                <a:solidFill>
                  <a:srgbClr val="229922"/>
                </a:solidFill>
                <a:effectLst/>
                <a:latin typeface="PT Mono"/>
              </a:rPr>
              <a:t>200</a:t>
            </a:r>
            <a:r>
              <a:rPr kumimoji="0" lang="en-US" altLang="en-US" sz="1300" b="0" i="0" u="none" strike="noStrike" cap="none" normalizeH="0" baseline="0" dirty="0" smtClean="0">
                <a:ln>
                  <a:noFill/>
                </a:ln>
                <a:solidFill>
                  <a:srgbClr val="000000"/>
                </a:solidFill>
                <a:effectLst/>
                <a:latin typeface="PT Mono"/>
              </a:rPr>
              <a:t>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Content-Length:</a:t>
            </a:r>
            <a:r>
              <a:rPr kumimoji="0" lang="en-US" altLang="en-US" sz="1300" b="0" i="0" u="none" strike="noStrike" cap="none" normalizeH="0" baseline="0" dirty="0" smtClean="0">
                <a:ln>
                  <a:noFill/>
                </a:ln>
                <a:solidFill>
                  <a:srgbClr val="770000"/>
                </a:solidFill>
                <a:effectLst/>
                <a:latin typeface="PT Mono"/>
              </a:rPr>
              <a:t> 65585</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Content-Type:</a:t>
            </a:r>
            <a:r>
              <a:rPr kumimoji="0" lang="en-US" altLang="en-US" sz="1300" b="0" i="0" u="none" strike="noStrike" cap="none" normalizeH="0" baseline="0" dirty="0" smtClean="0">
                <a:ln>
                  <a:noFill/>
                </a:ln>
                <a:solidFill>
                  <a:srgbClr val="770000"/>
                </a:solidFill>
                <a:effectLst/>
                <a:latin typeface="PT Mono"/>
              </a:rPr>
              <a:t> text/html</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Last-Modified:</a:t>
            </a:r>
            <a:r>
              <a:rPr kumimoji="0" lang="en-US" altLang="en-US" sz="1300" b="0" i="0" u="none" strike="noStrike" cap="none" normalizeH="0" baseline="0" dirty="0" smtClean="0">
                <a:ln>
                  <a:noFill/>
                </a:ln>
                <a:solidFill>
                  <a:srgbClr val="770000"/>
                </a:solidFill>
                <a:effectLst/>
                <a:latin typeface="PT Mono"/>
              </a:rPr>
              <a:t> Wed, 08 Feb 2016 11:25:17 GMT</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PT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PT Mono"/>
              </a:rPr>
              <a:t>&lt;!</a:t>
            </a:r>
            <a:r>
              <a:rPr kumimoji="0" lang="en-US" altLang="en-US" sz="1300" b="0" i="0" u="none" strike="noStrike" cap="none" normalizeH="0" baseline="0" dirty="0" err="1" smtClean="0">
                <a:ln>
                  <a:noFill/>
                </a:ln>
                <a:solidFill>
                  <a:srgbClr val="000000"/>
                </a:solidFill>
                <a:effectLst/>
                <a:latin typeface="PT Mono"/>
              </a:rPr>
              <a:t>doctype</a:t>
            </a:r>
            <a:r>
              <a:rPr kumimoji="0" lang="en-US" altLang="en-US" sz="1300" b="0" i="0" u="none" strike="noStrike" cap="none" normalizeH="0" baseline="0" dirty="0" smtClean="0">
                <a:ln>
                  <a:noFill/>
                </a:ln>
                <a:solidFill>
                  <a:srgbClr val="000000"/>
                </a:solidFill>
                <a:effectLst/>
                <a:latin typeface="PT Mono"/>
              </a:rPr>
              <a:t> html&gt; ... the rest of the document</a:t>
            </a:r>
            <a:r>
              <a:rPr kumimoji="0" lang="en-US" altLang="en-US" sz="600" b="0" i="0" u="none" strike="noStrike" cap="none" normalizeH="0" baseline="0" dirty="0" smtClean="0">
                <a:ln>
                  <a:noFill/>
                </a:ln>
                <a:solidFill>
                  <a:schemeClr val="tx1"/>
                </a:solidFill>
                <a:effectLst/>
              </a:rPr>
              <a:t> 111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38200" y="2895600"/>
            <a:ext cx="2895600" cy="369332"/>
          </a:xfrm>
          <a:prstGeom prst="rect">
            <a:avLst/>
          </a:prstGeom>
          <a:noFill/>
        </p:spPr>
        <p:txBody>
          <a:bodyPr wrap="square" rtlCol="0">
            <a:spAutoFit/>
          </a:bodyPr>
          <a:lstStyle/>
          <a:p>
            <a:r>
              <a:rPr lang="en-NZ" dirty="0" smtClean="0"/>
              <a:t>HTTP REQUEST</a:t>
            </a:r>
            <a:endParaRPr lang="en-US" dirty="0"/>
          </a:p>
        </p:txBody>
      </p:sp>
      <p:sp>
        <p:nvSpPr>
          <p:cNvPr id="7" name="TextBox 6"/>
          <p:cNvSpPr txBox="1"/>
          <p:nvPr/>
        </p:nvSpPr>
        <p:spPr>
          <a:xfrm>
            <a:off x="5219700" y="2819400"/>
            <a:ext cx="2895600" cy="369332"/>
          </a:xfrm>
          <a:prstGeom prst="rect">
            <a:avLst/>
          </a:prstGeom>
          <a:noFill/>
        </p:spPr>
        <p:txBody>
          <a:bodyPr wrap="square" rtlCol="0">
            <a:spAutoFit/>
          </a:bodyPr>
          <a:lstStyle/>
          <a:p>
            <a:r>
              <a:rPr lang="en-NZ" dirty="0" smtClean="0"/>
              <a:t>HTTP RESPONSE</a:t>
            </a:r>
            <a:endParaRPr lang="en-US" dirty="0"/>
          </a:p>
        </p:txBody>
      </p:sp>
      <p:sp>
        <p:nvSpPr>
          <p:cNvPr id="8" name="Content Placeholder 2"/>
          <p:cNvSpPr txBox="1">
            <a:spLocks/>
          </p:cNvSpPr>
          <p:nvPr/>
        </p:nvSpPr>
        <p:spPr>
          <a:xfrm>
            <a:off x="107950" y="5017532"/>
            <a:ext cx="8928100" cy="19812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a:t>
            </a:r>
            <a:r>
              <a:rPr lang="en-US" dirty="0" smtClean="0"/>
              <a:t>fter </a:t>
            </a:r>
            <a:r>
              <a:rPr lang="en-US" dirty="0"/>
              <a:t>the headers, both requests and responses may include a blank line followed by a body, which contains the data being sent. </a:t>
            </a:r>
            <a:endParaRPr lang="en-US" dirty="0" smtClean="0"/>
          </a:p>
          <a:p>
            <a:r>
              <a:rPr lang="en-US" dirty="0" smtClean="0"/>
              <a:t>GET </a:t>
            </a:r>
            <a:r>
              <a:rPr lang="en-US" dirty="0"/>
              <a:t>and DELETE requests don’t send along any data, but PUT and POST requests do. </a:t>
            </a:r>
            <a:endParaRPr lang="en-US" dirty="0" smtClean="0"/>
          </a:p>
          <a:p>
            <a:r>
              <a:rPr lang="en-US" dirty="0" smtClean="0"/>
              <a:t>Similarly</a:t>
            </a:r>
            <a:r>
              <a:rPr lang="en-US" dirty="0"/>
              <a:t>, some response types, such as error responses, do not require a body.</a:t>
            </a:r>
          </a:p>
          <a:p>
            <a:endParaRPr lang="en-US" dirty="0"/>
          </a:p>
        </p:txBody>
      </p:sp>
    </p:spTree>
    <p:extLst>
      <p:ext uri="{BB962C8B-B14F-4D97-AF65-F5344CB8AC3E}">
        <p14:creationId xmlns:p14="http://schemas.microsoft.com/office/powerpoint/2010/main" val="210318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to forms</a:t>
            </a:r>
            <a:endParaRPr lang="en-US" dirty="0"/>
          </a:p>
        </p:txBody>
      </p:sp>
      <p:sp>
        <p:nvSpPr>
          <p:cNvPr id="3" name="Content Placeholder 2"/>
          <p:cNvSpPr>
            <a:spLocks noGrp="1"/>
          </p:cNvSpPr>
          <p:nvPr>
            <p:ph idx="1"/>
          </p:nvPr>
        </p:nvSpPr>
        <p:spPr>
          <a:xfrm>
            <a:off x="457200" y="1295400"/>
            <a:ext cx="8229600" cy="3200400"/>
          </a:xfrm>
        </p:spPr>
        <p:txBody>
          <a:bodyPr>
            <a:normAutofit/>
          </a:bodyPr>
          <a:lstStyle/>
          <a:p>
            <a:r>
              <a:rPr lang="en-US" dirty="0"/>
              <a:t>HTML pages may include </a:t>
            </a:r>
            <a:r>
              <a:rPr lang="en-US" i="1" dirty="0"/>
              <a:t>forms</a:t>
            </a:r>
            <a:r>
              <a:rPr lang="en-US" dirty="0"/>
              <a:t>, which allow the user to fill out information and send it to the server</a:t>
            </a:r>
            <a:r>
              <a:rPr lang="en-US" dirty="0" smtClean="0"/>
              <a:t>.</a:t>
            </a:r>
          </a:p>
          <a:p>
            <a:endParaRPr lang="en-NZ" dirty="0"/>
          </a:p>
          <a:p>
            <a:endParaRPr lang="en-US" dirty="0" smtClean="0"/>
          </a:p>
        </p:txBody>
      </p:sp>
      <p:sp>
        <p:nvSpPr>
          <p:cNvPr id="4" name="Rectangle 3"/>
          <p:cNvSpPr/>
          <p:nvPr/>
        </p:nvSpPr>
        <p:spPr>
          <a:xfrm>
            <a:off x="12700" y="2148900"/>
            <a:ext cx="6781800" cy="1384995"/>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form</a:t>
            </a:r>
            <a:r>
              <a:rPr lang="en-US" sz="1400" dirty="0">
                <a:solidFill>
                  <a:srgbClr val="000000"/>
                </a:solidFill>
                <a:highlight>
                  <a:srgbClr val="FFFFFF"/>
                </a:highlight>
                <a:latin typeface="Courier New" panose="02070309020205020404" pitchFamily="49" charset="0"/>
              </a:rPr>
              <a:t> </a:t>
            </a:r>
            <a:r>
              <a:rPr lang="en-US" sz="1400" dirty="0" smtClean="0">
                <a:solidFill>
                  <a:srgbClr val="FF0000"/>
                </a:solidFill>
                <a:highlight>
                  <a:srgbClr val="FFFFFF"/>
                </a:highlight>
                <a:latin typeface="Courier New" panose="02070309020205020404" pitchFamily="49" charset="0"/>
              </a:rPr>
              <a:t>method</a:t>
            </a:r>
            <a:r>
              <a:rPr lang="en-US" sz="1400" dirty="0" smtClean="0">
                <a:solidFill>
                  <a:srgbClr val="000000"/>
                </a:solidFill>
                <a:highlight>
                  <a:srgbClr val="FFFFFF"/>
                </a:highlight>
                <a:latin typeface="Courier New" panose="02070309020205020404" pitchFamily="49" charset="0"/>
              </a:rPr>
              <a:t>=</a:t>
            </a:r>
            <a:r>
              <a:rPr lang="en-US" sz="1400" b="1" dirty="0" smtClean="0">
                <a:solidFill>
                  <a:srgbClr val="8000FF"/>
                </a:solidFill>
                <a:highlight>
                  <a:srgbClr val="FFFFFF"/>
                </a:highlight>
                <a:latin typeface="Courier New" panose="02070309020205020404" pitchFamily="49" charset="0"/>
              </a:rPr>
              <a:t>"GET"</a:t>
            </a:r>
            <a:r>
              <a:rPr lang="en-US" sz="1400" dirty="0" smtClean="0">
                <a:solidFill>
                  <a:srgbClr val="000000"/>
                </a:solidFill>
                <a:highlight>
                  <a:srgbClr val="FFFFFF"/>
                </a:highlight>
                <a:latin typeface="Courier New" panose="02070309020205020404" pitchFamily="49" charset="0"/>
              </a:rPr>
              <a:t> </a:t>
            </a:r>
            <a:r>
              <a:rPr lang="en-US" sz="1400" dirty="0" smtClean="0">
                <a:solidFill>
                  <a:srgbClr val="FF0000"/>
                </a:solidFill>
                <a:highlight>
                  <a:srgbClr val="FFFFFF"/>
                </a:highlight>
                <a:latin typeface="Courier New" panose="02070309020205020404" pitchFamily="49" charset="0"/>
              </a:rPr>
              <a:t>action</a:t>
            </a:r>
            <a:r>
              <a:rPr lang="en-US" sz="1400" dirty="0" smtClean="0">
                <a:solidFill>
                  <a:srgbClr val="000000"/>
                </a:solidFill>
                <a:highlight>
                  <a:srgbClr val="FFFFFF"/>
                </a:highlight>
                <a:latin typeface="Courier New" panose="02070309020205020404" pitchFamily="49" charset="0"/>
              </a:rPr>
              <a:t>=</a:t>
            </a:r>
            <a:r>
              <a:rPr lang="en-US" sz="1400" b="1" dirty="0" smtClean="0">
                <a:solidFill>
                  <a:srgbClr val="8000FF"/>
                </a:solidFill>
                <a:highlight>
                  <a:srgbClr val="FFFFFF"/>
                </a:highlight>
                <a:latin typeface="Courier New" panose="02070309020205020404" pitchFamily="49" charset="0"/>
              </a:rPr>
              <a:t>"example/</a:t>
            </a:r>
            <a:r>
              <a:rPr lang="en-US" sz="1400" b="1" dirty="0" err="1" smtClean="0">
                <a:solidFill>
                  <a:srgbClr val="8000FF"/>
                </a:solidFill>
                <a:highlight>
                  <a:srgbClr val="FFFFFF"/>
                </a:highlight>
                <a:latin typeface="Courier New" panose="02070309020205020404" pitchFamily="49" charset="0"/>
              </a:rPr>
              <a:t>someAction.php</a:t>
            </a:r>
            <a:r>
              <a:rPr lang="en-US" sz="1400" b="1" dirty="0" smtClean="0">
                <a:solidFill>
                  <a:srgbClr val="8000FF"/>
                </a:solidFill>
                <a:highlight>
                  <a:srgbClr val="FFFFFF"/>
                </a:highlight>
                <a:latin typeface="Courier New" panose="02070309020205020404" pitchFamily="49" charset="0"/>
              </a:rPr>
              <a:t>"</a:t>
            </a:r>
            <a:r>
              <a:rPr lang="en-US" sz="1400" dirty="0" smtClean="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  &lt;</a:t>
            </a:r>
            <a:r>
              <a:rPr lang="en-US" sz="1400" dirty="0">
                <a:solidFill>
                  <a:srgbClr val="0000FF"/>
                </a:solidFill>
                <a:highlight>
                  <a:srgbClr val="FFFFFF"/>
                </a:highlight>
                <a:latin typeface="Courier New" panose="02070309020205020404" pitchFamily="49" charset="0"/>
              </a:rPr>
              <a:t>p&gt;</a:t>
            </a:r>
            <a:r>
              <a:rPr lang="en-US" sz="1400" b="1" dirty="0">
                <a:solidFill>
                  <a:srgbClr val="000000"/>
                </a:solidFill>
                <a:highlight>
                  <a:srgbClr val="FFFFFF"/>
                </a:highlight>
                <a:latin typeface="Courier New" panose="02070309020205020404" pitchFamily="49" charset="0"/>
              </a:rPr>
              <a:t>Name: </a:t>
            </a:r>
            <a:r>
              <a:rPr lang="en-US" sz="1400" dirty="0">
                <a:solidFill>
                  <a:srgbClr val="0000FF"/>
                </a:solidFill>
                <a:highlight>
                  <a:srgbClr val="FFFFFF"/>
                </a:highlight>
                <a:latin typeface="Courier New" panose="02070309020205020404" pitchFamily="49" charset="0"/>
              </a:rPr>
              <a:t>&lt;input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"name"</a:t>
            </a:r>
            <a:r>
              <a:rPr lang="en-US" sz="1400" dirty="0">
                <a:solidFill>
                  <a:srgbClr val="0000FF"/>
                </a:solidFill>
                <a:highlight>
                  <a:srgbClr val="FFFFFF"/>
                </a:highlight>
                <a:latin typeface="Courier New" panose="02070309020205020404" pitchFamily="49" charset="0"/>
              </a:rPr>
              <a:t>&gt;&lt;/p&gt;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  &lt;</a:t>
            </a:r>
            <a:r>
              <a:rPr lang="en-US" sz="1400" dirty="0">
                <a:solidFill>
                  <a:srgbClr val="0000FF"/>
                </a:solidFill>
                <a:highlight>
                  <a:srgbClr val="FFFFFF"/>
                </a:highlight>
                <a:latin typeface="Courier New" panose="02070309020205020404" pitchFamily="49" charset="0"/>
              </a:rPr>
              <a:t>p&gt;</a:t>
            </a:r>
            <a:r>
              <a:rPr lang="en-US" sz="1400" b="1" dirty="0">
                <a:solidFill>
                  <a:srgbClr val="000000"/>
                </a:solidFill>
                <a:highlight>
                  <a:srgbClr val="FFFFFF"/>
                </a:highlight>
                <a:latin typeface="Courier New" panose="02070309020205020404" pitchFamily="49" charset="0"/>
              </a:rPr>
              <a:t>Message:</a:t>
            </a:r>
            <a:r>
              <a:rPr lang="en-US" sz="1400" dirty="0">
                <a:solidFill>
                  <a:srgbClr val="0000FF"/>
                </a:solidFill>
                <a:highlight>
                  <a:srgbClr val="FFFFFF"/>
                </a:highlight>
                <a:latin typeface="Courier New" panose="02070309020205020404" pitchFamily="49" charset="0"/>
              </a:rPr>
              <a:t>&lt;</a:t>
            </a:r>
            <a:r>
              <a:rPr lang="en-US" sz="1400" dirty="0" err="1">
                <a:solidFill>
                  <a:srgbClr val="0000FF"/>
                </a:solidFill>
                <a:highlight>
                  <a:srgbClr val="FFFFFF"/>
                </a:highlight>
                <a:latin typeface="Courier New" panose="02070309020205020404" pitchFamily="49" charset="0"/>
              </a:rPr>
              <a:t>br</a:t>
            </a:r>
            <a:r>
              <a:rPr lang="en-US" sz="1400" dirty="0" smtClean="0">
                <a:solidFill>
                  <a:srgbClr val="0000FF"/>
                </a:solidFill>
                <a:highlight>
                  <a:srgbClr val="FFFFFF"/>
                </a:highlight>
                <a:latin typeface="Courier New" panose="02070309020205020404" pitchFamily="49" charset="0"/>
              </a:rPr>
              <a:t>&gt;</a:t>
            </a:r>
          </a:p>
          <a:p>
            <a:r>
              <a:rPr lang="en-US" sz="1400" dirty="0">
                <a:solidFill>
                  <a:srgbClr val="0000FF"/>
                </a:solidFill>
                <a:highlight>
                  <a:srgbClr val="FFFFFF"/>
                </a:highlight>
                <a:latin typeface="Courier New" panose="02070309020205020404" pitchFamily="49" charset="0"/>
              </a:rPr>
              <a:t> </a:t>
            </a:r>
            <a:r>
              <a:rPr lang="en-US" sz="1400" dirty="0" smtClean="0">
                <a:solidFill>
                  <a:srgbClr val="0000FF"/>
                </a:solidFill>
                <a:highlight>
                  <a:srgbClr val="FFFFFF"/>
                </a:highlight>
                <a:latin typeface="Courier New" panose="02070309020205020404" pitchFamily="49" charset="0"/>
              </a:rPr>
              <a:t> &lt;</a:t>
            </a:r>
            <a:r>
              <a:rPr lang="en-US" sz="1400" dirty="0" err="1">
                <a:solidFill>
                  <a:srgbClr val="0000FF"/>
                </a:solidFill>
                <a:highlight>
                  <a:srgbClr val="FFFFFF"/>
                </a:highlight>
                <a:latin typeface="Courier New" panose="02070309020205020404" pitchFamily="49" charset="0"/>
              </a:rPr>
              <a:t>textarea</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name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"message"</a:t>
            </a:r>
            <a:r>
              <a:rPr lang="en-US" sz="1400" dirty="0">
                <a:solidFill>
                  <a:srgbClr val="0000FF"/>
                </a:solidFill>
                <a:highlight>
                  <a:srgbClr val="FFFFFF"/>
                </a:highlight>
                <a:latin typeface="Courier New" panose="02070309020205020404" pitchFamily="49" charset="0"/>
              </a:rPr>
              <a:t>&gt;&lt;/</a:t>
            </a:r>
            <a:r>
              <a:rPr lang="en-US" sz="1400" dirty="0" err="1">
                <a:solidFill>
                  <a:srgbClr val="0000FF"/>
                </a:solidFill>
                <a:highlight>
                  <a:srgbClr val="FFFFFF"/>
                </a:highlight>
                <a:latin typeface="Courier New" panose="02070309020205020404" pitchFamily="49" charset="0"/>
              </a:rPr>
              <a:t>textarea</a:t>
            </a:r>
            <a:r>
              <a:rPr lang="en-US" sz="1400" dirty="0">
                <a:solidFill>
                  <a:srgbClr val="0000FF"/>
                </a:solidFill>
                <a:highlight>
                  <a:srgbClr val="FFFFFF"/>
                </a:highlight>
                <a:latin typeface="Courier New" panose="02070309020205020404" pitchFamily="49" charset="0"/>
              </a:rPr>
              <a:t>&gt;&lt;/p&gt;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  &lt;</a:t>
            </a:r>
            <a:r>
              <a:rPr lang="en-US" sz="1400" dirty="0">
                <a:solidFill>
                  <a:srgbClr val="0000FF"/>
                </a:solidFill>
                <a:highlight>
                  <a:srgbClr val="FFFFFF"/>
                </a:highlight>
                <a:latin typeface="Courier New" panose="02070309020205020404" pitchFamily="49" charset="0"/>
              </a:rPr>
              <a:t>p&gt;&lt;button</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"submit"</a:t>
            </a:r>
            <a:r>
              <a:rPr lang="en-US" sz="1400" dirty="0">
                <a:solidFill>
                  <a:srgbClr val="0000FF"/>
                </a:solidFill>
                <a:highlight>
                  <a:srgbClr val="FFFFFF"/>
                </a:highlight>
                <a:latin typeface="Courier New" panose="02070309020205020404" pitchFamily="49" charset="0"/>
              </a:rPr>
              <a:t>&gt;</a:t>
            </a:r>
            <a:r>
              <a:rPr lang="en-US" sz="1400" b="1" dirty="0">
                <a:solidFill>
                  <a:srgbClr val="000000"/>
                </a:solidFill>
                <a:highlight>
                  <a:srgbClr val="FFFFFF"/>
                </a:highlight>
                <a:latin typeface="Courier New" panose="02070309020205020404" pitchFamily="49" charset="0"/>
              </a:rPr>
              <a:t>Send</a:t>
            </a:r>
            <a:r>
              <a:rPr lang="en-US" sz="1400" dirty="0">
                <a:solidFill>
                  <a:srgbClr val="0000FF"/>
                </a:solidFill>
                <a:highlight>
                  <a:srgbClr val="FFFFFF"/>
                </a:highlight>
                <a:latin typeface="Courier New" panose="02070309020205020404" pitchFamily="49" charset="0"/>
              </a:rPr>
              <a:t>&lt;/button&gt;&lt;/p&gt;</a:t>
            </a:r>
            <a:endParaRPr lang="en-US" sz="1400" b="1" dirty="0">
              <a:solidFill>
                <a:srgbClr val="000000"/>
              </a:solidFill>
              <a:highlight>
                <a:srgbClr val="FFFF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form</a:t>
            </a:r>
            <a:r>
              <a:rPr lang="en-US" sz="1400" dirty="0" smtClean="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6794500" y="2057400"/>
            <a:ext cx="2219325" cy="1352550"/>
          </a:xfrm>
          <a:prstGeom prst="rect">
            <a:avLst/>
          </a:prstGeom>
        </p:spPr>
      </p:pic>
      <p:sp>
        <p:nvSpPr>
          <p:cNvPr id="9" name="Content Placeholder 2"/>
          <p:cNvSpPr txBox="1">
            <a:spLocks/>
          </p:cNvSpPr>
          <p:nvPr/>
        </p:nvSpPr>
        <p:spPr>
          <a:xfrm>
            <a:off x="12700" y="3501450"/>
            <a:ext cx="9131300" cy="32004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800" dirty="0" smtClean="0"/>
              <a:t>When you click the Send button, the information in those fields will be encoded into a </a:t>
            </a:r>
            <a:r>
              <a:rPr lang="en-US" sz="1800" i="1" dirty="0" smtClean="0"/>
              <a:t>query string</a:t>
            </a:r>
            <a:r>
              <a:rPr lang="en-US" sz="1800" dirty="0" smtClean="0"/>
              <a:t>. </a:t>
            </a:r>
          </a:p>
          <a:p>
            <a:r>
              <a:rPr lang="en-US" sz="1800" dirty="0" smtClean="0"/>
              <a:t>When the &lt;form&gt; element’s method attribute is GET (or is omitted), that query string is tacked onto the action URL, and the browser makes a GET request to that URL.</a:t>
            </a:r>
          </a:p>
          <a:p>
            <a:endParaRPr lang="en-US" sz="1800" dirty="0" smtClean="0"/>
          </a:p>
          <a:p>
            <a:r>
              <a:rPr lang="en-US" sz="1800" dirty="0" smtClean="0"/>
              <a:t>The </a:t>
            </a:r>
            <a:r>
              <a:rPr lang="en-US" sz="1800" dirty="0"/>
              <a:t>start of a query string is indicated by a question mark. After that follow pairs of names and values, corresponding to the name attribute on the form field elements and the content of those elements, respectively. </a:t>
            </a:r>
            <a:endParaRPr lang="en-US" sz="1800" dirty="0" smtClean="0"/>
          </a:p>
          <a:p>
            <a:r>
              <a:rPr lang="en-US" sz="1800" dirty="0" smtClean="0"/>
              <a:t>An </a:t>
            </a:r>
            <a:r>
              <a:rPr lang="en-US" sz="1800" dirty="0"/>
              <a:t>ampersand character (&amp;) is used to separate the pairs.</a:t>
            </a:r>
            <a:endParaRPr lang="en-US" sz="1800" dirty="0" smtClean="0"/>
          </a:p>
          <a:p>
            <a:endParaRPr lang="en-US" sz="1800" dirty="0" smtClean="0"/>
          </a:p>
          <a:p>
            <a:endParaRPr lang="en-US" sz="1800" dirty="0" smtClean="0"/>
          </a:p>
          <a:p>
            <a:endParaRPr lang="en-US" sz="1800" dirty="0"/>
          </a:p>
        </p:txBody>
      </p:sp>
      <p:sp>
        <p:nvSpPr>
          <p:cNvPr id="12" name="Rectangle 11"/>
          <p:cNvSpPr/>
          <p:nvPr/>
        </p:nvSpPr>
        <p:spPr>
          <a:xfrm>
            <a:off x="228600" y="4747945"/>
            <a:ext cx="7183248" cy="338554"/>
          </a:xfrm>
          <a:prstGeom prst="rect">
            <a:avLst/>
          </a:prstGeom>
        </p:spPr>
        <p:txBody>
          <a:bodyPr wrap="none">
            <a:spAutoFit/>
          </a:bodyPr>
          <a:lstStyle/>
          <a:p>
            <a:pPr lvl="0" eaLnBrk="0" fontAlgn="base" hangingPunct="0">
              <a:spcBef>
                <a:spcPct val="0"/>
              </a:spcBef>
              <a:spcAft>
                <a:spcPct val="0"/>
              </a:spcAft>
            </a:pPr>
            <a:r>
              <a:rPr lang="en-US" altLang="en-US" sz="1600" dirty="0" smtClean="0">
                <a:solidFill>
                  <a:srgbClr val="550066"/>
                </a:solidFill>
                <a:latin typeface="PT Mono"/>
              </a:rPr>
              <a:t> GET</a:t>
            </a:r>
            <a:r>
              <a:rPr lang="en-US" altLang="en-US" sz="1600" dirty="0" smtClean="0">
                <a:solidFill>
                  <a:srgbClr val="000000"/>
                </a:solidFill>
                <a:latin typeface="PT Mono"/>
              </a:rPr>
              <a:t> </a:t>
            </a:r>
            <a:r>
              <a:rPr lang="en-US" altLang="en-US" sz="1600" dirty="0">
                <a:solidFill>
                  <a:srgbClr val="774400"/>
                </a:solidFill>
                <a:latin typeface="PT Mono"/>
              </a:rPr>
              <a:t>/</a:t>
            </a:r>
            <a:r>
              <a:rPr lang="en-US" altLang="en-US" sz="1600" dirty="0" smtClean="0">
                <a:solidFill>
                  <a:srgbClr val="774400"/>
                </a:solidFill>
                <a:latin typeface="PT Mono"/>
              </a:rPr>
              <a:t>example/</a:t>
            </a:r>
            <a:r>
              <a:rPr lang="en-US" altLang="en-US" sz="1600" dirty="0" err="1" smtClean="0">
                <a:solidFill>
                  <a:srgbClr val="774400"/>
                </a:solidFill>
                <a:latin typeface="PT Mono"/>
              </a:rPr>
              <a:t>someAction.php?name</a:t>
            </a:r>
            <a:r>
              <a:rPr lang="en-US" altLang="en-US" sz="1600" dirty="0" smtClean="0">
                <a:solidFill>
                  <a:srgbClr val="774400"/>
                </a:solidFill>
                <a:latin typeface="PT Mono"/>
              </a:rPr>
              <a:t>=</a:t>
            </a:r>
            <a:r>
              <a:rPr lang="en-US" altLang="en-US" sz="1600" dirty="0" err="1" smtClean="0">
                <a:solidFill>
                  <a:srgbClr val="774400"/>
                </a:solidFill>
                <a:latin typeface="PT Mono"/>
              </a:rPr>
              <a:t>David&amp;message</a:t>
            </a:r>
            <a:r>
              <a:rPr lang="en-US" altLang="en-US" sz="1600" dirty="0" smtClean="0">
                <a:solidFill>
                  <a:srgbClr val="774400"/>
                </a:solidFill>
                <a:latin typeface="PT Mono"/>
              </a:rPr>
              <a:t>=Yes%3F HTTP/1.1</a:t>
            </a:r>
            <a:r>
              <a:rPr lang="en-US" altLang="en-US" sz="1600" dirty="0" smtClean="0">
                <a:solidFill>
                  <a:srgbClr val="000000"/>
                </a:solidFill>
                <a:latin typeface="PT Mono"/>
              </a:rPr>
              <a:t> </a:t>
            </a:r>
            <a:endParaRPr lang="en-US" altLang="en-US" sz="1600" dirty="0">
              <a:solidFill>
                <a:srgbClr val="000000"/>
              </a:solidFill>
              <a:latin typeface="PT Mono"/>
            </a:endParaRPr>
          </a:p>
        </p:txBody>
      </p:sp>
    </p:spTree>
    <p:extLst>
      <p:ext uri="{BB962C8B-B14F-4D97-AF65-F5344CB8AC3E}">
        <p14:creationId xmlns:p14="http://schemas.microsoft.com/office/powerpoint/2010/main" val="252599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URL Encoding</a:t>
            </a:r>
            <a:endParaRPr lang="en-US" dirty="0"/>
          </a:p>
        </p:txBody>
      </p:sp>
      <p:sp>
        <p:nvSpPr>
          <p:cNvPr id="3" name="Content Placeholder 2"/>
          <p:cNvSpPr>
            <a:spLocks noGrp="1"/>
          </p:cNvSpPr>
          <p:nvPr>
            <p:ph idx="1"/>
          </p:nvPr>
        </p:nvSpPr>
        <p:spPr/>
        <p:txBody>
          <a:bodyPr>
            <a:normAutofit/>
          </a:bodyPr>
          <a:lstStyle/>
          <a:p>
            <a:r>
              <a:rPr lang="en-US" sz="1600" dirty="0"/>
              <a:t>GET /example/</a:t>
            </a:r>
            <a:r>
              <a:rPr lang="en-US" sz="1600" dirty="0" err="1"/>
              <a:t>message.html?name</a:t>
            </a:r>
            <a:r>
              <a:rPr lang="en-US" sz="1600" dirty="0"/>
              <a:t>=</a:t>
            </a:r>
            <a:r>
              <a:rPr lang="en-US" sz="1600" dirty="0" err="1"/>
              <a:t>David&amp;message</a:t>
            </a:r>
            <a:r>
              <a:rPr lang="en-US" sz="1600" dirty="0"/>
              <a:t>=Yes%3F </a:t>
            </a:r>
            <a:r>
              <a:rPr lang="en-US" sz="1600" dirty="0" smtClean="0"/>
              <a:t>HTTP/1.1</a:t>
            </a:r>
          </a:p>
          <a:p>
            <a:r>
              <a:rPr lang="en-US" sz="2000" dirty="0"/>
              <a:t>The actual message encoded in the previous URL is “Yes?”, even though the question mark is replaced by a </a:t>
            </a:r>
            <a:r>
              <a:rPr lang="en-US" sz="2000" dirty="0" smtClean="0"/>
              <a:t>code</a:t>
            </a:r>
            <a:r>
              <a:rPr lang="en-US" sz="2000" dirty="0"/>
              <a:t>. </a:t>
            </a:r>
            <a:endParaRPr lang="en-US" sz="2000" dirty="0" smtClean="0"/>
          </a:p>
          <a:p>
            <a:r>
              <a:rPr lang="en-US" sz="2000" dirty="0" smtClean="0"/>
              <a:t>Some special characters </a:t>
            </a:r>
            <a:r>
              <a:rPr lang="en-US" sz="2000" dirty="0"/>
              <a:t>in query strings must be escaped. The question mark, represented as %3F, is one of those. </a:t>
            </a:r>
            <a:endParaRPr lang="en-US" sz="2000" dirty="0" smtClean="0"/>
          </a:p>
          <a:p>
            <a:r>
              <a:rPr lang="en-US" sz="2000" dirty="0" smtClean="0"/>
              <a:t>This encoding is </a:t>
            </a:r>
            <a:r>
              <a:rPr lang="en-US" sz="2000" dirty="0"/>
              <a:t>called URL </a:t>
            </a:r>
            <a:r>
              <a:rPr lang="en-US" sz="2000" dirty="0" smtClean="0"/>
              <a:t>encoding</a:t>
            </a:r>
          </a:p>
          <a:p>
            <a:r>
              <a:rPr lang="en-US" sz="2000" dirty="0" smtClean="0"/>
              <a:t>It uses </a:t>
            </a:r>
            <a:r>
              <a:rPr lang="en-US" sz="2000" dirty="0"/>
              <a:t>a percent sign followed by two hexadecimal digits that encode the character code. In this case, 3F, which is 63 in decimal notation, is the code of a question mark character. </a:t>
            </a:r>
            <a:endParaRPr lang="en-US" sz="2000" dirty="0" smtClean="0"/>
          </a:p>
          <a:p>
            <a:r>
              <a:rPr lang="en-US" sz="2000" dirty="0" smtClean="0"/>
              <a:t>JavaScript </a:t>
            </a:r>
            <a:r>
              <a:rPr lang="en-US" sz="2000" dirty="0"/>
              <a:t>provides the </a:t>
            </a:r>
            <a:r>
              <a:rPr lang="en-US" sz="2000" dirty="0" err="1"/>
              <a:t>encodeURIComponent</a:t>
            </a:r>
            <a:r>
              <a:rPr lang="en-US" sz="2000" dirty="0"/>
              <a:t> and </a:t>
            </a:r>
            <a:r>
              <a:rPr lang="en-US" sz="2000" dirty="0" err="1"/>
              <a:t>decodeURIComponent</a:t>
            </a:r>
            <a:r>
              <a:rPr lang="en-US" sz="2000" dirty="0"/>
              <a:t> functions to encode and decode this format.</a:t>
            </a:r>
          </a:p>
          <a:p>
            <a:endParaRPr lang="en-US" sz="2000" dirty="0"/>
          </a:p>
        </p:txBody>
      </p:sp>
      <p:pic>
        <p:nvPicPr>
          <p:cNvPr id="4" name="Picture 3"/>
          <p:cNvPicPr>
            <a:picLocks noChangeAspect="1"/>
          </p:cNvPicPr>
          <p:nvPr/>
        </p:nvPicPr>
        <p:blipFill rotWithShape="1">
          <a:blip r:embed="rId3"/>
          <a:srcRect b="8108"/>
          <a:stretch/>
        </p:blipFill>
        <p:spPr>
          <a:xfrm>
            <a:off x="6629400" y="0"/>
            <a:ext cx="2190750" cy="1295400"/>
          </a:xfrm>
          <a:prstGeom prst="rect">
            <a:avLst/>
          </a:prstGeom>
        </p:spPr>
      </p:pic>
      <p:sp>
        <p:nvSpPr>
          <p:cNvPr id="6" name="Rectangle 5"/>
          <p:cNvSpPr/>
          <p:nvPr/>
        </p:nvSpPr>
        <p:spPr>
          <a:xfrm>
            <a:off x="0" y="5105400"/>
            <a:ext cx="5638800" cy="307777"/>
          </a:xfrm>
          <a:prstGeom prst="rect">
            <a:avLst/>
          </a:prstGeom>
        </p:spPr>
        <p:txBody>
          <a:bodyPr wrap="square">
            <a:spAutoFit/>
          </a:bodyPr>
          <a:lstStyle/>
          <a:p>
            <a:r>
              <a:rPr lang="en-US" sz="1400" dirty="0">
                <a:solidFill>
                  <a:srgbClr val="000000"/>
                </a:solidFill>
                <a:highlight>
                  <a:srgbClr val="FFFFFF"/>
                </a:highlight>
                <a:latin typeface="Courier New" panose="02070309020205020404" pitchFamily="49" charset="0"/>
              </a:rPr>
              <a:t>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b="1" dirty="0" err="1">
                <a:solidFill>
                  <a:srgbClr val="804000"/>
                </a:solidFill>
                <a:highlight>
                  <a:srgbClr val="FFFFFF"/>
                </a:highlight>
                <a:latin typeface="Courier New" panose="02070309020205020404" pitchFamily="49" charset="0"/>
              </a:rPr>
              <a:t>encodeURIComponent</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"Hello &amp; goodbye"</a:t>
            </a:r>
            <a:r>
              <a:rPr lang="en-US" sz="1400" b="1" dirty="0">
                <a:solidFill>
                  <a:srgbClr val="000080"/>
                </a:solidFill>
                <a:highlight>
                  <a:srgbClr val="FFFFFF"/>
                </a:highlight>
                <a:latin typeface="Courier New" panose="02070309020205020404" pitchFamily="49" charset="0"/>
              </a:rPr>
              <a:t>));</a:t>
            </a:r>
            <a:endParaRPr lang="en-US" sz="1400" dirty="0"/>
          </a:p>
        </p:txBody>
      </p:sp>
      <p:pic>
        <p:nvPicPr>
          <p:cNvPr id="7" name="Picture 6"/>
          <p:cNvPicPr>
            <a:picLocks noChangeAspect="1"/>
          </p:cNvPicPr>
          <p:nvPr/>
        </p:nvPicPr>
        <p:blipFill>
          <a:blip r:embed="rId4"/>
          <a:stretch>
            <a:fillRect/>
          </a:stretch>
        </p:blipFill>
        <p:spPr>
          <a:xfrm>
            <a:off x="5706533" y="5030688"/>
            <a:ext cx="2912533" cy="457200"/>
          </a:xfrm>
          <a:prstGeom prst="rect">
            <a:avLst/>
          </a:prstGeom>
        </p:spPr>
      </p:pic>
      <p:sp>
        <p:nvSpPr>
          <p:cNvPr id="8" name="Rectangle 7"/>
          <p:cNvSpPr/>
          <p:nvPr/>
        </p:nvSpPr>
        <p:spPr>
          <a:xfrm>
            <a:off x="0" y="6051034"/>
            <a:ext cx="6248400" cy="307777"/>
          </a:xfrm>
          <a:prstGeom prst="rect">
            <a:avLst/>
          </a:prstGeom>
        </p:spPr>
        <p:txBody>
          <a:bodyPr wrap="square">
            <a:spAutoFit/>
          </a:bodyPr>
          <a:lstStyle/>
          <a:p>
            <a:r>
              <a:rPr lang="en-US" sz="1400" dirty="0">
                <a:solidFill>
                  <a:srgbClr val="000000"/>
                </a:solidFill>
                <a:highlight>
                  <a:srgbClr val="FFFFFF"/>
                </a:highlight>
                <a:latin typeface="Courier New" panose="02070309020205020404" pitchFamily="49" charset="0"/>
              </a:rPr>
              <a:t>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b="1" dirty="0" err="1">
                <a:solidFill>
                  <a:srgbClr val="804000"/>
                </a:solidFill>
                <a:highlight>
                  <a:srgbClr val="FFFFFF"/>
                </a:highlight>
                <a:latin typeface="Courier New" panose="02070309020205020404" pitchFamily="49" charset="0"/>
              </a:rPr>
              <a:t>decodeURIComponent</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"Hello%20%26%20goodbye"</a:t>
            </a:r>
            <a:r>
              <a:rPr lang="en-US" sz="1400" b="1" dirty="0">
                <a:solidFill>
                  <a:srgbClr val="000080"/>
                </a:solidFill>
                <a:highlight>
                  <a:srgbClr val="FFFFFF"/>
                </a:highlight>
                <a:latin typeface="Courier New" panose="02070309020205020404" pitchFamily="49" charset="0"/>
              </a:rPr>
              <a:t>));</a:t>
            </a:r>
            <a:endParaRPr lang="en-US" sz="1400" dirty="0"/>
          </a:p>
        </p:txBody>
      </p:sp>
      <p:pic>
        <p:nvPicPr>
          <p:cNvPr id="9" name="Picture 8"/>
          <p:cNvPicPr>
            <a:picLocks noChangeAspect="1"/>
          </p:cNvPicPr>
          <p:nvPr/>
        </p:nvPicPr>
        <p:blipFill>
          <a:blip r:embed="rId5"/>
          <a:stretch>
            <a:fillRect/>
          </a:stretch>
        </p:blipFill>
        <p:spPr>
          <a:xfrm>
            <a:off x="6248400" y="5989865"/>
            <a:ext cx="2150570" cy="430114"/>
          </a:xfrm>
          <a:prstGeom prst="rect">
            <a:avLst/>
          </a:prstGeom>
        </p:spPr>
      </p:pic>
    </p:spTree>
    <p:extLst>
      <p:ext uri="{BB962C8B-B14F-4D97-AF65-F5344CB8AC3E}">
        <p14:creationId xmlns:p14="http://schemas.microsoft.com/office/powerpoint/2010/main" val="133287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POST request</a:t>
            </a:r>
            <a:endParaRPr lang="en-US" dirty="0"/>
          </a:p>
        </p:txBody>
      </p:sp>
      <p:sp>
        <p:nvSpPr>
          <p:cNvPr id="3" name="Content Placeholder 2"/>
          <p:cNvSpPr>
            <a:spLocks noGrp="1"/>
          </p:cNvSpPr>
          <p:nvPr>
            <p:ph idx="1"/>
          </p:nvPr>
        </p:nvSpPr>
        <p:spPr>
          <a:xfrm>
            <a:off x="457200" y="1295400"/>
            <a:ext cx="8229600" cy="2133600"/>
          </a:xfrm>
        </p:spPr>
        <p:txBody>
          <a:bodyPr/>
          <a:lstStyle/>
          <a:p>
            <a:r>
              <a:rPr lang="en-US" dirty="0"/>
              <a:t>If we change the method attribute of the HTML form in the example we saw earlier to POST, the HTTP request made to submit the form will use the POST method and put the query string in body of the request, rather than adding it to the URL.</a:t>
            </a:r>
          </a:p>
        </p:txBody>
      </p:sp>
      <p:sp>
        <p:nvSpPr>
          <p:cNvPr id="5" name="Rectangle 4"/>
          <p:cNvSpPr/>
          <p:nvPr/>
        </p:nvSpPr>
        <p:spPr>
          <a:xfrm>
            <a:off x="0" y="3276600"/>
            <a:ext cx="4419600" cy="1107996"/>
          </a:xfrm>
          <a:prstGeom prst="rect">
            <a:avLst/>
          </a:prstGeom>
        </p:spPr>
        <p:txBody>
          <a:bodyPr wrap="square">
            <a:spAutoFit/>
          </a:bodyPr>
          <a:lstStyle/>
          <a:p>
            <a:r>
              <a:rPr lang="en-US" sz="1100" dirty="0">
                <a:solidFill>
                  <a:srgbClr val="0000FF"/>
                </a:solidFill>
                <a:highlight>
                  <a:srgbClr val="FFFFFF"/>
                </a:highlight>
                <a:latin typeface="Courier New" panose="02070309020205020404" pitchFamily="49" charset="0"/>
              </a:rPr>
              <a:t>&lt;form</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method</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"GET"</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action</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"example/message.html"</a:t>
            </a:r>
            <a:r>
              <a:rPr lang="en-US" sz="1100" dirty="0">
                <a:solidFill>
                  <a:srgbClr val="0000FF"/>
                </a:solidFill>
                <a:highlight>
                  <a:srgbClr val="FFFFFF"/>
                </a:highlight>
                <a:latin typeface="Courier New" panose="02070309020205020404" pitchFamily="49" charset="0"/>
              </a:rPr>
              <a:t>&gt;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  &lt;p&gt;</a:t>
            </a:r>
            <a:r>
              <a:rPr lang="en-US" sz="1100" b="1" dirty="0">
                <a:solidFill>
                  <a:srgbClr val="000000"/>
                </a:solidFill>
                <a:highlight>
                  <a:srgbClr val="FFFFFF"/>
                </a:highlight>
                <a:latin typeface="Courier New" panose="02070309020205020404" pitchFamily="49" charset="0"/>
              </a:rPr>
              <a:t>Name: </a:t>
            </a:r>
            <a:r>
              <a:rPr lang="en-US" sz="1100" dirty="0">
                <a:solidFill>
                  <a:srgbClr val="0000FF"/>
                </a:solidFill>
                <a:highlight>
                  <a:srgbClr val="FFFFFF"/>
                </a:highlight>
                <a:latin typeface="Courier New" panose="02070309020205020404" pitchFamily="49" charset="0"/>
              </a:rPr>
              <a:t>&lt;input</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type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"text"</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name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"name"</a:t>
            </a:r>
            <a:r>
              <a:rPr lang="en-US" sz="1100" dirty="0">
                <a:solidFill>
                  <a:srgbClr val="0000FF"/>
                </a:solidFill>
                <a:highlight>
                  <a:srgbClr val="FFFFFF"/>
                </a:highlight>
                <a:latin typeface="Courier New" panose="02070309020205020404" pitchFamily="49" charset="0"/>
              </a:rPr>
              <a:t>&gt;&lt;/p&gt;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  &lt;p&gt;</a:t>
            </a:r>
            <a:r>
              <a:rPr lang="en-US" sz="1100" b="1" dirty="0">
                <a:solidFill>
                  <a:srgbClr val="000000"/>
                </a:solidFill>
                <a:highlight>
                  <a:srgbClr val="FFFFFF"/>
                </a:highlight>
                <a:latin typeface="Courier New" panose="02070309020205020404" pitchFamily="49" charset="0"/>
              </a:rPr>
              <a:t>Message:</a:t>
            </a:r>
            <a:r>
              <a:rPr lang="en-US" sz="1100" dirty="0">
                <a:solidFill>
                  <a:srgbClr val="0000FF"/>
                </a:solidFill>
                <a:highlight>
                  <a:srgbClr val="FFFFFF"/>
                </a:highlight>
                <a:latin typeface="Courier New" panose="02070309020205020404" pitchFamily="49" charset="0"/>
              </a:rPr>
              <a:t>&lt;</a:t>
            </a:r>
            <a:r>
              <a:rPr lang="en-US" sz="1100" dirty="0" err="1">
                <a:solidFill>
                  <a:srgbClr val="0000FF"/>
                </a:solidFill>
                <a:highlight>
                  <a:srgbClr val="FFFFFF"/>
                </a:highlight>
                <a:latin typeface="Courier New" panose="02070309020205020404" pitchFamily="49" charset="0"/>
              </a:rPr>
              <a:t>br</a:t>
            </a:r>
            <a:r>
              <a:rPr lang="en-US" sz="1100" dirty="0" smtClean="0">
                <a:solidFill>
                  <a:srgbClr val="0000FF"/>
                </a:solidFill>
                <a:highlight>
                  <a:srgbClr val="FFFFFF"/>
                </a:highlight>
                <a:latin typeface="Courier New" panose="02070309020205020404" pitchFamily="49" charset="0"/>
              </a:rPr>
              <a:t>&gt;</a:t>
            </a:r>
          </a:p>
          <a:p>
            <a:r>
              <a:rPr lang="en-US" sz="1100" dirty="0">
                <a:solidFill>
                  <a:srgbClr val="0000FF"/>
                </a:solidFill>
                <a:highlight>
                  <a:srgbClr val="FFFFFF"/>
                </a:highlight>
                <a:latin typeface="Courier New" panose="02070309020205020404" pitchFamily="49" charset="0"/>
              </a:rPr>
              <a:t> </a:t>
            </a:r>
            <a:r>
              <a:rPr lang="en-US" sz="1100" dirty="0" smtClean="0">
                <a:solidFill>
                  <a:srgbClr val="0000FF"/>
                </a:solidFill>
                <a:highlight>
                  <a:srgbClr val="FFFFFF"/>
                </a:highlight>
                <a:latin typeface="Courier New" panose="02070309020205020404" pitchFamily="49" charset="0"/>
              </a:rPr>
              <a:t> &lt;</a:t>
            </a:r>
            <a:r>
              <a:rPr lang="en-US" sz="1100" dirty="0" err="1">
                <a:solidFill>
                  <a:srgbClr val="0000FF"/>
                </a:solidFill>
                <a:highlight>
                  <a:srgbClr val="FFFFFF"/>
                </a:highlight>
                <a:latin typeface="Courier New" panose="02070309020205020404" pitchFamily="49" charset="0"/>
              </a:rPr>
              <a:t>textarea</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name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"message"</a:t>
            </a:r>
            <a:r>
              <a:rPr lang="en-US" sz="1100" dirty="0">
                <a:solidFill>
                  <a:srgbClr val="0000FF"/>
                </a:solidFill>
                <a:highlight>
                  <a:srgbClr val="FFFFFF"/>
                </a:highlight>
                <a:latin typeface="Courier New" panose="02070309020205020404" pitchFamily="49" charset="0"/>
              </a:rPr>
              <a:t>&gt;&lt;/</a:t>
            </a:r>
            <a:r>
              <a:rPr lang="en-US" sz="1100" dirty="0" err="1">
                <a:solidFill>
                  <a:srgbClr val="0000FF"/>
                </a:solidFill>
                <a:highlight>
                  <a:srgbClr val="FFFFFF"/>
                </a:highlight>
                <a:latin typeface="Courier New" panose="02070309020205020404" pitchFamily="49" charset="0"/>
              </a:rPr>
              <a:t>textarea</a:t>
            </a:r>
            <a:r>
              <a:rPr lang="en-US" sz="1100" dirty="0">
                <a:solidFill>
                  <a:srgbClr val="0000FF"/>
                </a:solidFill>
                <a:highlight>
                  <a:srgbClr val="FFFFFF"/>
                </a:highlight>
                <a:latin typeface="Courier New" panose="02070309020205020404" pitchFamily="49" charset="0"/>
              </a:rPr>
              <a:t>&gt;&lt;/p&gt;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  &lt;p&gt;&lt;button</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type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"submit"</a:t>
            </a:r>
            <a:r>
              <a:rPr lang="en-US" sz="1100" dirty="0">
                <a:solidFill>
                  <a:srgbClr val="0000FF"/>
                </a:solidFill>
                <a:highlight>
                  <a:srgbClr val="FFFFFF"/>
                </a:highlight>
                <a:latin typeface="Courier New" panose="02070309020205020404" pitchFamily="49" charset="0"/>
              </a:rPr>
              <a:t>&gt;</a:t>
            </a:r>
            <a:r>
              <a:rPr lang="en-US" sz="1100" b="1" dirty="0">
                <a:solidFill>
                  <a:srgbClr val="000000"/>
                </a:solidFill>
                <a:highlight>
                  <a:srgbClr val="FFFFFF"/>
                </a:highlight>
                <a:latin typeface="Courier New" panose="02070309020205020404" pitchFamily="49" charset="0"/>
              </a:rPr>
              <a:t>Send</a:t>
            </a:r>
            <a:r>
              <a:rPr lang="en-US" sz="1100" dirty="0">
                <a:solidFill>
                  <a:srgbClr val="0000FF"/>
                </a:solidFill>
                <a:highlight>
                  <a:srgbClr val="FFFFFF"/>
                </a:highlight>
                <a:latin typeface="Courier New" panose="02070309020205020404" pitchFamily="49" charset="0"/>
              </a:rPr>
              <a:t>&lt;/button&gt;&lt;/p&gt;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&lt;/form&gt;</a:t>
            </a:r>
            <a:endParaRPr lang="en-US" sz="1100" b="1" dirty="0">
              <a:solidFill>
                <a:srgbClr val="000000"/>
              </a:solidFill>
              <a:highlight>
                <a:srgbClr val="FFFFFF"/>
              </a:highlight>
              <a:latin typeface="Courier New" panose="02070309020205020404" pitchFamily="49" charset="0"/>
            </a:endParaRPr>
          </a:p>
        </p:txBody>
      </p:sp>
      <p:sp>
        <p:nvSpPr>
          <p:cNvPr id="7" name="Rectangle 6"/>
          <p:cNvSpPr/>
          <p:nvPr/>
        </p:nvSpPr>
        <p:spPr>
          <a:xfrm>
            <a:off x="4572000" y="3276600"/>
            <a:ext cx="4419600" cy="1107996"/>
          </a:xfrm>
          <a:prstGeom prst="rect">
            <a:avLst/>
          </a:prstGeom>
        </p:spPr>
        <p:txBody>
          <a:bodyPr wrap="square">
            <a:spAutoFit/>
          </a:bodyPr>
          <a:lstStyle/>
          <a:p>
            <a:r>
              <a:rPr lang="en-US" sz="1100" dirty="0">
                <a:solidFill>
                  <a:srgbClr val="0000FF"/>
                </a:solidFill>
                <a:highlight>
                  <a:srgbClr val="FFFFFF"/>
                </a:highlight>
                <a:latin typeface="Courier New" panose="02070309020205020404" pitchFamily="49" charset="0"/>
              </a:rPr>
              <a:t>&lt;form</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method</a:t>
            </a:r>
            <a:r>
              <a:rPr lang="en-US" sz="1100" dirty="0" smtClean="0">
                <a:solidFill>
                  <a:srgbClr val="000000"/>
                </a:solidFill>
                <a:highlight>
                  <a:srgbClr val="FFFFFF"/>
                </a:highlight>
                <a:latin typeface="Courier New" panose="02070309020205020404" pitchFamily="49" charset="0"/>
              </a:rPr>
              <a:t>=</a:t>
            </a:r>
            <a:r>
              <a:rPr lang="en-US" sz="1100" b="1" dirty="0" smtClean="0">
                <a:solidFill>
                  <a:srgbClr val="8000FF"/>
                </a:solidFill>
                <a:highlight>
                  <a:srgbClr val="FFFFFF"/>
                </a:highlight>
                <a:latin typeface="Courier New" panose="02070309020205020404" pitchFamily="49" charset="0"/>
              </a:rPr>
              <a:t>“POST"</a:t>
            </a:r>
            <a:r>
              <a:rPr lang="en-US" sz="1100" dirty="0" smtClean="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action</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"example/message.html"</a:t>
            </a:r>
            <a:r>
              <a:rPr lang="en-US" sz="1100" dirty="0">
                <a:solidFill>
                  <a:srgbClr val="0000FF"/>
                </a:solidFill>
                <a:highlight>
                  <a:srgbClr val="FFFFFF"/>
                </a:highlight>
                <a:latin typeface="Courier New" panose="02070309020205020404" pitchFamily="49" charset="0"/>
              </a:rPr>
              <a:t>&gt;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  &lt;p&gt;</a:t>
            </a:r>
            <a:r>
              <a:rPr lang="en-US" sz="1100" b="1" dirty="0">
                <a:solidFill>
                  <a:srgbClr val="000000"/>
                </a:solidFill>
                <a:highlight>
                  <a:srgbClr val="FFFFFF"/>
                </a:highlight>
                <a:latin typeface="Courier New" panose="02070309020205020404" pitchFamily="49" charset="0"/>
              </a:rPr>
              <a:t>Name: </a:t>
            </a:r>
            <a:r>
              <a:rPr lang="en-US" sz="1100" dirty="0">
                <a:solidFill>
                  <a:srgbClr val="0000FF"/>
                </a:solidFill>
                <a:highlight>
                  <a:srgbClr val="FFFFFF"/>
                </a:highlight>
                <a:latin typeface="Courier New" panose="02070309020205020404" pitchFamily="49" charset="0"/>
              </a:rPr>
              <a:t>&lt;input</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type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"text"</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name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"name"</a:t>
            </a:r>
            <a:r>
              <a:rPr lang="en-US" sz="1100" dirty="0">
                <a:solidFill>
                  <a:srgbClr val="0000FF"/>
                </a:solidFill>
                <a:highlight>
                  <a:srgbClr val="FFFFFF"/>
                </a:highlight>
                <a:latin typeface="Courier New" panose="02070309020205020404" pitchFamily="49" charset="0"/>
              </a:rPr>
              <a:t>&gt;&lt;/p&gt;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  &lt;p&gt;</a:t>
            </a:r>
            <a:r>
              <a:rPr lang="en-US" sz="1100" b="1" dirty="0">
                <a:solidFill>
                  <a:srgbClr val="000000"/>
                </a:solidFill>
                <a:highlight>
                  <a:srgbClr val="FFFFFF"/>
                </a:highlight>
                <a:latin typeface="Courier New" panose="02070309020205020404" pitchFamily="49" charset="0"/>
              </a:rPr>
              <a:t>Message:</a:t>
            </a:r>
            <a:r>
              <a:rPr lang="en-US" sz="1100" dirty="0">
                <a:solidFill>
                  <a:srgbClr val="0000FF"/>
                </a:solidFill>
                <a:highlight>
                  <a:srgbClr val="FFFFFF"/>
                </a:highlight>
                <a:latin typeface="Courier New" panose="02070309020205020404" pitchFamily="49" charset="0"/>
              </a:rPr>
              <a:t>&lt;</a:t>
            </a:r>
            <a:r>
              <a:rPr lang="en-US" sz="1100" dirty="0" err="1">
                <a:solidFill>
                  <a:srgbClr val="0000FF"/>
                </a:solidFill>
                <a:highlight>
                  <a:srgbClr val="FFFFFF"/>
                </a:highlight>
                <a:latin typeface="Courier New" panose="02070309020205020404" pitchFamily="49" charset="0"/>
              </a:rPr>
              <a:t>br</a:t>
            </a:r>
            <a:r>
              <a:rPr lang="en-US" sz="1100" dirty="0" smtClean="0">
                <a:solidFill>
                  <a:srgbClr val="0000FF"/>
                </a:solidFill>
                <a:highlight>
                  <a:srgbClr val="FFFFFF"/>
                </a:highlight>
                <a:latin typeface="Courier New" panose="02070309020205020404" pitchFamily="49" charset="0"/>
              </a:rPr>
              <a:t>&gt;</a:t>
            </a:r>
          </a:p>
          <a:p>
            <a:r>
              <a:rPr lang="en-US" sz="1100" dirty="0">
                <a:solidFill>
                  <a:srgbClr val="0000FF"/>
                </a:solidFill>
                <a:highlight>
                  <a:srgbClr val="FFFFFF"/>
                </a:highlight>
                <a:latin typeface="Courier New" panose="02070309020205020404" pitchFamily="49" charset="0"/>
              </a:rPr>
              <a:t> </a:t>
            </a:r>
            <a:r>
              <a:rPr lang="en-US" sz="1100" dirty="0" smtClean="0">
                <a:solidFill>
                  <a:srgbClr val="0000FF"/>
                </a:solidFill>
                <a:highlight>
                  <a:srgbClr val="FFFFFF"/>
                </a:highlight>
                <a:latin typeface="Courier New" panose="02070309020205020404" pitchFamily="49" charset="0"/>
              </a:rPr>
              <a:t> &lt;</a:t>
            </a:r>
            <a:r>
              <a:rPr lang="en-US" sz="1100" dirty="0" err="1">
                <a:solidFill>
                  <a:srgbClr val="0000FF"/>
                </a:solidFill>
                <a:highlight>
                  <a:srgbClr val="FFFFFF"/>
                </a:highlight>
                <a:latin typeface="Courier New" panose="02070309020205020404" pitchFamily="49" charset="0"/>
              </a:rPr>
              <a:t>textarea</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name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"message"</a:t>
            </a:r>
            <a:r>
              <a:rPr lang="en-US" sz="1100" dirty="0">
                <a:solidFill>
                  <a:srgbClr val="0000FF"/>
                </a:solidFill>
                <a:highlight>
                  <a:srgbClr val="FFFFFF"/>
                </a:highlight>
                <a:latin typeface="Courier New" panose="02070309020205020404" pitchFamily="49" charset="0"/>
              </a:rPr>
              <a:t>&gt;&lt;/</a:t>
            </a:r>
            <a:r>
              <a:rPr lang="en-US" sz="1100" dirty="0" err="1">
                <a:solidFill>
                  <a:srgbClr val="0000FF"/>
                </a:solidFill>
                <a:highlight>
                  <a:srgbClr val="FFFFFF"/>
                </a:highlight>
                <a:latin typeface="Courier New" panose="02070309020205020404" pitchFamily="49" charset="0"/>
              </a:rPr>
              <a:t>textarea</a:t>
            </a:r>
            <a:r>
              <a:rPr lang="en-US" sz="1100" dirty="0">
                <a:solidFill>
                  <a:srgbClr val="0000FF"/>
                </a:solidFill>
                <a:highlight>
                  <a:srgbClr val="FFFFFF"/>
                </a:highlight>
                <a:latin typeface="Courier New" panose="02070309020205020404" pitchFamily="49" charset="0"/>
              </a:rPr>
              <a:t>&gt;&lt;/p&gt;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  &lt;p&gt;&lt;button</a:t>
            </a:r>
            <a:r>
              <a:rPr lang="en-US" sz="1100" dirty="0">
                <a:solidFill>
                  <a:srgbClr val="000000"/>
                </a:solidFill>
                <a:highlight>
                  <a:srgbClr val="FFFFFF"/>
                </a:highlight>
                <a:latin typeface="Courier New" panose="02070309020205020404" pitchFamily="49" charset="0"/>
              </a:rPr>
              <a:t> </a:t>
            </a:r>
            <a:r>
              <a:rPr lang="en-US" sz="1100" dirty="0">
                <a:solidFill>
                  <a:srgbClr val="FF0000"/>
                </a:solidFill>
                <a:highlight>
                  <a:srgbClr val="FFFFFF"/>
                </a:highlight>
                <a:latin typeface="Courier New" panose="02070309020205020404" pitchFamily="49" charset="0"/>
              </a:rPr>
              <a:t>type</a:t>
            </a:r>
            <a:r>
              <a:rPr lang="en-US" sz="1100" dirty="0">
                <a:solidFill>
                  <a:srgbClr val="000000"/>
                </a:solidFill>
                <a:highlight>
                  <a:srgbClr val="FFFFFF"/>
                </a:highlight>
                <a:latin typeface="Courier New" panose="02070309020205020404" pitchFamily="49" charset="0"/>
              </a:rPr>
              <a:t>=</a:t>
            </a:r>
            <a:r>
              <a:rPr lang="en-US" sz="1100" b="1" dirty="0">
                <a:solidFill>
                  <a:srgbClr val="8000FF"/>
                </a:solidFill>
                <a:highlight>
                  <a:srgbClr val="FFFFFF"/>
                </a:highlight>
                <a:latin typeface="Courier New" panose="02070309020205020404" pitchFamily="49" charset="0"/>
              </a:rPr>
              <a:t>"submit"</a:t>
            </a:r>
            <a:r>
              <a:rPr lang="en-US" sz="1100" dirty="0">
                <a:solidFill>
                  <a:srgbClr val="0000FF"/>
                </a:solidFill>
                <a:highlight>
                  <a:srgbClr val="FFFFFF"/>
                </a:highlight>
                <a:latin typeface="Courier New" panose="02070309020205020404" pitchFamily="49" charset="0"/>
              </a:rPr>
              <a:t>&gt;</a:t>
            </a:r>
            <a:r>
              <a:rPr lang="en-US" sz="1100" b="1" dirty="0">
                <a:solidFill>
                  <a:srgbClr val="000000"/>
                </a:solidFill>
                <a:highlight>
                  <a:srgbClr val="FFFFFF"/>
                </a:highlight>
                <a:latin typeface="Courier New" panose="02070309020205020404" pitchFamily="49" charset="0"/>
              </a:rPr>
              <a:t>Send</a:t>
            </a:r>
            <a:r>
              <a:rPr lang="en-US" sz="1100" dirty="0">
                <a:solidFill>
                  <a:srgbClr val="0000FF"/>
                </a:solidFill>
                <a:highlight>
                  <a:srgbClr val="FFFFFF"/>
                </a:highlight>
                <a:latin typeface="Courier New" panose="02070309020205020404" pitchFamily="49" charset="0"/>
              </a:rPr>
              <a:t>&lt;/button&gt;&lt;/p&gt;</a:t>
            </a:r>
            <a:endParaRPr lang="en-US" sz="1100" b="1" dirty="0">
              <a:solidFill>
                <a:srgbClr val="000000"/>
              </a:solidFill>
              <a:highlight>
                <a:srgbClr val="FFFFFF"/>
              </a:highlight>
              <a:latin typeface="Courier New" panose="02070309020205020404" pitchFamily="49" charset="0"/>
            </a:endParaRPr>
          </a:p>
          <a:p>
            <a:r>
              <a:rPr lang="en-US" sz="1100" dirty="0">
                <a:solidFill>
                  <a:srgbClr val="0000FF"/>
                </a:solidFill>
                <a:highlight>
                  <a:srgbClr val="FFFFFF"/>
                </a:highlight>
                <a:latin typeface="Courier New" panose="02070309020205020404" pitchFamily="49" charset="0"/>
              </a:rPr>
              <a:t>&lt;/form&gt;</a:t>
            </a:r>
            <a:endParaRPr lang="en-US" sz="1100" b="1" dirty="0">
              <a:solidFill>
                <a:srgbClr val="000000"/>
              </a:solidFill>
              <a:highlight>
                <a:srgbClr val="FFFFFF"/>
              </a:highlight>
              <a:latin typeface="Courier New" panose="02070309020205020404" pitchFamily="49" charset="0"/>
            </a:endParaRPr>
          </a:p>
        </p:txBody>
      </p:sp>
      <p:sp>
        <p:nvSpPr>
          <p:cNvPr id="8" name="Rectangle 2"/>
          <p:cNvSpPr>
            <a:spLocks noChangeArrowheads="1"/>
          </p:cNvSpPr>
          <p:nvPr/>
        </p:nvSpPr>
        <p:spPr bwMode="auto">
          <a:xfrm>
            <a:off x="5257800" y="4452490"/>
            <a:ext cx="390042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550066"/>
                </a:solidFill>
                <a:effectLst/>
                <a:latin typeface="PT Mono"/>
              </a:rPr>
              <a:t>POST</a:t>
            </a:r>
            <a:r>
              <a:rPr kumimoji="0" lang="en-US" altLang="en-US" sz="1300" b="0" i="0" u="none" strike="noStrike" cap="none" normalizeH="0" baseline="0" dirty="0" smtClean="0">
                <a:ln>
                  <a:noFill/>
                </a:ln>
                <a:solidFill>
                  <a:srgbClr val="000000"/>
                </a:solidFill>
                <a:effectLst/>
                <a:latin typeface="PT Mono"/>
              </a:rPr>
              <a:t> </a:t>
            </a:r>
            <a:r>
              <a:rPr kumimoji="0" lang="en-US" altLang="en-US" sz="1300" b="0" i="0" u="none" strike="noStrike" cap="none" normalizeH="0" baseline="0" dirty="0" smtClean="0">
                <a:ln>
                  <a:noFill/>
                </a:ln>
                <a:solidFill>
                  <a:srgbClr val="774400"/>
                </a:solidFill>
                <a:effectLst/>
                <a:latin typeface="PT Mono"/>
              </a:rPr>
              <a:t>/example/message.html</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550066"/>
                </a:solidFill>
                <a:effectLst/>
                <a:latin typeface="PT Mono"/>
              </a:rPr>
              <a:t>HTTP/1.1</a:t>
            </a:r>
            <a:r>
              <a:rPr kumimoji="0" lang="en-US" altLang="en-US" sz="1300" b="0" i="0" u="none" strike="noStrike" cap="none" normalizeH="0" baseline="0" dirty="0" smtClean="0">
                <a:ln>
                  <a:noFill/>
                </a:ln>
                <a:solidFill>
                  <a:srgbClr val="000000"/>
                </a:solidFill>
                <a:effectLst/>
                <a:latin typeface="PT Mono"/>
              </a:rPr>
              <a:t> </a:t>
            </a:r>
            <a:r>
              <a:rPr kumimoji="0" lang="en-US" altLang="en-US" sz="1300" b="0" i="0" u="none" strike="noStrike" cap="none" normalizeH="0" baseline="0" dirty="0" smtClean="0">
                <a:ln>
                  <a:noFill/>
                </a:ln>
                <a:solidFill>
                  <a:srgbClr val="110066"/>
                </a:solidFill>
                <a:effectLst/>
                <a:latin typeface="PT Mono"/>
              </a:rPr>
              <a:t>Content-length:</a:t>
            </a:r>
            <a:r>
              <a:rPr kumimoji="0" lang="en-US" altLang="en-US" sz="1300" b="0" i="0" u="none" strike="noStrike" cap="none" normalizeH="0" baseline="0" dirty="0" smtClean="0">
                <a:ln>
                  <a:noFill/>
                </a:ln>
                <a:solidFill>
                  <a:srgbClr val="770000"/>
                </a:solidFill>
                <a:effectLst/>
                <a:latin typeface="PT Mono"/>
              </a:rPr>
              <a:t> 24</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0066"/>
                </a:solidFill>
                <a:effectLst/>
                <a:latin typeface="PT Mono"/>
              </a:rPr>
              <a:t>Content-type:</a:t>
            </a:r>
            <a:r>
              <a:rPr kumimoji="0" lang="en-US" altLang="en-US" sz="1300" b="0" i="0" u="none" strike="noStrike" cap="none" normalizeH="0" baseline="0" dirty="0" smtClean="0">
                <a:ln>
                  <a:noFill/>
                </a:ln>
                <a:solidFill>
                  <a:srgbClr val="770000"/>
                </a:solidFill>
                <a:effectLst/>
                <a:latin typeface="PT Mono"/>
              </a:rPr>
              <a:t> application/x-www-form-</a:t>
            </a:r>
            <a:r>
              <a:rPr kumimoji="0" lang="en-US" altLang="en-US" sz="1300" b="0" i="0" u="none" strike="noStrike" cap="none" normalizeH="0" baseline="0" dirty="0" err="1" smtClean="0">
                <a:ln>
                  <a:noFill/>
                </a:ln>
                <a:solidFill>
                  <a:srgbClr val="770000"/>
                </a:solidFill>
                <a:effectLst/>
                <a:latin typeface="PT Mono"/>
              </a:rPr>
              <a:t>urlencoded</a:t>
            </a:r>
            <a:r>
              <a:rPr kumimoji="0" lang="en-US" altLang="en-US" sz="1300" b="0" i="0" u="none" strike="noStrike" cap="none" normalizeH="0" baseline="0" dirty="0" smtClean="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PT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PT Mono"/>
              </a:rPr>
              <a:t>name=</a:t>
            </a:r>
            <a:r>
              <a:rPr lang="en-US" altLang="en-US" sz="1300" smtClean="0">
                <a:solidFill>
                  <a:srgbClr val="000000"/>
                </a:solidFill>
                <a:latin typeface="PT Mono"/>
              </a:rPr>
              <a:t>David</a:t>
            </a:r>
            <a:r>
              <a:rPr kumimoji="0" lang="en-US" altLang="en-US" sz="1300" b="0" i="0" u="none" strike="noStrike" cap="none" normalizeH="0" baseline="0" smtClean="0">
                <a:ln>
                  <a:noFill/>
                </a:ln>
                <a:solidFill>
                  <a:srgbClr val="000000"/>
                </a:solidFill>
                <a:effectLst/>
                <a:latin typeface="PT Mono"/>
              </a:rPr>
              <a:t>&amp;message</a:t>
            </a:r>
            <a:r>
              <a:rPr kumimoji="0" lang="en-US" altLang="en-US" sz="1300" b="0" i="0" u="none" strike="noStrike" cap="none" normalizeH="0" baseline="0" dirty="0" smtClean="0">
                <a:ln>
                  <a:noFill/>
                </a:ln>
                <a:solidFill>
                  <a:srgbClr val="000000"/>
                </a:solidFill>
                <a:effectLst/>
                <a:latin typeface="PT Mono"/>
              </a:rPr>
              <a:t>=Yes%3F</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4227" y="4721794"/>
            <a:ext cx="5238101" cy="276999"/>
          </a:xfrm>
          <a:prstGeom prst="rect">
            <a:avLst/>
          </a:prstGeom>
        </p:spPr>
        <p:txBody>
          <a:bodyPr wrap="none">
            <a:spAutoFit/>
          </a:bodyPr>
          <a:lstStyle/>
          <a:p>
            <a:pPr lvl="0" eaLnBrk="0" fontAlgn="base" hangingPunct="0">
              <a:spcBef>
                <a:spcPct val="0"/>
              </a:spcBef>
              <a:spcAft>
                <a:spcPct val="0"/>
              </a:spcAft>
            </a:pPr>
            <a:r>
              <a:rPr lang="en-US" altLang="en-US" sz="1200" dirty="0" smtClean="0">
                <a:solidFill>
                  <a:srgbClr val="550066"/>
                </a:solidFill>
                <a:latin typeface="PT Mono"/>
              </a:rPr>
              <a:t>GET</a:t>
            </a:r>
            <a:r>
              <a:rPr lang="en-US" altLang="en-US" sz="1200" dirty="0" smtClean="0">
                <a:solidFill>
                  <a:srgbClr val="000000"/>
                </a:solidFill>
                <a:latin typeface="PT Mono"/>
              </a:rPr>
              <a:t> </a:t>
            </a:r>
            <a:r>
              <a:rPr lang="en-US" altLang="en-US" sz="1200" dirty="0">
                <a:solidFill>
                  <a:srgbClr val="774400"/>
                </a:solidFill>
                <a:latin typeface="PT Mono"/>
              </a:rPr>
              <a:t>/</a:t>
            </a:r>
            <a:r>
              <a:rPr lang="en-US" altLang="en-US" sz="1200" dirty="0" smtClean="0">
                <a:solidFill>
                  <a:srgbClr val="774400"/>
                </a:solidFill>
                <a:latin typeface="PT Mono"/>
              </a:rPr>
              <a:t>example/</a:t>
            </a:r>
            <a:r>
              <a:rPr lang="en-US" altLang="en-US" sz="1200" dirty="0" err="1" smtClean="0">
                <a:solidFill>
                  <a:srgbClr val="774400"/>
                </a:solidFill>
                <a:latin typeface="PT Mono"/>
              </a:rPr>
              <a:t>message.html?name</a:t>
            </a:r>
            <a:r>
              <a:rPr lang="en-US" altLang="en-US" sz="1200" dirty="0" smtClean="0">
                <a:solidFill>
                  <a:srgbClr val="774400"/>
                </a:solidFill>
                <a:latin typeface="PT Mono"/>
              </a:rPr>
              <a:t>=</a:t>
            </a:r>
            <a:r>
              <a:rPr lang="en-US" altLang="en-US" sz="1200" dirty="0" err="1" smtClean="0">
                <a:solidFill>
                  <a:srgbClr val="774400"/>
                </a:solidFill>
                <a:latin typeface="PT Mono"/>
              </a:rPr>
              <a:t>David&amp;message</a:t>
            </a:r>
            <a:r>
              <a:rPr lang="en-US" altLang="en-US" sz="1200" dirty="0" smtClean="0">
                <a:solidFill>
                  <a:srgbClr val="774400"/>
                </a:solidFill>
                <a:latin typeface="PT Mono"/>
              </a:rPr>
              <a:t>=Yes%3F HTTP/1.1</a:t>
            </a:r>
            <a:r>
              <a:rPr lang="en-US" altLang="en-US" sz="1200" dirty="0" smtClean="0">
                <a:solidFill>
                  <a:srgbClr val="000000"/>
                </a:solidFill>
                <a:latin typeface="PT Mono"/>
              </a:rPr>
              <a:t> </a:t>
            </a:r>
            <a:endParaRPr lang="en-US" altLang="en-US" sz="1200" dirty="0">
              <a:solidFill>
                <a:srgbClr val="000000"/>
              </a:solidFill>
              <a:latin typeface="PT Mono"/>
            </a:endParaRPr>
          </a:p>
        </p:txBody>
      </p:sp>
      <p:sp>
        <p:nvSpPr>
          <p:cNvPr id="10" name="Content Placeholder 2"/>
          <p:cNvSpPr txBox="1">
            <a:spLocks/>
          </p:cNvSpPr>
          <p:nvPr/>
        </p:nvSpPr>
        <p:spPr>
          <a:xfrm>
            <a:off x="-14227" y="5577495"/>
            <a:ext cx="8991600" cy="126039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smtClean="0"/>
              <a:t>By </a:t>
            </a:r>
            <a:r>
              <a:rPr lang="en-US" sz="2000" dirty="0"/>
              <a:t>convention, the GET method is used for requests that do not have side effects, such as doing a search. Requests that change something on the server, such as creating a new account or posting a message, should be expressed with other methods, such as POST</a:t>
            </a:r>
            <a:r>
              <a:rPr lang="en-US" sz="2000" dirty="0" smtClean="0"/>
              <a:t>.</a:t>
            </a:r>
            <a:endParaRPr lang="en-US" sz="2000" dirty="0"/>
          </a:p>
        </p:txBody>
      </p:sp>
    </p:spTree>
    <p:extLst>
      <p:ext uri="{BB962C8B-B14F-4D97-AF65-F5344CB8AC3E}">
        <p14:creationId xmlns:p14="http://schemas.microsoft.com/office/powerpoint/2010/main" val="3225834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5284</TotalTime>
  <Words>3246</Words>
  <Application>Microsoft Office PowerPoint</Application>
  <PresentationFormat>On-screen Show (4:3)</PresentationFormat>
  <Paragraphs>304</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Javascript And HTML Forms</vt:lpstr>
      <vt:lpstr>HTML Forms</vt:lpstr>
      <vt:lpstr>A review of the HTTP protocol</vt:lpstr>
      <vt:lpstr>HTTP request</vt:lpstr>
      <vt:lpstr>HTTP response</vt:lpstr>
      <vt:lpstr>HTTP Headers</vt:lpstr>
      <vt:lpstr>Introduction to forms</vt:lpstr>
      <vt:lpstr>URL Encoding</vt:lpstr>
      <vt:lpstr>Form POST request</vt:lpstr>
      <vt:lpstr>Form Elements</vt:lpstr>
      <vt:lpstr>Common Properties and Methods of Form Elements</vt:lpstr>
      <vt:lpstr>Fields</vt:lpstr>
      <vt:lpstr>Focus</vt:lpstr>
      <vt:lpstr>Focus</vt:lpstr>
      <vt:lpstr>Disabled fields</vt:lpstr>
      <vt:lpstr>The form element</vt:lpstr>
      <vt:lpstr>Intercepting submit events</vt:lpstr>
      <vt:lpstr>Text fields</vt:lpstr>
      <vt:lpstr>Checkboxes</vt:lpstr>
      <vt:lpstr>Radio buttons</vt:lpstr>
      <vt:lpstr>Select fields</vt:lpstr>
      <vt:lpstr>Select fields</vt:lpstr>
      <vt:lpstr>File Fields</vt:lpstr>
      <vt:lpstr>File Fields</vt:lpstr>
      <vt:lpstr>Demo 1</vt:lpstr>
      <vt:lpstr>Demo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382</cp:revision>
  <cp:lastPrinted>2016-04-05T02:26:40Z</cp:lastPrinted>
  <dcterms:created xsi:type="dcterms:W3CDTF">2006-08-16T00:00:00Z</dcterms:created>
  <dcterms:modified xsi:type="dcterms:W3CDTF">2017-03-13T03:15:22Z</dcterms:modified>
</cp:coreProperties>
</file>