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sldIdLst>
    <p:sldId id="256" r:id="rId2"/>
    <p:sldId id="474" r:id="rId3"/>
    <p:sldId id="477" r:id="rId4"/>
    <p:sldId id="478" r:id="rId5"/>
    <p:sldId id="489" r:id="rId6"/>
    <p:sldId id="490" r:id="rId7"/>
    <p:sldId id="479" r:id="rId8"/>
    <p:sldId id="480" r:id="rId9"/>
    <p:sldId id="481" r:id="rId10"/>
    <p:sldId id="482" r:id="rId11"/>
    <p:sldId id="487" r:id="rId12"/>
    <p:sldId id="488" r:id="rId13"/>
    <p:sldId id="483" r:id="rId14"/>
    <p:sldId id="484" r:id="rId15"/>
    <p:sldId id="485" r:id="rId16"/>
    <p:sldId id="486" r:id="rId17"/>
    <p:sldId id="47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" panose="020B0503050000020004" pitchFamily="34" charset="0"/>
      <p:regular r:id="rId24"/>
      <p:bold r:id="rId25"/>
      <p:italic r:id="rId26"/>
      <p:boldItalic r:id="rId2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7BA7875-7995-4AA2-BB54-42FD0D3AB0E7}">
          <p14:sldIdLst>
            <p14:sldId id="256"/>
            <p14:sldId id="474"/>
          </p14:sldIdLst>
        </p14:section>
        <p14:section name="Introdução" id="{B9D8CD90-9CA1-4D83-819D-75218314FA5D}">
          <p14:sldIdLst>
            <p14:sldId id="477"/>
            <p14:sldId id="478"/>
            <p14:sldId id="489"/>
            <p14:sldId id="490"/>
          </p14:sldIdLst>
        </p14:section>
        <p14:section name="AlexNet e ResNet" id="{97A7D4A1-415E-4C6D-A35D-4440082D8F35}">
          <p14:sldIdLst>
            <p14:sldId id="479"/>
            <p14:sldId id="480"/>
          </p14:sldIdLst>
        </p14:section>
        <p14:section name="Experimentos" id="{E308249D-BB35-4266-9AA0-76844E64EDA8}">
          <p14:sldIdLst>
            <p14:sldId id="481"/>
            <p14:sldId id="482"/>
          </p14:sldIdLst>
        </p14:section>
        <p14:section name="Resultados" id="{F77CBFE7-DE76-4BBB-B26B-A6AA2298CBD7}">
          <p14:sldIdLst>
            <p14:sldId id="487"/>
            <p14:sldId id="488"/>
          </p14:sldIdLst>
        </p14:section>
        <p14:section name="Discussão e considerações" id="{60C2C7AC-99AB-4116-B6AE-4426E5EFB29B}">
          <p14:sldIdLst>
            <p14:sldId id="483"/>
            <p14:sldId id="484"/>
          </p14:sldIdLst>
        </p14:section>
        <p14:section name="Conclusão" id="{8604FD3D-BD40-40F3-B7F3-0512B993087B}">
          <p14:sldIdLst>
            <p14:sldId id="485"/>
            <p14:sldId id="486"/>
          </p14:sldIdLst>
        </p14:section>
        <p14:section name="FIM" id="{E6556246-A68D-4576-9F03-7F48586C6C03}">
          <p14:sldIdLst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25/10/2021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993296-24E2-4642-8A78-FFE0E4BA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219583"/>
            <a:ext cx="4306211" cy="551571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B8FE71-7E08-4576-9A3C-AACE3E40FB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51" y="-45213"/>
            <a:ext cx="2165749" cy="13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EAE154-ADD0-473D-B506-7E3886F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10313-BCA2-44EB-B4A1-72CF80B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D4E-7BEF-4420-9D37-2A5D10E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D456-0BEC-4864-8835-FF0C040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E47FB-75F3-4FB7-B280-28E22CF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F017BC-6263-49C9-ACF2-56964FD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2CB58C-ABFD-445C-AFA6-55BD36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394E2-B830-4E24-BA65-1060916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b="1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‹nº›</a:t>
            </a:fld>
            <a:endParaRPr lang="pt-BR" sz="3200" dirty="0"/>
          </a:p>
        </p:txBody>
      </p:sp>
      <p:pic>
        <p:nvPicPr>
          <p:cNvPr id="9" name="Picture 8" descr="A picture containing orange, light&#10;&#10;Description automatically generated">
            <a:extLst>
              <a:ext uri="{FF2B5EF4-FFF2-40B4-BE49-F238E27FC236}">
                <a16:creationId xmlns:a16="http://schemas.microsoft.com/office/drawing/2014/main" id="{95D6C288-4DF5-4345-BB9C-7B8F47048C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7" y="91016"/>
            <a:ext cx="1033548" cy="132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1A63-B28C-434F-B2FC-6B1808E4A221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1" dirty="0">
                <a:solidFill>
                  <a:srgbClr val="EB976D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58" r:id="rId10"/>
    <p:sldLayoutId id="2147483659" r:id="rId11"/>
    <p:sldLayoutId id="2147483654" r:id="rId12"/>
    <p:sldLayoutId id="2147483655" r:id="rId13"/>
    <p:sldLayoutId id="2147483657" r:id="rId14"/>
    <p:sldLayoutId id="214748365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900619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Ana Clara Correa, Gabriel Luna, Lincoln M. Costa</a:t>
            </a:r>
          </a:p>
          <a:p>
            <a:r>
              <a:rPr lang="pt-BR" dirty="0"/>
              <a:t>Nome do orientador/professor ou curso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9137CFF5-F38D-4039-A7B7-B4DE38A75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130544"/>
              </p:ext>
            </p:extLst>
          </p:nvPr>
        </p:nvGraphicFramePr>
        <p:xfrm>
          <a:off x="157479" y="2148840"/>
          <a:ext cx="119126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1228851592"/>
                    </a:ext>
                  </a:extLst>
                </a:gridCol>
                <a:gridCol w="2978150">
                  <a:extLst>
                    <a:ext uri="{9D8B030D-6E8A-4147-A177-3AD203B41FA5}">
                      <a16:colId xmlns:a16="http://schemas.microsoft.com/office/drawing/2014/main" val="552890718"/>
                    </a:ext>
                  </a:extLst>
                </a:gridCol>
                <a:gridCol w="4456665">
                  <a:extLst>
                    <a:ext uri="{9D8B030D-6E8A-4147-A177-3AD203B41FA5}">
                      <a16:colId xmlns:a16="http://schemas.microsoft.com/office/drawing/2014/main" val="2381337656"/>
                    </a:ext>
                  </a:extLst>
                </a:gridCol>
                <a:gridCol w="1499635">
                  <a:extLst>
                    <a:ext uri="{9D8B030D-6E8A-4147-A177-3AD203B41FA5}">
                      <a16:colId xmlns:a16="http://schemas.microsoft.com/office/drawing/2014/main" val="116439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Parâmetros fixos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Parâmetros variáveis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Qtd</a:t>
                      </a:r>
                      <a:r>
                        <a:rPr lang="pt-BR" dirty="0"/>
                        <a:t>. de cenários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1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AlexNet</a:t>
                      </a:r>
                      <a:r>
                        <a:rPr lang="pt-BR" dirty="0"/>
                        <a:t> com </a:t>
                      </a:r>
                      <a:r>
                        <a:rPr lang="pt-BR" dirty="0" err="1"/>
                        <a:t>Keras-Prov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Ativação: </a:t>
                      </a:r>
                      <a:r>
                        <a:rPr lang="pt-BR" dirty="0" err="1"/>
                        <a:t>Relu</a:t>
                      </a:r>
                      <a:endParaRPr lang="pt-BR" dirty="0"/>
                    </a:p>
                    <a:p>
                      <a:r>
                        <a:rPr lang="pt-BR" dirty="0" err="1"/>
                        <a:t>Qtd</a:t>
                      </a:r>
                      <a:r>
                        <a:rPr lang="pt-BR" dirty="0"/>
                        <a:t>. épocas: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Otimizador: SGD, ADAM.</a:t>
                      </a:r>
                    </a:p>
                    <a:p>
                      <a:r>
                        <a:rPr lang="pt-BR" dirty="0"/>
                        <a:t>Taxa de aprendizagem: 0.0005, 0.001, 0.002.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AlexNet</a:t>
                      </a:r>
                      <a:r>
                        <a:rPr lang="pt-BR" dirty="0"/>
                        <a:t> sem </a:t>
                      </a:r>
                      <a:r>
                        <a:rPr lang="pt-BR" dirty="0" err="1"/>
                        <a:t>Keras-Prov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Ativação: </a:t>
                      </a:r>
                      <a:r>
                        <a:rPr lang="pt-BR" dirty="0" err="1"/>
                        <a:t>Relu</a:t>
                      </a:r>
                      <a:endParaRPr lang="pt-BR" dirty="0"/>
                    </a:p>
                    <a:p>
                      <a:r>
                        <a:rPr lang="pt-BR" dirty="0" err="1"/>
                        <a:t>Qtd</a:t>
                      </a:r>
                      <a:r>
                        <a:rPr lang="pt-BR" dirty="0"/>
                        <a:t>. épocas: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Otimizador: SGD, ADAM.</a:t>
                      </a:r>
                    </a:p>
                    <a:p>
                      <a:r>
                        <a:rPr lang="pt-BR" dirty="0"/>
                        <a:t>Taxa de aprendizagem: 0.0005, 0.001, 0.002.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5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ResNet</a:t>
                      </a:r>
                      <a:r>
                        <a:rPr lang="pt-BR" dirty="0"/>
                        <a:t> sem </a:t>
                      </a:r>
                      <a:r>
                        <a:rPr lang="pt-BR" dirty="0" err="1"/>
                        <a:t>Keras-Prov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Ativação: </a:t>
                      </a:r>
                      <a:r>
                        <a:rPr lang="pt-BR" dirty="0" err="1"/>
                        <a:t>Relu</a:t>
                      </a:r>
                      <a:endParaRPr lang="pt-BR" dirty="0"/>
                    </a:p>
                    <a:p>
                      <a:r>
                        <a:rPr lang="pt-BR" dirty="0" err="1"/>
                        <a:t>Qtd</a:t>
                      </a:r>
                      <a:r>
                        <a:rPr lang="pt-BR" dirty="0"/>
                        <a:t>. épocas: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Otimizador: SGD, ADAM.</a:t>
                      </a:r>
                    </a:p>
                    <a:p>
                      <a:r>
                        <a:rPr lang="pt-BR" dirty="0"/>
                        <a:t>Taxa de aprendizagem: 0.0005, 0.001, 0.002.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3831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0" name="Espaço Reservado para Conteúdo 7">
            <a:extLst>
              <a:ext uri="{FF2B5EF4-FFF2-40B4-BE49-F238E27FC236}">
                <a16:creationId xmlns:a16="http://schemas.microsoft.com/office/drawing/2014/main" id="{38088681-C1A9-4878-8580-102611A2A0A6}"/>
              </a:ext>
            </a:extLst>
          </p:cNvPr>
          <p:cNvSpPr txBox="1">
            <a:spLocks/>
          </p:cNvSpPr>
          <p:nvPr/>
        </p:nvSpPr>
        <p:spPr>
          <a:xfrm>
            <a:off x="156557" y="4915948"/>
            <a:ext cx="11913522" cy="126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8415C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8415C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8415C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8415C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8415C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800" dirty="0"/>
              <a:t>Os experimentos foram conduzidos em um computador com Intel Core i7-8565U CPU 1.99 GHz 32GB RAM Windows 10 Enterprise.</a:t>
            </a:r>
          </a:p>
        </p:txBody>
      </p:sp>
    </p:spTree>
    <p:extLst>
      <p:ext uri="{BB962C8B-B14F-4D97-AF65-F5344CB8AC3E}">
        <p14:creationId xmlns:p14="http://schemas.microsoft.com/office/powerpoint/2010/main" val="31568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33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40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Discussão e considerações</a:t>
            </a:r>
            <a:br>
              <a:rPr lang="pt-BR" dirty="0"/>
            </a:br>
            <a:endParaRPr lang="pt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46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Discussão e considerações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7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57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VANTAGENS:</a:t>
            </a:r>
          </a:p>
          <a:p>
            <a:pPr lvl="1"/>
            <a:r>
              <a:rPr lang="pt-BR" dirty="0"/>
              <a:t>Facilidade de acompanhar os resultados obtidos durante as execuções dos experimentos;</a:t>
            </a:r>
          </a:p>
          <a:p>
            <a:pPr lvl="1"/>
            <a:r>
              <a:rPr lang="pt-BR" dirty="0"/>
              <a:t>Menor probabilidade de sujar os dados;</a:t>
            </a:r>
          </a:p>
          <a:p>
            <a:r>
              <a:rPr lang="pt-BR" b="1" dirty="0"/>
              <a:t>LIMITAÇÕES:</a:t>
            </a:r>
          </a:p>
          <a:p>
            <a:pPr lvl="1"/>
            <a:r>
              <a:rPr lang="pt-BR" dirty="0"/>
              <a:t>Dificuldades de configuração em certos SO;</a:t>
            </a:r>
          </a:p>
          <a:p>
            <a:pPr lvl="1"/>
            <a:r>
              <a:rPr lang="pt-BR" dirty="0"/>
              <a:t>Incompatibilidade do </a:t>
            </a:r>
            <a:r>
              <a:rPr lang="pt-BR" dirty="0" err="1"/>
              <a:t>Keras-Prov</a:t>
            </a:r>
            <a:r>
              <a:rPr lang="pt-BR" dirty="0"/>
              <a:t> com bibliotecas Python;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62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3" y="1500884"/>
            <a:ext cx="11861535" cy="4680000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  <a:p>
            <a:r>
              <a:rPr lang="pt-BR" dirty="0"/>
              <a:t>Experimentos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Discussão e considerações</a:t>
            </a:r>
          </a:p>
          <a:p>
            <a:r>
              <a:rPr lang="pt-BR" dirty="0"/>
              <a:t>Conclusão</a:t>
            </a:r>
          </a:p>
          <a:p>
            <a:pPr lvl="1"/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Frequente aumento da conectividade e influência de algoritmos em nossas vidas.</a:t>
            </a:r>
          </a:p>
          <a:p>
            <a:r>
              <a:rPr lang="pt-BR" dirty="0"/>
              <a:t>Necessidade de aumentar a credibilidade e confiabilidade.</a:t>
            </a:r>
          </a:p>
          <a:p>
            <a:pPr lvl="1"/>
            <a:r>
              <a:rPr lang="pt-BR" b="1" dirty="0"/>
              <a:t>Proveniência!</a:t>
            </a:r>
          </a:p>
          <a:p>
            <a:r>
              <a:rPr lang="pt-BR" b="1" dirty="0" err="1"/>
              <a:t>Keras-Prov</a:t>
            </a:r>
            <a:r>
              <a:rPr lang="pt-BR" dirty="0"/>
              <a:t> como serviço de proveniência para Redes Neurais Profundas (RNN ou DNN, </a:t>
            </a:r>
            <a:r>
              <a:rPr lang="pt-BR" i="1" dirty="0" err="1"/>
              <a:t>deep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networks</a:t>
            </a:r>
            <a:r>
              <a:rPr lang="pt-BR" dirty="0"/>
              <a:t>).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E9A3BB3F-A839-42EC-9006-E817E767E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46" y="1400519"/>
            <a:ext cx="6182107" cy="4169183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35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Comparando as redes </a:t>
            </a:r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r>
              <a:rPr lang="pt-BR" dirty="0"/>
              <a:t> com e sem o registro de proveniência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A0DCE3F-284F-47C3-BCF2-B3A42DA4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/>
              <a:t>OBJETIVO: </a:t>
            </a:r>
            <a:r>
              <a:rPr lang="pt-BR" sz="4400" dirty="0"/>
              <a:t>utilização do </a:t>
            </a:r>
            <a:r>
              <a:rPr lang="pt-BR" sz="4400" b="1" dirty="0" err="1"/>
              <a:t>Keras-Prov</a:t>
            </a:r>
            <a:r>
              <a:rPr lang="pt-BR" sz="4400" dirty="0"/>
              <a:t> para </a:t>
            </a:r>
            <a:r>
              <a:rPr lang="pt-BR" sz="4400" b="1" dirty="0"/>
              <a:t>comparar</a:t>
            </a:r>
            <a:r>
              <a:rPr lang="pt-BR" sz="4400" dirty="0"/>
              <a:t> as redes </a:t>
            </a:r>
            <a:r>
              <a:rPr lang="pt-BR" sz="4400" b="1" dirty="0" err="1"/>
              <a:t>AlexNet</a:t>
            </a:r>
            <a:r>
              <a:rPr lang="pt-BR" sz="4400" b="1" dirty="0"/>
              <a:t> e </a:t>
            </a:r>
            <a:r>
              <a:rPr lang="pt-BR" sz="4400" b="1" dirty="0" err="1"/>
              <a:t>ResNet</a:t>
            </a:r>
            <a:r>
              <a:rPr lang="pt-BR" sz="4400" b="1" dirty="0"/>
              <a:t> </a:t>
            </a:r>
            <a:r>
              <a:rPr lang="pt-BR" sz="4400" dirty="0"/>
              <a:t>atuando</a:t>
            </a:r>
            <a:r>
              <a:rPr lang="pt-BR" sz="4400" b="1" dirty="0"/>
              <a:t> </a:t>
            </a:r>
            <a:r>
              <a:rPr lang="pt-BR" sz="4400" dirty="0"/>
              <a:t>no </a:t>
            </a:r>
            <a:r>
              <a:rPr lang="pt-BR" sz="4400" b="1" dirty="0"/>
              <a:t>conjunto Oxford Flowers </a:t>
            </a:r>
            <a:r>
              <a:rPr lang="pt-BR" sz="4400" dirty="0"/>
              <a:t>considerando quesitos como </a:t>
            </a:r>
            <a:r>
              <a:rPr lang="pt-BR" sz="4400" b="1" dirty="0"/>
              <a:t>eficácia e eficiência</a:t>
            </a:r>
            <a:r>
              <a:rPr lang="pt-B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3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6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 err="1"/>
              <a:t>AlexNet</a:t>
            </a:r>
            <a:r>
              <a:rPr lang="pt-BR" dirty="0"/>
              <a:t> e </a:t>
            </a:r>
            <a:r>
              <a:rPr lang="pt-BR" dirty="0" err="1"/>
              <a:t>ResNet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7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0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394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Fira Sans</vt:lpstr>
      <vt:lpstr>Calibri</vt:lpstr>
      <vt:lpstr>Arial</vt:lpstr>
      <vt:lpstr>Office Theme</vt:lpstr>
      <vt:lpstr>Comparando as redes AlexNet e ResNet com e sem o registro de proveniência</vt:lpstr>
      <vt:lpstr>Agenda</vt:lpstr>
      <vt:lpstr>Introdução</vt:lpstr>
      <vt:lpstr>Introdução</vt:lpstr>
      <vt:lpstr>Introdução</vt:lpstr>
      <vt:lpstr>Introdução</vt:lpstr>
      <vt:lpstr>AlexNet e ResNet</vt:lpstr>
      <vt:lpstr>AlexNet e ResNet</vt:lpstr>
      <vt:lpstr>Experimentos</vt:lpstr>
      <vt:lpstr>Experimentos</vt:lpstr>
      <vt:lpstr>Resultados</vt:lpstr>
      <vt:lpstr>Resultados</vt:lpstr>
      <vt:lpstr>Discussão e considerações </vt:lpstr>
      <vt:lpstr>Discussão e considerações</vt:lpstr>
      <vt:lpstr>Conclusão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Lincoln Cst</cp:lastModifiedBy>
  <cp:revision>46</cp:revision>
  <dcterms:created xsi:type="dcterms:W3CDTF">2020-10-20T03:54:20Z</dcterms:created>
  <dcterms:modified xsi:type="dcterms:W3CDTF">2021-10-25T18:52:43Z</dcterms:modified>
</cp:coreProperties>
</file>