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57" r:id="rId4"/>
    <p:sldId id="296" r:id="rId5"/>
    <p:sldId id="29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 varScale="1">
        <p:scale>
          <a:sx n="79" d="100"/>
          <a:sy n="79" d="100"/>
        </p:scale>
        <p:origin x="302" y="72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FC654-0506-4A8C-97F8-2C9292465AD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505F-93D2-4625-91A5-D085CBB81C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016832" y="4305226"/>
            <a:ext cx="2718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pitchFamily="34" charset="-122"/>
              </a:rPr>
              <a:t>态度决定高度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方法决定效率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习惯决定实力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细节决定成败</a:t>
            </a:r>
          </a:p>
        </p:txBody>
      </p:sp>
      <p:sp>
        <p:nvSpPr>
          <p:cNvPr id="11" name="Rectangle 6"/>
          <p:cNvSpPr/>
          <p:nvPr userDrawn="1"/>
        </p:nvSpPr>
        <p:spPr>
          <a:xfrm>
            <a:off x="0" y="1052736"/>
            <a:ext cx="9144000" cy="2825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262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5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426"/>
            <a:ext cx="7772400" cy="1806175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96620"/>
            <a:ext cx="6858000" cy="357314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98476" y="10241"/>
            <a:ext cx="2718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习惯决定实力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细节决定成败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314328" y="10241"/>
            <a:ext cx="2718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pitchFamily="34" charset="-122"/>
              </a:rPr>
              <a:t>态度决定高度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方法决定效率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14328" y="4418413"/>
            <a:ext cx="2718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pitchFamily="34" charset="-122"/>
              </a:rPr>
              <a:t>态度决定高度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方法决定效率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习惯决定实力</a:t>
            </a:r>
            <a:endParaRPr lang="en-US" altLang="zh-CN" sz="2700" dirty="0">
              <a:solidFill>
                <a:schemeClr val="bg1">
                  <a:lumMod val="9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700" dirty="0">
                <a:solidFill>
                  <a:schemeClr val="bg1">
                    <a:lumMod val="9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细节决定成败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951"/>
            <a:ext cx="7615758" cy="7001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0125"/>
            <a:ext cx="7886700" cy="51768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1" name="矩形 8"/>
          <p:cNvSpPr>
            <a:spLocks noChangeArrowheads="1"/>
          </p:cNvSpPr>
          <p:nvPr userDrawn="1"/>
        </p:nvSpPr>
        <p:spPr bwMode="auto">
          <a:xfrm flipV="1">
            <a:off x="0" y="718267"/>
            <a:ext cx="9144000" cy="45719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</a:ln>
        </p:spPr>
        <p:txBody>
          <a:bodyPr/>
          <a:lstStyle/>
          <a:p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"/>
            <a:ext cx="7615758" cy="7001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19175"/>
            <a:ext cx="3886200" cy="5157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19175"/>
            <a:ext cx="3886200" cy="51577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8"/>
          <p:cNvSpPr>
            <a:spLocks noChangeArrowheads="1"/>
          </p:cNvSpPr>
          <p:nvPr userDrawn="1"/>
        </p:nvSpPr>
        <p:spPr bwMode="auto">
          <a:xfrm flipV="1">
            <a:off x="0" y="718267"/>
            <a:ext cx="9144000" cy="45719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</a:ln>
        </p:spPr>
        <p:txBody>
          <a:bodyPr/>
          <a:lstStyle/>
          <a:p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"/>
            <a:ext cx="7615758" cy="7128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52736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60850"/>
            <a:ext cx="3868340" cy="412881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052736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60850"/>
            <a:ext cx="3887391" cy="412881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矩形 8"/>
          <p:cNvSpPr>
            <a:spLocks noChangeArrowheads="1"/>
          </p:cNvSpPr>
          <p:nvPr userDrawn="1"/>
        </p:nvSpPr>
        <p:spPr bwMode="auto">
          <a:xfrm flipV="1">
            <a:off x="0" y="718267"/>
            <a:ext cx="9144000" cy="45719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</a:ln>
        </p:spPr>
        <p:txBody>
          <a:bodyPr/>
          <a:lstStyle/>
          <a:p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58" y="-27060"/>
            <a:ext cx="7584851" cy="7453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8"/>
          <p:cNvSpPr>
            <a:spLocks noChangeArrowheads="1"/>
          </p:cNvSpPr>
          <p:nvPr userDrawn="1"/>
        </p:nvSpPr>
        <p:spPr bwMode="auto">
          <a:xfrm flipV="1">
            <a:off x="0" y="718267"/>
            <a:ext cx="9144000" cy="45719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</a:ln>
        </p:spPr>
        <p:txBody>
          <a:bodyPr/>
          <a:lstStyle/>
          <a:p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8"/>
          <p:cNvSpPr>
            <a:spLocks noChangeArrowheads="1"/>
          </p:cNvSpPr>
          <p:nvPr userDrawn="1"/>
        </p:nvSpPr>
        <p:spPr bwMode="auto">
          <a:xfrm flipV="1">
            <a:off x="0" y="718267"/>
            <a:ext cx="9144000" cy="45719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</a:ln>
        </p:spPr>
        <p:txBody>
          <a:bodyPr/>
          <a:lstStyle/>
          <a:p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8"/>
          <p:cNvSpPr>
            <a:spLocks noChangeArrowheads="1"/>
          </p:cNvSpPr>
          <p:nvPr userDrawn="1"/>
        </p:nvSpPr>
        <p:spPr bwMode="auto">
          <a:xfrm flipV="1">
            <a:off x="0" y="718267"/>
            <a:ext cx="9144000" cy="45719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</a:ln>
        </p:spPr>
        <p:txBody>
          <a:bodyPr/>
          <a:lstStyle/>
          <a:p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9"/>
          <a:stretch>
            <a:fillRect/>
          </a:stretch>
        </p:blipFill>
        <p:spPr>
          <a:xfrm>
            <a:off x="198120" y="6374917"/>
            <a:ext cx="674057" cy="3465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61" y="6626178"/>
            <a:ext cx="1109299" cy="601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61" y="6455350"/>
            <a:ext cx="1109289" cy="15478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"/>
            <a:ext cx="7505700" cy="672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0809-B293-43E1-AD91-33ED2308FCC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10" y="176216"/>
            <a:ext cx="674057" cy="4960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820" y="1699290"/>
            <a:ext cx="8657590" cy="1078597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Times New Roman" panose="02020603050405020304" charset="0"/>
                <a:cs typeface="Times New Roman" panose="02020603050405020304" charset="0"/>
              </a:rPr>
              <a:t>基于</a:t>
            </a: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Encoder-Decoder</a:t>
            </a:r>
            <a:r>
              <a:rPr lang="zh-CN" altLang="en-US" sz="3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的中文自然语言生成多语言代码方案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7285" y="4196620"/>
            <a:ext cx="6858000" cy="357314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 dirty="0" smtClean="0"/>
              <a:t>王业超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43205" y="2364249"/>
            <a:ext cx="8657590" cy="1704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endParaRPr lang="zh-CN" altLang="en-US" sz="36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总体架构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待完善方案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433220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75" y="40951"/>
            <a:ext cx="7615758" cy="700175"/>
          </a:xfrm>
        </p:spPr>
        <p:txBody>
          <a:bodyPr/>
          <a:lstStyle/>
          <a:p>
            <a:r>
              <a:rPr lang="zh-CN" altLang="en-US" dirty="0" smtClean="0"/>
              <a:t>使用句子的哪些语义信息？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9632" y="1988840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l"/>
            <a:endParaRPr lang="zh-CN" altLang="en-US" sz="1800" b="1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08737"/>
              </p:ext>
            </p:extLst>
          </p:nvPr>
        </p:nvGraphicFramePr>
        <p:xfrm>
          <a:off x="1524000" y="1397000"/>
          <a:ext cx="60960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863756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2722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已有方案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使用的语义信息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0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TAG : Type Auxiliary Guiding for Code Comment Generation</a:t>
                      </a:r>
                      <a:r>
                        <a:rPr lang="zh-CN" altLang="en-US" dirty="0" smtClean="0"/>
                        <a:t>（代码自动生成注释）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加上代码的类型信息，例如运算符、字符串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1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 Encoder-Decoder Framework Translating Natural Language to Database</a:t>
                      </a:r>
                    </a:p>
                    <a:p>
                      <a:r>
                        <a:rPr lang="en-US" altLang="zh-CN" dirty="0" smtClean="0"/>
                        <a:t>Queries</a:t>
                      </a:r>
                      <a:r>
                        <a:rPr lang="zh-CN" altLang="en-US" dirty="0" smtClean="0"/>
                        <a:t>（自然语言生成</a:t>
                      </a:r>
                      <a:r>
                        <a:rPr lang="en-US" altLang="zh-CN" dirty="0" err="1" smtClean="0"/>
                        <a:t>sql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将已知的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语法结构深入地集成到编码器和解码器使用的神经网络结构中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5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Bert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NL2SQL</a:t>
                      </a:r>
                      <a:r>
                        <a:rPr lang="zh-CN" altLang="en-US" dirty="0" smtClean="0"/>
                        <a:t>模型：一个简明的</a:t>
                      </a:r>
                      <a:r>
                        <a:rPr lang="en-US" altLang="zh-CN" dirty="0" smtClean="0"/>
                        <a:t>Baseline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https://kexue.fm/archives/6771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句子连同数据表的所有表头拼起来，一同输入到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模型中进行实时编码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98105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59632" y="5258354"/>
            <a:ext cx="7056784" cy="9144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l"/>
            <a:r>
              <a:rPr lang="zh-CN" altLang="en-US" sz="1800" b="1" dirty="0" smtClean="0"/>
              <a:t>我的方案目前语义信息的选取是：</a:t>
            </a:r>
            <a:endParaRPr lang="en-US" altLang="zh-CN" sz="1800" b="1" dirty="0" smtClean="0"/>
          </a:p>
          <a:p>
            <a:pPr algn="l"/>
            <a:r>
              <a:rPr lang="zh-CN" altLang="en-US" b="1" dirty="0" smtClean="0"/>
              <a:t>自然语言</a:t>
            </a:r>
            <a:r>
              <a:rPr lang="zh-CN" altLang="en-US" sz="1800" b="1" dirty="0" smtClean="0"/>
              <a:t>文本的分类信息，但参考</a:t>
            </a:r>
            <a:r>
              <a:rPr lang="en-US" altLang="zh-CN" sz="1800" b="1" dirty="0" smtClean="0"/>
              <a:t>TAG</a:t>
            </a:r>
            <a:r>
              <a:rPr lang="zh-CN" altLang="en-US" sz="1800" b="1" dirty="0" smtClean="0"/>
              <a:t>如果可以加上代码的类型</a:t>
            </a:r>
            <a:r>
              <a:rPr lang="zh-CN" altLang="en-US" b="1" dirty="0" smtClean="0"/>
              <a:t>信息</a:t>
            </a:r>
            <a:endParaRPr lang="en-US" altLang="zh-CN" b="1" dirty="0" smtClean="0"/>
          </a:p>
          <a:p>
            <a:pPr algn="l"/>
            <a:r>
              <a:rPr lang="zh-CN" altLang="en-US" b="1" dirty="0" smtClean="0"/>
              <a:t>提高准确度</a:t>
            </a:r>
            <a:endParaRPr lang="zh-CN" alt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75" y="40951"/>
            <a:ext cx="7615758" cy="700175"/>
          </a:xfrm>
        </p:spPr>
        <p:txBody>
          <a:bodyPr/>
          <a:lstStyle/>
          <a:p>
            <a:r>
              <a:rPr lang="zh-CN" altLang="en-US" dirty="0"/>
              <a:t>如何解决数据来源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9632" y="1988840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l"/>
            <a:endParaRPr lang="zh-CN" altLang="en-US" sz="18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95536" y="991097"/>
            <a:ext cx="7056784" cy="36004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r>
              <a:rPr lang="zh-CN" altLang="en-US" sz="1800" b="1" dirty="0" smtClean="0"/>
              <a:t>相近数据</a:t>
            </a:r>
            <a:r>
              <a:rPr lang="zh-CN" altLang="en-US" b="1" dirty="0"/>
              <a:t>集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Conala</a:t>
            </a:r>
            <a:endParaRPr lang="en-US" altLang="zh-CN" sz="1800" b="1" dirty="0" smtClean="0"/>
          </a:p>
          <a:p>
            <a:pPr algn="l"/>
            <a:endParaRPr lang="zh-CN" altLang="en-US" sz="18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51137"/>
            <a:ext cx="5375448" cy="433692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83260" y="5675719"/>
            <a:ext cx="4752528" cy="9144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l"/>
            <a:r>
              <a:rPr lang="zh-CN" altLang="en-US" sz="1800" b="1" dirty="0" smtClean="0"/>
              <a:t>对</a:t>
            </a:r>
            <a:r>
              <a:rPr lang="en-US" altLang="zh-CN" sz="1800" b="1" dirty="0" err="1" smtClean="0"/>
              <a:t>conala</a:t>
            </a:r>
            <a:r>
              <a:rPr lang="zh-CN" altLang="en-US" sz="1800" b="1" dirty="0" smtClean="0"/>
              <a:t>的英文问题翻译成中文（利用谷歌翻译）</a:t>
            </a:r>
            <a:endParaRPr lang="en-US" altLang="zh-CN" sz="1800" b="1" dirty="0" smtClean="0"/>
          </a:p>
          <a:p>
            <a:pPr algn="l"/>
            <a:r>
              <a:rPr lang="zh-CN" altLang="en-US" b="1" dirty="0" smtClean="0"/>
              <a:t>作为数据是否有可信度？</a:t>
            </a:r>
            <a:endParaRPr lang="zh-CN" alt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5637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75" y="40951"/>
            <a:ext cx="7615758" cy="700175"/>
          </a:xfrm>
        </p:spPr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解决多数据源问题？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9632" y="1988840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l"/>
            <a:endParaRPr lang="zh-CN" altLang="en-US" sz="1800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436096" y="1124744"/>
            <a:ext cx="7125617" cy="2389656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l"/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）多数据源的统一问题？</a:t>
            </a:r>
            <a:endParaRPr lang="en-US" altLang="zh-CN" sz="1800" b="1" dirty="0" smtClean="0"/>
          </a:p>
          <a:p>
            <a:pPr algn="l"/>
            <a:r>
              <a:rPr lang="zh-CN" altLang="en-US" b="1" dirty="0" smtClean="0"/>
              <a:t>设计中间格式，比如</a:t>
            </a:r>
            <a:r>
              <a:rPr lang="en-US" altLang="zh-CN" b="1" dirty="0" smtClean="0"/>
              <a:t>AST</a:t>
            </a:r>
            <a:r>
              <a:rPr lang="zh-CN" altLang="en-US" b="1" dirty="0" smtClean="0"/>
              <a:t>，对</a:t>
            </a:r>
            <a:r>
              <a:rPr lang="zh-CN" altLang="en-US" b="1" dirty="0" smtClean="0"/>
              <a:t>不同</a:t>
            </a:r>
            <a:endParaRPr lang="en-US" altLang="zh-CN" b="1" dirty="0" smtClean="0"/>
          </a:p>
          <a:p>
            <a:pPr algn="l"/>
            <a:r>
              <a:rPr lang="zh-CN" altLang="en-US" b="1" dirty="0" smtClean="0"/>
              <a:t>语言</a:t>
            </a:r>
            <a:r>
              <a:rPr lang="zh-CN" altLang="en-US" b="1" dirty="0" smtClean="0"/>
              <a:t>编写不同的转换器以达到统一。</a:t>
            </a:r>
            <a:endParaRPr lang="zh-CN" altLang="en-US" sz="18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4900085" cy="57993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74" y="3124521"/>
            <a:ext cx="3627434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68580" tIns="34290" rIns="68580" bIns="34290" rtlCol="0">
        <a:normAutofit/>
      </a:bodyPr>
      <a:lstStyle>
        <a:defPPr algn="l">
          <a:defRPr sz="1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213</Words>
  <Application>Microsoft Office PowerPoint</Application>
  <PresentationFormat>全屏显示(4:3)</PresentationFormat>
  <Paragraphs>24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黑体</vt:lpstr>
      <vt:lpstr>隶书</vt:lpstr>
      <vt:lpstr>微软雅黑</vt:lpstr>
      <vt:lpstr>Arial</vt:lpstr>
      <vt:lpstr>Calibri</vt:lpstr>
      <vt:lpstr>Times New Roman</vt:lpstr>
      <vt:lpstr>Office 主题​​</vt:lpstr>
      <vt:lpstr>基于Encoder-Decoder的中文自然语言生成多语言代码方案</vt:lpstr>
      <vt:lpstr>总体架构-待完善方案</vt:lpstr>
      <vt:lpstr>使用句子的哪些语义信息？</vt:lpstr>
      <vt:lpstr>如何解决数据来源问题？</vt:lpstr>
      <vt:lpstr>如何解决多数据源问题？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zgh</dc:creator>
  <cp:lastModifiedBy>王业超</cp:lastModifiedBy>
  <cp:revision>93</cp:revision>
  <dcterms:created xsi:type="dcterms:W3CDTF">2020-12-09T11:38:00Z</dcterms:created>
  <dcterms:modified xsi:type="dcterms:W3CDTF">2020-12-21T02:02:01Z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