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7" r:id="rId2"/>
    <p:sldId id="282" r:id="rId3"/>
    <p:sldId id="334" r:id="rId4"/>
    <p:sldId id="351" r:id="rId5"/>
    <p:sldId id="348" r:id="rId6"/>
    <p:sldId id="349" r:id="rId7"/>
    <p:sldId id="350" r:id="rId8"/>
    <p:sldId id="308" r:id="rId9"/>
    <p:sldId id="326" r:id="rId10"/>
    <p:sldId id="319" r:id="rId11"/>
    <p:sldId id="332" r:id="rId12"/>
    <p:sldId id="335" r:id="rId13"/>
    <p:sldId id="346" r:id="rId14"/>
    <p:sldId id="352" r:id="rId15"/>
    <p:sldId id="336" r:id="rId16"/>
    <p:sldId id="339" r:id="rId17"/>
    <p:sldId id="338" r:id="rId18"/>
    <p:sldId id="341" r:id="rId19"/>
    <p:sldId id="342" r:id="rId20"/>
    <p:sldId id="299" r:id="rId21"/>
    <p:sldId id="327" r:id="rId22"/>
    <p:sldId id="328" r:id="rId23"/>
    <p:sldId id="344" r:id="rId24"/>
    <p:sldId id="345" r:id="rId25"/>
    <p:sldId id="347" r:id="rId26"/>
    <p:sldId id="353" r:id="rId27"/>
    <p:sldId id="354" r:id="rId28"/>
    <p:sldId id="298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D0CA"/>
    <a:srgbClr val="0D1325"/>
    <a:srgbClr val="8EE0DC"/>
    <a:srgbClr val="2A9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6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4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3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00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4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4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5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6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2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07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5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7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9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44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91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82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65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06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88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76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3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3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6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2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5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5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3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4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8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961" y="901699"/>
            <a:ext cx="5402077" cy="5407025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D1325"/>
              </a:gs>
              <a:gs pos="0">
                <a:srgbClr val="0D1325">
                  <a:alpha val="50000"/>
                </a:srgbClr>
              </a:gs>
              <a:gs pos="44000">
                <a:srgbClr val="0D1325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929900" y="2506081"/>
            <a:ext cx="6289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Natural Language to Code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3460262" y="3429000"/>
            <a:ext cx="5098967" cy="0"/>
          </a:xfrm>
          <a:prstGeom prst="line">
            <a:avLst/>
          </a:prstGeom>
          <a:ln w="2222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821DE7-6837-482D-BE2E-58D6B3C4216C}"/>
              </a:ext>
            </a:extLst>
          </p:cNvPr>
          <p:cNvGrpSpPr/>
          <p:nvPr/>
        </p:nvGrpSpPr>
        <p:grpSpPr>
          <a:xfrm>
            <a:off x="3764912" y="5105749"/>
            <a:ext cx="4619632" cy="368332"/>
            <a:chOff x="2972441" y="4793812"/>
            <a:chExt cx="4619632" cy="368332"/>
          </a:xfrm>
        </p:grpSpPr>
        <p:sp>
          <p:nvSpPr>
            <p:cNvPr id="96" name="圆角矩形 95"/>
            <p:cNvSpPr/>
            <p:nvPr/>
          </p:nvSpPr>
          <p:spPr>
            <a:xfrm>
              <a:off x="4621928" y="4793813"/>
              <a:ext cx="1320658" cy="360103"/>
            </a:xfrm>
            <a:prstGeom prst="roundRect">
              <a:avLst>
                <a:gd name="adj" fmla="val 50000"/>
              </a:avLst>
            </a:prstGeom>
            <a:solidFill>
              <a:srgbClr val="2A9995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项目设计</a:t>
              </a:r>
            </a:p>
          </p:txBody>
        </p:sp>
        <p:sp>
          <p:nvSpPr>
            <p:cNvPr id="16" name="圆角矩形 95">
              <a:extLst>
                <a:ext uri="{FF2B5EF4-FFF2-40B4-BE49-F238E27FC236}">
                  <a16:creationId xmlns:a16="http://schemas.microsoft.com/office/drawing/2014/main" id="{0DC6344C-77BD-469A-8494-6C2CC6095B0A}"/>
                </a:ext>
              </a:extLst>
            </p:cNvPr>
            <p:cNvSpPr/>
            <p:nvPr/>
          </p:nvSpPr>
          <p:spPr>
            <a:xfrm>
              <a:off x="2972441" y="4802041"/>
              <a:ext cx="1320658" cy="360103"/>
            </a:xfrm>
            <a:prstGeom prst="roundRect">
              <a:avLst>
                <a:gd name="adj" fmla="val 50000"/>
              </a:avLst>
            </a:prstGeom>
            <a:solidFill>
              <a:srgbClr val="2A9995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项目展示</a:t>
              </a:r>
            </a:p>
          </p:txBody>
        </p:sp>
        <p:sp>
          <p:nvSpPr>
            <p:cNvPr id="12" name="圆角矩形 95">
              <a:extLst>
                <a:ext uri="{FF2B5EF4-FFF2-40B4-BE49-F238E27FC236}">
                  <a16:creationId xmlns:a16="http://schemas.microsoft.com/office/drawing/2014/main" id="{939EBA4A-497E-486F-82EC-1114C31EA639}"/>
                </a:ext>
              </a:extLst>
            </p:cNvPr>
            <p:cNvSpPr/>
            <p:nvPr/>
          </p:nvSpPr>
          <p:spPr>
            <a:xfrm>
              <a:off x="6271415" y="4793812"/>
              <a:ext cx="1320658" cy="360103"/>
            </a:xfrm>
            <a:prstGeom prst="roundRect">
              <a:avLst>
                <a:gd name="adj" fmla="val 50000"/>
              </a:avLst>
            </a:prstGeom>
            <a:solidFill>
              <a:srgbClr val="2A9995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项目实现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D56BF09-94A4-45D1-90A5-81B3046C488B}"/>
              </a:ext>
            </a:extLst>
          </p:cNvPr>
          <p:cNvGrpSpPr/>
          <p:nvPr/>
        </p:nvGrpSpPr>
        <p:grpSpPr>
          <a:xfrm>
            <a:off x="3764914" y="5781603"/>
            <a:ext cx="4662173" cy="360103"/>
            <a:chOff x="2929900" y="5781603"/>
            <a:chExt cx="4662173" cy="360103"/>
          </a:xfrm>
        </p:grpSpPr>
        <p:sp>
          <p:nvSpPr>
            <p:cNvPr id="97" name="圆角矩形 96"/>
            <p:cNvSpPr/>
            <p:nvPr/>
          </p:nvSpPr>
          <p:spPr>
            <a:xfrm>
              <a:off x="4600657" y="5781603"/>
              <a:ext cx="1320658" cy="360103"/>
            </a:xfrm>
            <a:prstGeom prst="roundRect">
              <a:avLst>
                <a:gd name="adj" fmla="val 50000"/>
              </a:avLst>
            </a:prstGeom>
            <a:solidFill>
              <a:srgbClr val="2A9995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项目延伸</a:t>
              </a:r>
            </a:p>
          </p:txBody>
        </p:sp>
        <p:sp>
          <p:nvSpPr>
            <p:cNvPr id="13" name="圆角矩形 96">
              <a:extLst>
                <a:ext uri="{FF2B5EF4-FFF2-40B4-BE49-F238E27FC236}">
                  <a16:creationId xmlns:a16="http://schemas.microsoft.com/office/drawing/2014/main" id="{AD79F009-358D-44C5-B073-097E6FA8B018}"/>
                </a:ext>
              </a:extLst>
            </p:cNvPr>
            <p:cNvSpPr/>
            <p:nvPr/>
          </p:nvSpPr>
          <p:spPr>
            <a:xfrm>
              <a:off x="6271415" y="5781603"/>
              <a:ext cx="1320658" cy="360103"/>
            </a:xfrm>
            <a:prstGeom prst="roundRect">
              <a:avLst>
                <a:gd name="adj" fmla="val 50000"/>
              </a:avLst>
            </a:prstGeom>
            <a:solidFill>
              <a:srgbClr val="2A9995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项目总结</a:t>
              </a:r>
            </a:p>
          </p:txBody>
        </p:sp>
        <p:sp>
          <p:nvSpPr>
            <p:cNvPr id="14" name="圆角矩形 96">
              <a:extLst>
                <a:ext uri="{FF2B5EF4-FFF2-40B4-BE49-F238E27FC236}">
                  <a16:creationId xmlns:a16="http://schemas.microsoft.com/office/drawing/2014/main" id="{B7EDAB1A-7000-4631-B968-A0234B64EA9E}"/>
                </a:ext>
              </a:extLst>
            </p:cNvPr>
            <p:cNvSpPr/>
            <p:nvPr/>
          </p:nvSpPr>
          <p:spPr>
            <a:xfrm>
              <a:off x="2929900" y="5781603"/>
              <a:ext cx="1320658" cy="360103"/>
            </a:xfrm>
            <a:prstGeom prst="roundRect">
              <a:avLst>
                <a:gd name="adj" fmla="val 50000"/>
              </a:avLst>
            </a:prstGeom>
            <a:solidFill>
              <a:srgbClr val="2A9995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项目优缺点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90E4FD6-6831-439E-869A-4ED34094407D}"/>
              </a:ext>
            </a:extLst>
          </p:cNvPr>
          <p:cNvSpPr txBox="1"/>
          <p:nvPr/>
        </p:nvSpPr>
        <p:spPr>
          <a:xfrm>
            <a:off x="4885997" y="3632111"/>
            <a:ext cx="237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汇报人：庄子聪</a:t>
            </a:r>
          </a:p>
        </p:txBody>
      </p:sp>
    </p:spTree>
    <p:extLst>
      <p:ext uri="{BB962C8B-B14F-4D97-AF65-F5344CB8AC3E}">
        <p14:creationId xmlns:p14="http://schemas.microsoft.com/office/powerpoint/2010/main" val="16381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1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743075" y="1203868"/>
            <a:ext cx="8296275" cy="438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设计思路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考虑到项目时间有限、本人知识的不足、数据集难以获取，通过深度学习的方式较为难以展开，故我将采取自己编写简单逻辑代码的方式完成此项目。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起初的想法是通过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循环遍历每一个元素，逐一匹配关键字转换为相应的代码，但是这种方式实现的代码量较大，较为繁琐，于是改变方式，通过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正则库进行匹配。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88930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743075" y="1203868"/>
            <a:ext cx="8296275" cy="438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设计思路</a:t>
            </a:r>
            <a:endParaRPr lang="en-US" altLang="zh-CN" sz="2800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本项目将在</a:t>
            </a:r>
            <a:r>
              <a:rPr lang="en-US" altLang="zh-C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上进行开发，转换为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步骤如下：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读取每一行文本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正则匹配关键字，进行相应转换，如将“整型”替换为“</a:t>
            </a:r>
            <a:r>
              <a:rPr lang="en-US" altLang="zh-CN" sz="2000" kern="1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zh-CN" altLang="en-US" sz="2000" kern="1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根据不同关键字进行个性化处理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处理细节，如增加缩进，添加“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”等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8435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32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项目实现</a:t>
            </a: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54" name="Rectangle 1"/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</a:t>
              </a:r>
              <a:r>
                <a:rPr lang="en-US" altLang="zh-CN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lang="en-US" altLang="ko-KR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2730285" y="2309133"/>
              <a:ext cx="2475673" cy="233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/>
              <a:endParaRPr lang="en-US" altLang="ko-KR" sz="900" b="0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8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2101" y="1203868"/>
            <a:ext cx="8477250" cy="2075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如何确定“等于”的含义</a:t>
            </a:r>
            <a:endParaRPr lang="en-US" altLang="zh-CN" sz="2800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出现“如果”、“当”时，“等于”代表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其他情况为赋值符号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5530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5176" y="1190667"/>
            <a:ext cx="8477250" cy="530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举例说明如何转换</a:t>
            </a:r>
            <a:r>
              <a:rPr lang="en-US" altLang="zh-CN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逻辑</a:t>
            </a:r>
            <a:endParaRPr lang="en-US" altLang="zh-CN" sz="2800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输入：如果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大于等于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据关键字匹配，已将输入处理为：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(a == b || b &gt;= c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= b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中文逗号将上句拆分成两个子句，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正则匹配到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，则在子句末尾加入“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写入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(a == b || b &gt;= c){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换行写入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= b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正则将“。”替换为“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\n}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添加分号，即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= b;</a:t>
            </a: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完成：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(a == b || b &gt;= c){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      a = b;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69997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2101" y="1203868"/>
            <a:ext cx="8477250" cy="2999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如何确保双引号内或注释的字符串不被进行正则替换</a:t>
            </a:r>
            <a:endParaRPr lang="en-US" altLang="zh-CN" sz="2800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正则替换前，将“如果”存入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删除内容“”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写入文件前，在“”处写入“如果”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5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2101" y="1203868"/>
            <a:ext cx="8477250" cy="253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如何实现倒序赋值，如</a:t>
            </a:r>
            <a:r>
              <a:rPr lang="en-US" altLang="zh-CN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5+2=a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若转换后的代码第一个字符为数字，则说明为倒序赋值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找到等号的位置，对调等号前后的字符串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8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2101" y="1203868"/>
            <a:ext cx="8477250" cy="438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如何处理缩进</a:t>
            </a:r>
            <a:endParaRPr lang="en-US" altLang="zh-CN" sz="2800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indent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遇到“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indent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遇到“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indent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减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indent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数量，在文本行前写入“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2101" y="1203868"/>
            <a:ext cx="8477250" cy="1614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如何实现块逻辑</a:t>
            </a:r>
            <a:endParaRPr lang="en-US" altLang="zh-CN" sz="2800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以中文句号作为块的结束标识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4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2101" y="1203868"/>
            <a:ext cx="8477250" cy="253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如何增加程序的鲁棒性</a:t>
            </a:r>
            <a:endParaRPr lang="en-US" altLang="zh-CN" sz="2800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匹配并替换所有关键字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没有匹配到的中文全部去除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5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3200" dirty="0"/>
              <a:t>项目展示</a:t>
            </a: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D4EDCA99-D363-4B46-A334-9B47403D8764}"/>
              </a:ext>
            </a:extLst>
          </p:cNvPr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139" name="Rectangle 1">
              <a:extLst>
                <a:ext uri="{FF2B5EF4-FFF2-40B4-BE49-F238E27FC236}">
                  <a16:creationId xmlns:a16="http://schemas.microsoft.com/office/drawing/2014/main" id="{C8BB64FA-59A6-4C8A-8321-2C39DBEA5626}"/>
                </a:ext>
              </a:extLst>
            </p:cNvPr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6117DC4F-DED0-495B-AF37-486724A91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01</a:t>
              </a:r>
            </a:p>
          </p:txBody>
        </p:sp>
        <p:sp>
          <p:nvSpPr>
            <p:cNvPr id="141" name="Rectangle 3">
              <a:extLst>
                <a:ext uri="{FF2B5EF4-FFF2-40B4-BE49-F238E27FC236}">
                  <a16:creationId xmlns:a16="http://schemas.microsoft.com/office/drawing/2014/main" id="{D935A289-5D6C-464C-9F2A-20FDC6D4F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285" y="2309133"/>
              <a:ext cx="2475673" cy="233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/>
              <a:endParaRPr lang="en-US" altLang="ko-KR" sz="900" b="0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82C964C-68D2-40F2-B2AC-956188D86CFC}"/>
              </a:ext>
            </a:extLst>
          </p:cNvPr>
          <p:cNvSpPr txBox="1"/>
          <p:nvPr/>
        </p:nvSpPr>
        <p:spPr>
          <a:xfrm>
            <a:off x="6026426" y="3751262"/>
            <a:ext cx="237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详见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output.txt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32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项目优缺点</a:t>
            </a: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54" name="Rectangle 1"/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</a:t>
              </a:r>
              <a:r>
                <a:rPr lang="en-US" altLang="zh-CN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lang="en-US" altLang="ko-KR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2730285" y="2309133"/>
              <a:ext cx="2475673" cy="233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/>
              <a:endParaRPr lang="en-US" altLang="ko-KR" sz="900" b="0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30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2043320" y="534971"/>
            <a:ext cx="8296275" cy="594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</a:t>
            </a:r>
            <a:endParaRPr lang="en-US" altLang="zh-CN" sz="2800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不需要数据集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可扩展以支持更多语句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代码转换生成多个中间结果，便于调试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</a:t>
            </a:r>
            <a:r>
              <a:rPr lang="en-US" altLang="zh-C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大部分保留字及功能，如支持模板函数、枚举类型、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、注释等，详见</a:t>
            </a:r>
            <a:r>
              <a:rPr lang="en-US" altLang="zh-C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output.txt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endParaRPr lang="en-US" altLang="zh-CN" sz="2800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无代码检查功能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文本语言要求为中文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输入需遵循一定规则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处理复杂语句可能出现错误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32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项目延伸</a:t>
            </a: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54" name="Rectangle 1"/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</a:t>
              </a:r>
              <a:r>
                <a:rPr lang="en-US" altLang="zh-CN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lang="en-US" altLang="ko-KR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2730285" y="2309133"/>
              <a:ext cx="2475673" cy="233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/>
              <a:endParaRPr lang="en-US" altLang="ko-KR" sz="900" b="0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3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2101" y="1203868"/>
            <a:ext cx="8477250" cy="2999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增加语音输入转换为代码的功能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调用现有的</a:t>
            </a:r>
            <a:r>
              <a:rPr lang="en-US" altLang="zh-C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对语音进行转换，获取对应中文文本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根据上下文，对与关键字相近的文本进行修改，增加语音识别准确率。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4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2101" y="1203868"/>
            <a:ext cx="8477250" cy="2999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实现对不同国家的语言都可进行转换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方案一、直接翻译，但转换出来的代码可能不符合输入文本的要求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方案二、根据不同语言特性，修改关键字匹配逻辑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22B3BE-76A0-4148-A828-0F1AA561F59F}"/>
              </a:ext>
            </a:extLst>
          </p:cNvPr>
          <p:cNvSpPr txBox="1"/>
          <p:nvPr/>
        </p:nvSpPr>
        <p:spPr>
          <a:xfrm>
            <a:off x="765313" y="27332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31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62101" y="1203868"/>
            <a:ext cx="8477250" cy="346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增加代码检查功能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</a:p>
          <a:p>
            <a:pPr marL="0" lvl="1" indent="457200">
              <a:lnSpc>
                <a:spcPct val="150000"/>
              </a:lnSpc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代码语法进行检查，如检查变量命名是否合乎规范，检查“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”是否与“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”对应等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1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32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项目总结</a:t>
            </a: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54" name="Rectangle 1"/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</a:t>
              </a:r>
              <a:r>
                <a:rPr lang="en-US" altLang="zh-CN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lang="en-US" altLang="ko-KR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2730285" y="2309133"/>
              <a:ext cx="2475673" cy="233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/>
              <a:endParaRPr lang="en-US" altLang="ko-KR" sz="900" b="0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532284" y="1203868"/>
            <a:ext cx="8477250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  <a:p>
            <a:pPr marL="0" lvl="1" indent="457200">
              <a:lnSpc>
                <a:spcPct val="150000"/>
              </a:lnSpc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本次考核任务，要求我对中文输入的指令进行代码转换。本以为由于自然语言及代码的多样性，正则替换的方式效果将不如人意，但仔细思考后，发现其实只要从指令发出者的角度进行考虑，适当进行总结，稍加耐心，对照着</a:t>
            </a:r>
            <a:r>
              <a:rPr lang="en-US" altLang="zh-C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保留字及一些特殊字符进行编写，就可以实现大部分功能。 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457200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虽然本项目仍有其不足之处，但通过这一周的时间，我不仅对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的正则以及</a:t>
            </a:r>
            <a:r>
              <a:rPr lang="en-US" altLang="zh-C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的语法规则有了更进一步的认识，同时也收获了较大的成就感，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07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961" y="901699"/>
            <a:ext cx="5402077" cy="5407025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D1325"/>
              </a:gs>
              <a:gs pos="0">
                <a:srgbClr val="0D1325">
                  <a:alpha val="50000"/>
                </a:srgbClr>
              </a:gs>
              <a:gs pos="44000">
                <a:srgbClr val="0D1325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59176" y="2114023"/>
            <a:ext cx="5273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</a:rPr>
              <a:t>谢谢观看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24C52B-B293-4CEC-8E96-336E6356BA05}"/>
              </a:ext>
            </a:extLst>
          </p:cNvPr>
          <p:cNvSpPr txBox="1"/>
          <p:nvPr/>
        </p:nvSpPr>
        <p:spPr>
          <a:xfrm>
            <a:off x="-885524" y="44853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3B4F58-4D01-49AD-8074-E65C925C79FA}"/>
              </a:ext>
            </a:extLst>
          </p:cNvPr>
          <p:cNvSpPr txBox="1"/>
          <p:nvPr/>
        </p:nvSpPr>
        <p:spPr>
          <a:xfrm>
            <a:off x="296602" y="4485373"/>
            <a:ext cx="11598793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参考文献：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  	Yin P ,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Neubig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G. A Syntactic Neural Model for General-Purpose Code Generation[J]. 2017.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   	Zhu Y , Zhang Y , Yang H , et al.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GANCoder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Automatic Natural Language-to-Programming Language 	Translation Approach based on GAN[J]. 2019.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[3]   	Ernst, Michael D. Natural Language is a Programming Language: Applying Natural Language Processing to 	Software Development. 2017.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[4]   	Rafael - Michael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Karampatsis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Translating Natural Language into Source Code Via Tree Transduction. 2015.</a:t>
            </a:r>
          </a:p>
        </p:txBody>
      </p:sp>
    </p:spTree>
    <p:extLst>
      <p:ext uri="{BB962C8B-B14F-4D97-AF65-F5344CB8AC3E}">
        <p14:creationId xmlns:p14="http://schemas.microsoft.com/office/powerpoint/2010/main" val="7644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FB76B0-8367-415D-8D67-50F14FEF69F3}"/>
              </a:ext>
            </a:extLst>
          </p:cNvPr>
          <p:cNvSpPr txBox="1"/>
          <p:nvPr/>
        </p:nvSpPr>
        <p:spPr>
          <a:xfrm>
            <a:off x="5650030" y="3253338"/>
            <a:ext cx="66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to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7E0292-46FB-4CDC-8FEA-D5A65FF4C1BA}"/>
              </a:ext>
            </a:extLst>
          </p:cNvPr>
          <p:cNvSpPr txBox="1"/>
          <p:nvPr/>
        </p:nvSpPr>
        <p:spPr>
          <a:xfrm>
            <a:off x="768557" y="85979"/>
            <a:ext cx="4194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Natural Language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DE3977-6C58-4C95-81F6-F7BD65CE4B82}"/>
              </a:ext>
            </a:extLst>
          </p:cNvPr>
          <p:cNvSpPr txBox="1"/>
          <p:nvPr/>
        </p:nvSpPr>
        <p:spPr>
          <a:xfrm>
            <a:off x="8662737" y="182881"/>
            <a:ext cx="1586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Code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3331AC-B684-40C6-8769-92A2B5EA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20" y="1710732"/>
            <a:ext cx="4115011" cy="37085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71A421-BEE4-4047-AA47-27ABA2420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282" y="1856789"/>
            <a:ext cx="3848298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9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FB76B0-8367-415D-8D67-50F14FEF69F3}"/>
              </a:ext>
            </a:extLst>
          </p:cNvPr>
          <p:cNvSpPr txBox="1"/>
          <p:nvPr/>
        </p:nvSpPr>
        <p:spPr>
          <a:xfrm>
            <a:off x="5650030" y="3253338"/>
            <a:ext cx="66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to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7E0292-46FB-4CDC-8FEA-D5A65FF4C1BA}"/>
              </a:ext>
            </a:extLst>
          </p:cNvPr>
          <p:cNvSpPr txBox="1"/>
          <p:nvPr/>
        </p:nvSpPr>
        <p:spPr>
          <a:xfrm>
            <a:off x="768557" y="85979"/>
            <a:ext cx="4194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Natural Language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DE3977-6C58-4C95-81F6-F7BD65CE4B82}"/>
              </a:ext>
            </a:extLst>
          </p:cNvPr>
          <p:cNvSpPr txBox="1"/>
          <p:nvPr/>
        </p:nvSpPr>
        <p:spPr>
          <a:xfrm>
            <a:off x="8662737" y="182881"/>
            <a:ext cx="1586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Code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C464E7-3D39-47B0-8B25-47831041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75" y="2856966"/>
            <a:ext cx="3924502" cy="1562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BDC97E-0BF6-4081-AB69-6D120F7B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012" y="1549303"/>
            <a:ext cx="3918151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FB76B0-8367-415D-8D67-50F14FEF69F3}"/>
              </a:ext>
            </a:extLst>
          </p:cNvPr>
          <p:cNvSpPr txBox="1"/>
          <p:nvPr/>
        </p:nvSpPr>
        <p:spPr>
          <a:xfrm>
            <a:off x="5650030" y="3253338"/>
            <a:ext cx="66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to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7E0292-46FB-4CDC-8FEA-D5A65FF4C1BA}"/>
              </a:ext>
            </a:extLst>
          </p:cNvPr>
          <p:cNvSpPr txBox="1"/>
          <p:nvPr/>
        </p:nvSpPr>
        <p:spPr>
          <a:xfrm>
            <a:off x="768557" y="85979"/>
            <a:ext cx="4194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Natural Language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DE3977-6C58-4C95-81F6-F7BD65CE4B82}"/>
              </a:ext>
            </a:extLst>
          </p:cNvPr>
          <p:cNvSpPr txBox="1"/>
          <p:nvPr/>
        </p:nvSpPr>
        <p:spPr>
          <a:xfrm>
            <a:off x="8662737" y="182881"/>
            <a:ext cx="1586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Code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7544D-8DE8-4E27-A621-80621E7F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33" y="1949374"/>
            <a:ext cx="4076910" cy="29592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775100-A761-431B-8E8C-A5D9FD9FF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12" y="2139381"/>
            <a:ext cx="4419827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6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FB76B0-8367-415D-8D67-50F14FEF69F3}"/>
              </a:ext>
            </a:extLst>
          </p:cNvPr>
          <p:cNvSpPr txBox="1"/>
          <p:nvPr/>
        </p:nvSpPr>
        <p:spPr>
          <a:xfrm>
            <a:off x="5650030" y="3253338"/>
            <a:ext cx="66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to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7E0292-46FB-4CDC-8FEA-D5A65FF4C1BA}"/>
              </a:ext>
            </a:extLst>
          </p:cNvPr>
          <p:cNvSpPr txBox="1"/>
          <p:nvPr/>
        </p:nvSpPr>
        <p:spPr>
          <a:xfrm>
            <a:off x="768557" y="85979"/>
            <a:ext cx="4194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Natural Language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DE3977-6C58-4C95-81F6-F7BD65CE4B82}"/>
              </a:ext>
            </a:extLst>
          </p:cNvPr>
          <p:cNvSpPr txBox="1"/>
          <p:nvPr/>
        </p:nvSpPr>
        <p:spPr>
          <a:xfrm>
            <a:off x="8662737" y="182881"/>
            <a:ext cx="1586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Code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82394E-6836-4A31-BB4B-19625F93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72" y="3101453"/>
            <a:ext cx="5023108" cy="10732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29A366-59C0-44B3-BC57-50F208A70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085" y="1199531"/>
            <a:ext cx="3988005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FB76B0-8367-415D-8D67-50F14FEF69F3}"/>
              </a:ext>
            </a:extLst>
          </p:cNvPr>
          <p:cNvSpPr txBox="1"/>
          <p:nvPr/>
        </p:nvSpPr>
        <p:spPr>
          <a:xfrm>
            <a:off x="5650030" y="3253338"/>
            <a:ext cx="66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to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7E0292-46FB-4CDC-8FEA-D5A65FF4C1BA}"/>
              </a:ext>
            </a:extLst>
          </p:cNvPr>
          <p:cNvSpPr txBox="1"/>
          <p:nvPr/>
        </p:nvSpPr>
        <p:spPr>
          <a:xfrm>
            <a:off x="768557" y="85979"/>
            <a:ext cx="4194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Natural Language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DE3977-6C58-4C95-81F6-F7BD65CE4B82}"/>
              </a:ext>
            </a:extLst>
          </p:cNvPr>
          <p:cNvSpPr txBox="1"/>
          <p:nvPr/>
        </p:nvSpPr>
        <p:spPr>
          <a:xfrm>
            <a:off x="8662737" y="182881"/>
            <a:ext cx="1586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Code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4F65C-FA01-4D51-B4DB-C6D23355C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540" y="2926820"/>
            <a:ext cx="4769095" cy="14224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958433-127B-4BFC-8108-F211B9BB9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97" y="3120506"/>
            <a:ext cx="5004057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3200" dirty="0"/>
              <a:t>项目设计</a:t>
            </a: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D4EDCA99-D363-4B46-A334-9B47403D8764}"/>
              </a:ext>
            </a:extLst>
          </p:cNvPr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139" name="Rectangle 1">
              <a:extLst>
                <a:ext uri="{FF2B5EF4-FFF2-40B4-BE49-F238E27FC236}">
                  <a16:creationId xmlns:a16="http://schemas.microsoft.com/office/drawing/2014/main" id="{C8BB64FA-59A6-4C8A-8321-2C39DBEA5626}"/>
                </a:ext>
              </a:extLst>
            </p:cNvPr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6117DC4F-DED0-495B-AF37-486724A91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</a:t>
              </a:r>
              <a:r>
                <a:rPr lang="en-US" altLang="zh-CN" dirty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lang="en-US" altLang="ko-KR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5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127" name="等腰三角形 126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4688B9B-2708-457C-B9B4-F2314DDFE8D0}"/>
              </a:ext>
            </a:extLst>
          </p:cNvPr>
          <p:cNvSpPr/>
          <p:nvPr/>
        </p:nvSpPr>
        <p:spPr>
          <a:xfrm>
            <a:off x="1743075" y="1203868"/>
            <a:ext cx="8296275" cy="530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设计思路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拿到这个考核任务，我的第一反应是先上网搜集资料，从百度到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google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，下载了文献，发现这个任务比较棘手，论文里面大篇幅都是许多技术，诸如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ASP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，属于听过但没用过的范畴，且对“自然语言”有所限定，即便在这种限制下，准确率也不高，原因如下：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1. 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自然语言二义性与编程语言精准性的冲突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2. 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数据集的规模较小且质量不高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考虑到项目实施的难度，我打算先从</a:t>
            </a:r>
            <a:r>
              <a:rPr lang="en-US" altLang="zh-C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获取开源方案进行学习，但发现经过多种不同关键字的查询后，都没有找到合适的代码。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02917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1090</Words>
  <Application>Microsoft Office PowerPoint</Application>
  <PresentationFormat>宽屏</PresentationFormat>
  <Paragraphs>156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http://www.ypppt.com/</dc:description>
  <cp:lastModifiedBy>庄 生</cp:lastModifiedBy>
  <cp:revision>125</cp:revision>
  <dcterms:created xsi:type="dcterms:W3CDTF">2017-03-10T09:23:09Z</dcterms:created>
  <dcterms:modified xsi:type="dcterms:W3CDTF">2020-07-07T08:49:25Z</dcterms:modified>
  <cp:category/>
</cp:coreProperties>
</file>