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  <p:sldId id="257" r:id="rId9"/>
    <p:sldId id="264" r:id="rId10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3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1840-1B76-44BB-98DD-5857A1343252}" type="datetimeFigureOut">
              <a:rPr lang="it-IT" smtClean="0"/>
              <a:t>01/07/2020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serial/" TargetMode="External"/><Relationship Id="rId2" Type="http://schemas.openxmlformats.org/officeDocument/2006/relationships/hyperlink" Target="https://pymodbus.readthedocs.io/en/latest/readme.html#instal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pertina_PPT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/>
          <a:stretch/>
        </p:blipFill>
        <p:spPr>
          <a:xfrm>
            <a:off x="-133710" y="-83127"/>
            <a:ext cx="12311971" cy="69411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710545" y="1136073"/>
            <a:ext cx="6373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Gateway Middle End 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HW Test on production line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841345" y="5874327"/>
            <a:ext cx="248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V.1.1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30/06/2020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HW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On the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slides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dirty="0" err="1" smtClean="0"/>
              <a:t>description</a:t>
            </a:r>
            <a:r>
              <a:rPr lang="it-IT" dirty="0" smtClean="0"/>
              <a:t> of the </a:t>
            </a:r>
            <a:r>
              <a:rPr lang="it-IT" dirty="0" err="1" smtClean="0"/>
              <a:t>method</a:t>
            </a:r>
            <a:r>
              <a:rPr lang="it-IT" dirty="0" smtClean="0"/>
              <a:t> to </a:t>
            </a:r>
            <a:r>
              <a:rPr lang="it-IT" dirty="0" err="1" smtClean="0"/>
              <a:t>program</a:t>
            </a:r>
            <a:r>
              <a:rPr lang="it-IT" dirty="0" smtClean="0"/>
              <a:t> the FW and test the HW on the gateway middle end </a:t>
            </a:r>
            <a:r>
              <a:rPr lang="it-IT" dirty="0" err="1" smtClean="0"/>
              <a:t>WiFi</a:t>
            </a:r>
            <a:r>
              <a:rPr lang="it-IT" dirty="0" smtClean="0"/>
              <a:t>.</a:t>
            </a:r>
          </a:p>
          <a:p>
            <a:r>
              <a:rPr lang="it-IT" dirty="0" smtClean="0"/>
              <a:t>The test HW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described</a:t>
            </a:r>
            <a:r>
              <a:rPr lang="it-IT" dirty="0" smtClean="0"/>
              <a:t> on the </a:t>
            </a:r>
            <a:r>
              <a:rPr lang="it-IT" dirty="0" err="1" smtClean="0"/>
              <a:t>next</a:t>
            </a:r>
            <a:r>
              <a:rPr lang="it-IT" dirty="0" smtClean="0"/>
              <a:t> slide and are made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HW list :</a:t>
            </a:r>
            <a:br>
              <a:rPr lang="it-IT" dirty="0" smtClean="0"/>
            </a:br>
            <a:r>
              <a:rPr lang="it-IT" dirty="0" smtClean="0"/>
              <a:t>n.1 </a:t>
            </a:r>
            <a:r>
              <a:rPr lang="it-IT" dirty="0" err="1" smtClean="0"/>
              <a:t>pcs</a:t>
            </a:r>
            <a:r>
              <a:rPr lang="it-IT" dirty="0"/>
              <a:t> </a:t>
            </a:r>
            <a:r>
              <a:rPr lang="it-IT" dirty="0" smtClean="0"/>
              <a:t>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 RS </a:t>
            </a:r>
            <a:r>
              <a:rPr lang="it-IT" dirty="0"/>
              <a:t>174-3234 </a:t>
            </a:r>
            <a:r>
              <a:rPr lang="en-US" dirty="0"/>
              <a:t>Shield </a:t>
            </a:r>
            <a:r>
              <a:rPr lang="en-US" dirty="0" err="1"/>
              <a:t>relè</a:t>
            </a:r>
            <a:r>
              <a:rPr lang="en-US" dirty="0"/>
              <a:t> 3.0 </a:t>
            </a:r>
            <a:r>
              <a:rPr lang="en-US" dirty="0" smtClean="0"/>
              <a:t>for </a:t>
            </a:r>
            <a:r>
              <a:rPr lang="en-US" dirty="0"/>
              <a:t>Shield Arduino/</a:t>
            </a:r>
            <a:r>
              <a:rPr lang="en-US" dirty="0" err="1"/>
              <a:t>Seeeduino</a:t>
            </a:r>
            <a:r>
              <a:rPr lang="en-US" dirty="0"/>
              <a:t> Relay Shield </a:t>
            </a:r>
            <a:r>
              <a:rPr lang="en-US" dirty="0" smtClean="0"/>
              <a:t>3.0</a:t>
            </a:r>
            <a:br>
              <a:rPr lang="en-US" dirty="0" smtClean="0"/>
            </a:br>
            <a:r>
              <a:rPr lang="en-US" dirty="0" smtClean="0"/>
              <a:t>n.1 pcs 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RS 715-4081 Arduino Uno Rev.3</a:t>
            </a:r>
            <a:r>
              <a:rPr lang="en-US" dirty="0" smtClean="0"/>
              <a:t> </a:t>
            </a:r>
          </a:p>
          <a:p>
            <a:r>
              <a:rPr lang="en-US" dirty="0" smtClean="0"/>
              <a:t>n.1 pcs </a:t>
            </a:r>
            <a:r>
              <a:rPr lang="it-IT" dirty="0"/>
              <a:t>from RS </a:t>
            </a:r>
            <a:r>
              <a:rPr lang="it-IT" dirty="0" err="1"/>
              <a:t>components</a:t>
            </a:r>
            <a:r>
              <a:rPr lang="it-IT" dirty="0"/>
              <a:t> </a:t>
            </a:r>
            <a:r>
              <a:rPr lang="it-IT" dirty="0" smtClean="0"/>
              <a:t>RS 429-284  </a:t>
            </a:r>
            <a:r>
              <a:rPr lang="en-US" dirty="0" smtClean="0"/>
              <a:t>USB/TTL 3V3 converter </a:t>
            </a:r>
            <a:br>
              <a:rPr lang="en-US" dirty="0" smtClean="0"/>
            </a:br>
            <a:r>
              <a:rPr lang="en-US" dirty="0" smtClean="0"/>
              <a:t>n.1 pcs </a:t>
            </a:r>
            <a:r>
              <a:rPr lang="it-IT" dirty="0"/>
              <a:t>from RS </a:t>
            </a:r>
            <a:r>
              <a:rPr lang="it-IT" dirty="0" err="1" smtClean="0"/>
              <a:t>components</a:t>
            </a:r>
            <a:r>
              <a:rPr lang="it-IT" dirty="0"/>
              <a:t> </a:t>
            </a:r>
            <a:r>
              <a:rPr lang="it-IT" dirty="0" smtClean="0"/>
              <a:t>RS 429-278</a:t>
            </a:r>
            <a:r>
              <a:rPr lang="en-US" dirty="0" smtClean="0"/>
              <a:t>  USB/TTL 5V </a:t>
            </a:r>
            <a:r>
              <a:rPr lang="en-US" dirty="0"/>
              <a:t>converter </a:t>
            </a:r>
            <a:endParaRPr lang="it-IT" dirty="0"/>
          </a:p>
          <a:p>
            <a:r>
              <a:rPr lang="it-IT" dirty="0" smtClean="0"/>
              <a:t>n.1 </a:t>
            </a:r>
            <a:r>
              <a:rPr lang="it-IT" dirty="0" err="1" smtClean="0"/>
              <a:t>pcs</a:t>
            </a:r>
            <a:r>
              <a:rPr lang="it-IT" dirty="0" smtClean="0"/>
              <a:t> </a:t>
            </a:r>
            <a:r>
              <a:rPr lang="it-IT" dirty="0" err="1" smtClean="0"/>
              <a:t>power</a:t>
            </a:r>
            <a:r>
              <a:rPr lang="it-IT" dirty="0" smtClean="0"/>
              <a:t> </a:t>
            </a:r>
            <a:r>
              <a:rPr lang="it-IT" dirty="0" err="1" smtClean="0"/>
              <a:t>supply</a:t>
            </a:r>
            <a:r>
              <a:rPr lang="it-IT" dirty="0" smtClean="0"/>
              <a:t> 230V to 12VAC 1°</a:t>
            </a:r>
          </a:p>
          <a:p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same</a:t>
            </a:r>
            <a:r>
              <a:rPr lang="it-IT" dirty="0" smtClean="0"/>
              <a:t> HW are </a:t>
            </a:r>
            <a:r>
              <a:rPr lang="it-IT" dirty="0" err="1" smtClean="0"/>
              <a:t>widely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r>
              <a:rPr lang="it-IT" dirty="0" smtClean="0"/>
              <a:t> on Internet from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vendors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</a:t>
            </a:r>
            <a:r>
              <a:rPr lang="it-IT" dirty="0" err="1" smtClean="0"/>
              <a:t>require</a:t>
            </a:r>
            <a:r>
              <a:rPr lang="it-IT" dirty="0" smtClean="0"/>
              <a:t> a test bed to </a:t>
            </a:r>
            <a:r>
              <a:rPr lang="it-IT" dirty="0" err="1" smtClean="0"/>
              <a:t>connect</a:t>
            </a:r>
            <a:r>
              <a:rPr lang="it-IT" dirty="0" smtClean="0"/>
              <a:t> with </a:t>
            </a:r>
            <a:r>
              <a:rPr lang="it-IT" dirty="0" err="1" smtClean="0"/>
              <a:t>nails</a:t>
            </a:r>
            <a:r>
              <a:rPr lang="it-IT" dirty="0" smtClean="0"/>
              <a:t> some test </a:t>
            </a:r>
            <a:r>
              <a:rPr lang="it-IT" dirty="0" err="1" smtClean="0"/>
              <a:t>points</a:t>
            </a:r>
            <a:r>
              <a:rPr lang="it-IT" dirty="0" smtClean="0"/>
              <a:t> to the test machine.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SW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About the SW  to drive the test </a:t>
            </a:r>
          </a:p>
          <a:p>
            <a:r>
              <a:rPr lang="en-US" sz="1600" dirty="0" smtClean="0"/>
              <a:t>- we have made a demo program to perform the </a:t>
            </a:r>
            <a:r>
              <a:rPr lang="en-US" sz="1600" dirty="0" err="1" smtClean="0"/>
              <a:t>programmation</a:t>
            </a:r>
            <a:r>
              <a:rPr lang="en-US" sz="1600" dirty="0" smtClean="0"/>
              <a:t> and test of the device, is written in C# to have a simple user interface, some part of test program will be in Python due to the fact that these part are developed by </a:t>
            </a:r>
            <a:r>
              <a:rPr lang="en-US" sz="1600" dirty="0" err="1" smtClean="0"/>
              <a:t>Espressif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-  Below the documentation of </a:t>
            </a:r>
          </a:p>
          <a:p>
            <a:r>
              <a:rPr lang="en-US" sz="1600" dirty="0" smtClean="0"/>
              <a:t>   1 - the serial protocol used to interact with the HW platform of point 1.   </a:t>
            </a:r>
          </a:p>
          <a:p>
            <a:r>
              <a:rPr lang="en-US" sz="1600" dirty="0" smtClean="0"/>
              <a:t>   2 - documentation about the serial response of the GME in test mode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ie</a:t>
            </a:r>
            <a:r>
              <a:rPr lang="en-US" sz="1600" dirty="0" smtClean="0"/>
              <a:t>. format of the response about MAC address value, connection test etc.</a:t>
            </a:r>
          </a:p>
          <a:p>
            <a:r>
              <a:rPr lang="en-US" sz="1600" dirty="0" smtClean="0"/>
              <a:t>   3 - the test list (under </a:t>
            </a:r>
            <a:r>
              <a:rPr lang="en-US" sz="1600" dirty="0" err="1" smtClean="0"/>
              <a:t>costruction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- Some exclusion;</a:t>
            </a:r>
          </a:p>
          <a:p>
            <a:r>
              <a:rPr lang="en-US" sz="1600" dirty="0" smtClean="0"/>
              <a:t>  The test system is not complete because some pieces are impossible to made by CAREL :</a:t>
            </a:r>
          </a:p>
          <a:p>
            <a:r>
              <a:rPr lang="en-US" sz="1600" dirty="0" smtClean="0"/>
              <a:t>   5 - Label print;  the mechanism to print is in charge to USR, in fact depends on printer type,  template definition, </a:t>
            </a:r>
            <a:br>
              <a:rPr lang="en-US" sz="1600" dirty="0" smtClean="0"/>
            </a:br>
            <a:r>
              <a:rPr lang="en-US" sz="1600" dirty="0" smtClean="0"/>
              <a:t>        and so on.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6 </a:t>
            </a:r>
            <a:r>
              <a:rPr lang="en-US" sz="1600" dirty="0"/>
              <a:t>- Serial Number;   typically the S/N is retrieved by a call to the factory management system that return the data, </a:t>
            </a:r>
          </a:p>
          <a:p>
            <a:r>
              <a:rPr lang="en-US" sz="1600" dirty="0"/>
              <a:t>   so that, only USR know how it works.  Fortunately this data is present only in the label and not programmed inside </a:t>
            </a:r>
            <a:br>
              <a:rPr lang="en-US" sz="1600" dirty="0"/>
            </a:br>
            <a:r>
              <a:rPr lang="en-US" sz="1600" dirty="0"/>
              <a:t>   the GME, so is possible to call an external program to retrieve it </a:t>
            </a:r>
            <a:r>
              <a:rPr lang="en-US" sz="1600" dirty="0" smtClean="0"/>
              <a:t>and print the label.</a:t>
            </a:r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At the end USR have two possibility :</a:t>
            </a:r>
          </a:p>
          <a:p>
            <a:r>
              <a:rPr lang="en-US" sz="1600" dirty="0" smtClean="0"/>
              <a:t>a - read the documentation and implements the test suite with the scripting method they like,</a:t>
            </a:r>
          </a:p>
          <a:p>
            <a:r>
              <a:rPr lang="en-US" sz="1600" dirty="0" smtClean="0"/>
              <a:t>     and use the test demo SW as n implementation reference. </a:t>
            </a:r>
          </a:p>
          <a:p>
            <a:r>
              <a:rPr lang="en-US" sz="1600" dirty="0" smtClean="0"/>
              <a:t>b - complete the CAREL SW with the missing parts of point 5, 6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54759" y="2253676"/>
            <a:ext cx="2105891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Arduino Uno + </a:t>
            </a:r>
            <a:br>
              <a:rPr lang="it-IT" dirty="0" smtClean="0"/>
            </a:br>
            <a:r>
              <a:rPr lang="it-IT" dirty="0" smtClean="0"/>
              <a:t>4 Relè </a:t>
            </a:r>
            <a:r>
              <a:rPr lang="it-IT" dirty="0" err="1" smtClean="0"/>
              <a:t>shield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8719123" y="2253677"/>
            <a:ext cx="1930400" cy="12653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GME </a:t>
            </a:r>
          </a:p>
          <a:p>
            <a:pPr algn="ctr"/>
            <a:r>
              <a:rPr lang="it-IT" dirty="0" smtClean="0"/>
              <a:t>under test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89328" y="3997086"/>
            <a:ext cx="156703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Power</a:t>
            </a:r>
            <a:r>
              <a:rPr lang="it-IT" dirty="0" smtClean="0"/>
              <a:t> Supply</a:t>
            </a:r>
            <a:br>
              <a:rPr lang="it-IT" dirty="0" smtClean="0"/>
            </a:br>
            <a:r>
              <a:rPr lang="it-IT" dirty="0" smtClean="0"/>
              <a:t>12VDC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5015" y="1173021"/>
            <a:ext cx="1265382" cy="738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54759" y="1173021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USB/TTL 5V Adapter</a:t>
            </a:r>
            <a:endParaRPr lang="it-IT" dirty="0"/>
          </a:p>
        </p:txBody>
      </p:sp>
      <p:cxnSp>
        <p:nvCxnSpPr>
          <p:cNvPr id="10" name="Connettore 1 9"/>
          <p:cNvCxnSpPr>
            <a:stCxn id="8" idx="3"/>
          </p:cNvCxnSpPr>
          <p:nvPr/>
        </p:nvCxnSpPr>
        <p:spPr>
          <a:xfrm>
            <a:off x="6160650" y="1450112"/>
            <a:ext cx="3523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5" idx="0"/>
          </p:cNvCxnSpPr>
          <p:nvPr/>
        </p:nvCxnSpPr>
        <p:spPr>
          <a:xfrm>
            <a:off x="9684323" y="1450112"/>
            <a:ext cx="0" cy="80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684323" y="1884344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TTL </a:t>
            </a:r>
            <a:r>
              <a:rPr lang="it-IT" sz="1200" dirty="0" err="1" smtClean="0"/>
              <a:t>port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60650" y="1173021"/>
            <a:ext cx="212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RX/TX/GND/ 5VDC</a:t>
            </a:r>
            <a:endParaRPr lang="it-IT" sz="1200" dirty="0"/>
          </a:p>
        </p:txBody>
      </p:sp>
      <p:cxnSp>
        <p:nvCxnSpPr>
          <p:cNvPr id="16" name="Connettore 1 15"/>
          <p:cNvCxnSpPr>
            <a:stCxn id="8" idx="1"/>
          </p:cNvCxnSpPr>
          <p:nvPr/>
        </p:nvCxnSpPr>
        <p:spPr>
          <a:xfrm flipH="1" flipV="1">
            <a:off x="1930397" y="1450020"/>
            <a:ext cx="2124362" cy="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955796" y="1498649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n.2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55796" y="1173021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n.1</a:t>
            </a:r>
            <a:endParaRPr lang="it-IT" sz="1200" dirty="0"/>
          </a:p>
        </p:txBody>
      </p:sp>
      <p:cxnSp>
        <p:nvCxnSpPr>
          <p:cNvPr id="20" name="Connettore 1 19"/>
          <p:cNvCxnSpPr>
            <a:stCxn id="4" idx="1"/>
          </p:cNvCxnSpPr>
          <p:nvPr/>
        </p:nvCxnSpPr>
        <p:spPr>
          <a:xfrm flipH="1">
            <a:off x="3103415" y="2886367"/>
            <a:ext cx="951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 flipV="1">
            <a:off x="3084366" y="1777818"/>
            <a:ext cx="576" cy="110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1930397" y="1773477"/>
            <a:ext cx="1153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160650" y="2419930"/>
            <a:ext cx="2558473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158341" y="2179939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OUT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264232" y="217993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TP5</a:t>
            </a:r>
            <a:endParaRPr lang="it-IT" sz="1200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4886031" y="3519058"/>
            <a:ext cx="9236" cy="1542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800435" y="1892249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IN</a:t>
            </a:r>
            <a:endParaRPr lang="it-IT" sz="12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158341" y="2779903"/>
            <a:ext cx="969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128159" y="2779903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7019633" y="2983348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134638" y="47660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GND</a:t>
            </a:r>
            <a:endParaRPr lang="it-IT" sz="1200" dirty="0"/>
          </a:p>
        </p:txBody>
      </p:sp>
      <p:cxnSp>
        <p:nvCxnSpPr>
          <p:cNvPr id="41" name="Connettore 1 40"/>
          <p:cNvCxnSpPr>
            <a:stCxn id="6" idx="3"/>
          </p:cNvCxnSpPr>
          <p:nvPr/>
        </p:nvCxnSpPr>
        <p:spPr>
          <a:xfrm>
            <a:off x="4156360" y="4283414"/>
            <a:ext cx="318653" cy="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505456" y="3535421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4054759" y="397000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USB/RS485 Adapter</a:t>
            </a:r>
            <a:endParaRPr lang="it-IT" dirty="0"/>
          </a:p>
        </p:txBody>
      </p:sp>
      <p:cxnSp>
        <p:nvCxnSpPr>
          <p:cNvPr id="47" name="Connettore 1 46"/>
          <p:cNvCxnSpPr>
            <a:stCxn id="45" idx="1"/>
          </p:cNvCxnSpPr>
          <p:nvPr/>
        </p:nvCxnSpPr>
        <p:spPr>
          <a:xfrm flipH="1">
            <a:off x="1297706" y="674091"/>
            <a:ext cx="275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endCxn id="7" idx="0"/>
          </p:cNvCxnSpPr>
          <p:nvPr/>
        </p:nvCxnSpPr>
        <p:spPr>
          <a:xfrm>
            <a:off x="1297706" y="674091"/>
            <a:ext cx="0" cy="49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60408" y="441177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n.3</a:t>
            </a:r>
            <a:endParaRPr lang="it-IT" sz="1200" dirty="0"/>
          </a:p>
        </p:txBody>
      </p:sp>
      <p:cxnSp>
        <p:nvCxnSpPr>
          <p:cNvPr id="52" name="Connettore 1 51"/>
          <p:cNvCxnSpPr/>
          <p:nvPr/>
        </p:nvCxnSpPr>
        <p:spPr>
          <a:xfrm flipV="1">
            <a:off x="10649523" y="2523562"/>
            <a:ext cx="960586" cy="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5" idx="3"/>
          </p:cNvCxnSpPr>
          <p:nvPr/>
        </p:nvCxnSpPr>
        <p:spPr>
          <a:xfrm>
            <a:off x="6160650" y="674091"/>
            <a:ext cx="544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1610109" y="674091"/>
            <a:ext cx="0" cy="184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0636820" y="2248934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RS485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4169938" y="354257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 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cxnSp>
        <p:nvCxnSpPr>
          <p:cNvPr id="65" name="Connettore 1 64"/>
          <p:cNvCxnSpPr/>
          <p:nvPr/>
        </p:nvCxnSpPr>
        <p:spPr>
          <a:xfrm flipV="1">
            <a:off x="4475013" y="3519058"/>
            <a:ext cx="0" cy="77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5" idx="2"/>
          </p:cNvCxnSpPr>
          <p:nvPr/>
        </p:nvCxnSpPr>
        <p:spPr>
          <a:xfrm flipV="1">
            <a:off x="9684323" y="3519059"/>
            <a:ext cx="0" cy="154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4895267" y="5061530"/>
            <a:ext cx="4789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684323" y="3593041"/>
            <a:ext cx="8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+ </a:t>
            </a:r>
            <a:br>
              <a:rPr lang="it-IT" sz="1200" dirty="0" smtClean="0"/>
            </a:br>
            <a:r>
              <a:rPr lang="it-IT" sz="1200" dirty="0" err="1" smtClean="0"/>
              <a:t>Power</a:t>
            </a:r>
            <a:r>
              <a:rPr lang="it-IT" sz="1200" dirty="0" smtClean="0"/>
              <a:t> Connector</a:t>
            </a:r>
            <a:endParaRPr lang="it-IT" sz="12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058361" y="314975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TP_3V3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7128159" y="3592795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/>
          <p:nvPr/>
        </p:nvCxnSpPr>
        <p:spPr>
          <a:xfrm>
            <a:off x="7177798" y="4366296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7069272" y="4569741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77" idx="0"/>
            <a:endCxn id="77" idx="0"/>
          </p:cNvCxnSpPr>
          <p:nvPr/>
        </p:nvCxnSpPr>
        <p:spPr>
          <a:xfrm>
            <a:off x="7175495" y="3592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7170871" y="3395522"/>
            <a:ext cx="1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endCxn id="77" idx="0"/>
          </p:cNvCxnSpPr>
          <p:nvPr/>
        </p:nvCxnSpPr>
        <p:spPr>
          <a:xfrm>
            <a:off x="7170871" y="3395522"/>
            <a:ext cx="4624" cy="19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/>
          <p:cNvSpPr/>
          <p:nvPr/>
        </p:nvSpPr>
        <p:spPr>
          <a:xfrm>
            <a:off x="7130462" y="4046781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/>
          <p:cNvCxnSpPr>
            <a:stCxn id="77" idx="2"/>
            <a:endCxn id="89" idx="0"/>
          </p:cNvCxnSpPr>
          <p:nvPr/>
        </p:nvCxnSpPr>
        <p:spPr>
          <a:xfrm>
            <a:off x="7175495" y="3904676"/>
            <a:ext cx="2303" cy="14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 flipH="1" flipV="1">
            <a:off x="5981118" y="3962711"/>
            <a:ext cx="1189753" cy="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 flipV="1">
            <a:off x="5977467" y="3516975"/>
            <a:ext cx="1533" cy="4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912610" y="3509728"/>
            <a:ext cx="84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A0 in</a:t>
            </a:r>
            <a:endParaRPr lang="it-IT" sz="12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223817" y="3592795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22,1K 1%</a:t>
            </a:r>
            <a:endParaRPr lang="it-IT" sz="12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7222831" y="4091713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11K 1%</a:t>
            </a:r>
            <a:endParaRPr lang="it-IT" sz="12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4927143" y="3566082"/>
            <a:ext cx="35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07491" y="3533927"/>
            <a:ext cx="4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cxnSp>
        <p:nvCxnSpPr>
          <p:cNvPr id="105" name="Connettore 1 104"/>
          <p:cNvCxnSpPr/>
          <p:nvPr/>
        </p:nvCxnSpPr>
        <p:spPr>
          <a:xfrm>
            <a:off x="5279729" y="3533927"/>
            <a:ext cx="0" cy="103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5178130" y="4569741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271245" y="4809067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6" idx="1"/>
            <a:endCxn id="6" idx="1"/>
          </p:cNvCxnSpPr>
          <p:nvPr/>
        </p:nvCxnSpPr>
        <p:spPr>
          <a:xfrm>
            <a:off x="2589328" y="42834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6" idx="1"/>
          </p:cNvCxnSpPr>
          <p:nvPr/>
        </p:nvCxnSpPr>
        <p:spPr>
          <a:xfrm flipH="1" flipV="1">
            <a:off x="2116667" y="4283413"/>
            <a:ext cx="4726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/>
          <p:cNvSpPr txBox="1"/>
          <p:nvPr/>
        </p:nvSpPr>
        <p:spPr>
          <a:xfrm>
            <a:off x="1879092" y="4009690"/>
            <a:ext cx="82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230VAC</a:t>
            </a:r>
            <a:endParaRPr lang="it-IT" sz="1200" dirty="0"/>
          </a:p>
        </p:txBody>
      </p:sp>
      <p:cxnSp>
        <p:nvCxnSpPr>
          <p:cNvPr id="118" name="Connettore 1 117"/>
          <p:cNvCxnSpPr/>
          <p:nvPr/>
        </p:nvCxnSpPr>
        <p:spPr>
          <a:xfrm>
            <a:off x="9252857" y="3516975"/>
            <a:ext cx="10886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 flipH="1">
            <a:off x="5698595" y="3516975"/>
            <a:ext cx="6957" cy="12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V="1">
            <a:off x="5693229" y="4724400"/>
            <a:ext cx="3570514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8690330" y="3463561"/>
            <a:ext cx="6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Button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31" name="Connettore 1 130"/>
          <p:cNvCxnSpPr/>
          <p:nvPr/>
        </p:nvCxnSpPr>
        <p:spPr>
          <a:xfrm flipH="1" flipV="1">
            <a:off x="5380567" y="1925903"/>
            <a:ext cx="4873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5381328" y="1927432"/>
            <a:ext cx="0" cy="9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279729" y="2021313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5867870" y="1925903"/>
            <a:ext cx="0" cy="32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6119443" y="2549271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IN</a:t>
            </a:r>
            <a:endParaRPr lang="it-IT" sz="12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116967" y="2879285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OUT</a:t>
            </a:r>
            <a:endParaRPr lang="it-IT" sz="1200" dirty="0"/>
          </a:p>
        </p:txBody>
      </p:sp>
      <p:cxnSp>
        <p:nvCxnSpPr>
          <p:cNvPr id="143" name="Connettore 1 142"/>
          <p:cNvCxnSpPr/>
          <p:nvPr/>
        </p:nvCxnSpPr>
        <p:spPr>
          <a:xfrm>
            <a:off x="6158341" y="3112168"/>
            <a:ext cx="256077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8156083" y="287186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TP_EN</a:t>
            </a:r>
            <a:endParaRPr lang="it-IT" sz="1200" dirty="0"/>
          </a:p>
        </p:txBody>
      </p:sp>
      <p:cxnSp>
        <p:nvCxnSpPr>
          <p:cNvPr id="154" name="Connettore 1 153"/>
          <p:cNvCxnSpPr>
            <a:stCxn id="6" idx="2"/>
          </p:cNvCxnSpPr>
          <p:nvPr/>
        </p:nvCxnSpPr>
        <p:spPr>
          <a:xfrm>
            <a:off x="3372844" y="4569741"/>
            <a:ext cx="0" cy="2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726080" y="5525674"/>
            <a:ext cx="1138385" cy="52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TEST_AP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Arduino Uno serial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Arduino Uno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programmed</a:t>
            </a:r>
            <a:r>
              <a:rPr lang="it-IT" dirty="0" smtClean="0"/>
              <a:t> with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some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serial </a:t>
            </a:r>
            <a:r>
              <a:rPr lang="it-IT" dirty="0" err="1" smtClean="0"/>
              <a:t>port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: 115200/N/8/1</a:t>
            </a:r>
          </a:p>
          <a:p>
            <a:r>
              <a:rPr lang="it-IT" dirty="0"/>
              <a:t>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simple</a:t>
            </a:r>
            <a:r>
              <a:rPr lang="it-IT" dirty="0"/>
              <a:t> ASCII </a:t>
            </a:r>
            <a:r>
              <a:rPr lang="it-IT" dirty="0" err="1"/>
              <a:t>string</a:t>
            </a:r>
            <a:r>
              <a:rPr lang="it-IT" dirty="0"/>
              <a:t> terminate with ‘\n</a:t>
            </a:r>
            <a:r>
              <a:rPr lang="it-IT" dirty="0" smtClean="0"/>
              <a:t>’  </a:t>
            </a:r>
            <a:r>
              <a:rPr lang="it-IT" dirty="0" err="1" smtClean="0"/>
              <a:t>ie</a:t>
            </a:r>
            <a:r>
              <a:rPr lang="it-IT" dirty="0" smtClean="0"/>
              <a:t>. ‘A0\n’, so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easy to </a:t>
            </a:r>
            <a:r>
              <a:rPr lang="it-IT" dirty="0" err="1" smtClean="0"/>
              <a:t>make</a:t>
            </a:r>
            <a:r>
              <a:rPr lang="it-IT" dirty="0" smtClean="0"/>
              <a:t> a </a:t>
            </a:r>
            <a:r>
              <a:rPr lang="it-IT" dirty="0" err="1" smtClean="0"/>
              <a:t>program</a:t>
            </a:r>
            <a:r>
              <a:rPr lang="it-IT" dirty="0" smtClean="0"/>
              <a:t> to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 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are 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39152"/>
              </p:ext>
            </p:extLst>
          </p:nvPr>
        </p:nvGraphicFramePr>
        <p:xfrm>
          <a:off x="147782" y="2123594"/>
          <a:ext cx="812799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Command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Answer</a:t>
                      </a:r>
                      <a:r>
                        <a:rPr lang="it-IT" dirty="0" smtClean="0"/>
                        <a:t> from 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n.2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n.3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n.4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V=</a:t>
                      </a:r>
                      <a:r>
                        <a:rPr lang="it-IT" dirty="0" err="1" smtClean="0"/>
                        <a:t>xxxx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dirty="0" err="1" smtClean="0"/>
                        <a:t>where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xxxx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is</a:t>
                      </a:r>
                      <a:r>
                        <a:rPr lang="it-IT" baseline="0" dirty="0" smtClean="0"/>
                        <a:t> the RAW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from the AD </a:t>
                      </a:r>
                      <a:r>
                        <a:rPr lang="it-IT" baseline="0" dirty="0" err="1" smtClean="0"/>
                        <a:t>converter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Read </a:t>
                      </a:r>
                      <a:r>
                        <a:rPr lang="it-IT" dirty="0" err="1" smtClean="0"/>
                        <a:t>voltage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GME have a test FW inside, if during the power on, the test point TP5  is connected to ground the GME start in test mode.</a:t>
            </a:r>
            <a:br>
              <a:rPr lang="en-US" dirty="0" smtClean="0"/>
            </a:br>
            <a:r>
              <a:rPr lang="en-US" dirty="0" smtClean="0"/>
              <a:t>In test mode the GME emit some message from the TTL port, all the messages are terminated with ‘\n’. </a:t>
            </a:r>
            <a:br>
              <a:rPr lang="en-US" dirty="0" smtClean="0"/>
            </a:br>
            <a:r>
              <a:rPr lang="en-US" dirty="0" smtClean="0"/>
              <a:t>The serial port parameters are : 115200/N/8/1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GME in test mode </a:t>
            </a: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r>
              <a:rPr lang="it-IT" dirty="0" smtClean="0"/>
              <a:t> with </a:t>
            </a:r>
            <a:r>
              <a:rPr lang="it-IT" dirty="0" err="1" smtClean="0"/>
              <a:t>Modbus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RS485 </a:t>
            </a:r>
            <a:r>
              <a:rPr lang="it-IT" dirty="0" err="1" smtClean="0"/>
              <a:t>port</a:t>
            </a:r>
            <a:r>
              <a:rPr lang="it-IT" dirty="0" smtClean="0"/>
              <a:t> the HR n.1 of a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case a simulator.</a:t>
            </a:r>
            <a:endParaRPr lang="it-IT" dirty="0"/>
          </a:p>
          <a:p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of simulator must be set to : 19200/N/8/1</a:t>
            </a:r>
          </a:p>
          <a:p>
            <a:endParaRPr lang="it-IT" dirty="0"/>
          </a:p>
          <a:p>
            <a:r>
              <a:rPr lang="it-IT" dirty="0" smtClean="0"/>
              <a:t>In the </a:t>
            </a:r>
            <a:r>
              <a:rPr lang="it-IT" dirty="0" err="1" smtClean="0"/>
              <a:t>next</a:t>
            </a:r>
            <a:r>
              <a:rPr lang="it-IT" dirty="0" smtClean="0"/>
              <a:t> slide the list of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 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below</a:t>
            </a:r>
            <a:r>
              <a:rPr lang="it-IT" dirty="0" smtClean="0"/>
              <a:t> the list of the </a:t>
            </a:r>
            <a:r>
              <a:rPr lang="it-IT" dirty="0" err="1" smtClean="0"/>
              <a:t>message</a:t>
            </a:r>
            <a:r>
              <a:rPr lang="it-IT" dirty="0"/>
              <a:t> 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88954"/>
              </p:ext>
            </p:extLst>
          </p:nvPr>
        </p:nvGraphicFramePr>
        <p:xfrm>
          <a:off x="83127" y="1116830"/>
          <a:ext cx="1151774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2"/>
                <a:gridCol w="775854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Output 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MAC=</a:t>
                      </a:r>
                      <a:r>
                        <a:rPr lang="it-IT" dirty="0" err="1" smtClean="0"/>
                        <a:t>aabbccddeeff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The MAC </a:t>
                      </a:r>
                      <a:r>
                        <a:rPr lang="it-IT" dirty="0" err="1" smtClean="0"/>
                        <a:t>address</a:t>
                      </a:r>
                      <a:r>
                        <a:rPr lang="it-IT" dirty="0" smtClean="0"/>
                        <a:t> of the </a:t>
                      </a:r>
                      <a:r>
                        <a:rPr lang="it-IT" dirty="0" err="1" smtClean="0"/>
                        <a:t>device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without</a:t>
                      </a:r>
                      <a:r>
                        <a:rPr lang="it-IT" dirty="0" smtClean="0"/>
                        <a:t> separator «:»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STA=</a:t>
                      </a:r>
                      <a:r>
                        <a:rPr lang="it-IT" dirty="0" err="1" smtClean="0"/>
                        <a:t>xxxxxxx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STA=CONNECTED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STA=DISCONNECTED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the GME </a:t>
                      </a:r>
                      <a:r>
                        <a:rPr lang="it-IT" dirty="0" err="1" smtClean="0"/>
                        <a:t>try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connect</a:t>
                      </a:r>
                      <a:r>
                        <a:rPr lang="it-IT" dirty="0" smtClean="0"/>
                        <a:t> to an AP with SSID «GME_TEST» and PWD «12345678»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in case of success </a:t>
                      </a:r>
                      <a:r>
                        <a:rPr lang="it-IT" dirty="0" err="1" smtClean="0"/>
                        <a:t>return</a:t>
                      </a:r>
                      <a:r>
                        <a:rPr lang="it-IT" dirty="0" smtClean="0"/>
                        <a:t> CONNECTED.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HR=</a:t>
                      </a:r>
                      <a:r>
                        <a:rPr lang="it-IT" dirty="0" err="1" smtClean="0"/>
                        <a:t>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Value of Holding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register</a:t>
                      </a:r>
                      <a:r>
                        <a:rPr lang="it-IT" baseline="0" dirty="0" smtClean="0"/>
                        <a:t> n.1 </a:t>
                      </a:r>
                      <a:r>
                        <a:rPr lang="it-IT" baseline="0" dirty="0" err="1" smtClean="0"/>
                        <a:t>read</a:t>
                      </a:r>
                      <a:r>
                        <a:rPr lang="it-IT" baseline="0" dirty="0" smtClean="0"/>
                        <a:t> from RS485 </a:t>
                      </a:r>
                      <a:r>
                        <a:rPr lang="it-IT" baseline="0" dirty="0" err="1" smtClean="0"/>
                        <a:t>port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925" y="142875"/>
            <a:ext cx="11744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 </a:t>
            </a:r>
            <a:r>
              <a:rPr lang="it-IT" sz="2400" dirty="0" err="1" smtClean="0">
                <a:solidFill>
                  <a:srgbClr val="FF0000"/>
                </a:solidFill>
              </a:rPr>
              <a:t>Not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completed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will</a:t>
            </a:r>
            <a:r>
              <a:rPr lang="it-IT" sz="2400" dirty="0" smtClean="0">
                <a:solidFill>
                  <a:srgbClr val="FF0000"/>
                </a:solidFill>
              </a:rPr>
              <a:t> update </a:t>
            </a:r>
            <a:r>
              <a:rPr lang="it-IT" sz="2400" dirty="0" err="1" smtClean="0">
                <a:solidFill>
                  <a:srgbClr val="FF0000"/>
                </a:solidFill>
              </a:rPr>
              <a:t>at</a:t>
            </a:r>
            <a:r>
              <a:rPr lang="it-IT" sz="2400" dirty="0" smtClean="0">
                <a:solidFill>
                  <a:srgbClr val="FF0000"/>
                </a:solidFill>
              </a:rPr>
              <a:t> the end of </a:t>
            </a:r>
            <a:r>
              <a:rPr lang="it-IT" sz="2400" dirty="0" err="1" smtClean="0">
                <a:solidFill>
                  <a:srgbClr val="FF0000"/>
                </a:solidFill>
              </a:rPr>
              <a:t>development</a:t>
            </a:r>
            <a:endParaRPr lang="it-IT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All</a:t>
            </a:r>
            <a:r>
              <a:rPr lang="it-IT" sz="1200" dirty="0" smtClean="0"/>
              <a:t> relè open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R1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0,5 sec.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Measure</a:t>
            </a:r>
            <a:r>
              <a:rPr lang="it-IT" sz="1200" dirty="0" smtClean="0"/>
              <a:t> TP_3V3, </a:t>
            </a:r>
            <a:r>
              <a:rPr lang="it-IT" sz="1200" dirty="0" err="1" smtClean="0"/>
              <a:t>if</a:t>
            </a:r>
            <a:r>
              <a:rPr lang="it-IT" sz="1200" dirty="0" smtClean="0"/>
              <a:t> &gt;= 3,1 and &lt;= 3,5 </a:t>
            </a:r>
            <a:r>
              <a:rPr lang="it-IT" sz="1200" dirty="0" err="1" smtClean="0"/>
              <a:t>if</a:t>
            </a:r>
            <a:r>
              <a:rPr lang="it-IT" sz="1200" dirty="0" smtClean="0"/>
              <a:t> yes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1 sec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Call the routine to transfer the FW to the </a:t>
            </a:r>
            <a:r>
              <a:rPr lang="it-IT" sz="1200" dirty="0" err="1" smtClean="0"/>
              <a:t>device</a:t>
            </a:r>
            <a:r>
              <a:rPr lang="it-IT" sz="1200" dirty="0" smtClean="0"/>
              <a:t>, </a:t>
            </a:r>
            <a:r>
              <a:rPr lang="it-IT" sz="1200" dirty="0" err="1" smtClean="0"/>
              <a:t>wait</a:t>
            </a:r>
            <a:r>
              <a:rPr lang="it-IT" sz="1200" dirty="0" smtClean="0"/>
              <a:t> the end, </a:t>
            </a:r>
            <a:r>
              <a:rPr lang="it-IT" sz="1200" dirty="0" err="1" smtClean="0"/>
              <a:t>check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Ask</a:t>
            </a:r>
            <a:r>
              <a:rPr lang="it-IT" sz="1200" dirty="0" smtClean="0"/>
              <a:t> the operator to Press a </a:t>
            </a:r>
            <a:r>
              <a:rPr lang="it-IT" sz="1200" dirty="0" err="1" smtClean="0"/>
              <a:t>button</a:t>
            </a:r>
            <a:r>
              <a:rPr lang="it-IT" sz="1200" dirty="0" smtClean="0"/>
              <a:t> on a </a:t>
            </a:r>
            <a:r>
              <a:rPr lang="it-IT" sz="1200" dirty="0" err="1" smtClean="0"/>
              <a:t>messagebox</a:t>
            </a:r>
            <a:r>
              <a:rPr lang="it-IT" sz="1200" dirty="0" smtClean="0"/>
              <a:t> an take a look to the status led, «Press ..»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R2, </a:t>
            </a:r>
            <a:r>
              <a:rPr lang="it-IT" sz="1200" dirty="0" err="1" smtClean="0"/>
              <a:t>wait</a:t>
            </a:r>
            <a:r>
              <a:rPr lang="it-IT" sz="1200" smtClean="0"/>
              <a:t> 0,5 </a:t>
            </a:r>
            <a:r>
              <a:rPr lang="it-IT" sz="1200" dirty="0" smtClean="0"/>
              <a:t>sec. , Open R2 (reset)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Are the led status </a:t>
            </a:r>
            <a:r>
              <a:rPr lang="it-IT" sz="1200" dirty="0" err="1" smtClean="0"/>
              <a:t>blinking</a:t>
            </a:r>
            <a:r>
              <a:rPr lang="it-IT" sz="1200" dirty="0" smtClean="0"/>
              <a:t> ?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Retrieve</a:t>
            </a:r>
            <a:r>
              <a:rPr lang="it-IT" sz="1200" dirty="0" smtClean="0"/>
              <a:t> the MAC </a:t>
            </a:r>
            <a:r>
              <a:rPr lang="it-IT" sz="1200" dirty="0" err="1" smtClean="0"/>
              <a:t>address</a:t>
            </a:r>
            <a:r>
              <a:rPr lang="it-IT" sz="1200" dirty="0" smtClean="0"/>
              <a:t> from the </a:t>
            </a:r>
            <a:r>
              <a:rPr lang="it-IT" sz="1200" dirty="0" err="1" smtClean="0"/>
              <a:t>device</a:t>
            </a: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Check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RS485 </a:t>
            </a:r>
            <a:r>
              <a:rPr lang="it-IT" sz="1200" dirty="0" err="1" smtClean="0"/>
              <a:t>works</a:t>
            </a:r>
            <a:r>
              <a:rPr lang="it-IT" sz="12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End of test 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838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SW </a:t>
            </a:r>
            <a:r>
              <a:rPr lang="it-IT" dirty="0" err="1" smtClean="0"/>
              <a:t>Prerequisite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1" y="600364"/>
            <a:ext cx="119149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</a:t>
            </a:r>
            <a:r>
              <a:rPr lang="it-IT" sz="1600" dirty="0" err="1" smtClean="0"/>
              <a:t>run</a:t>
            </a:r>
            <a:r>
              <a:rPr lang="it-IT" sz="1600" dirty="0" smtClean="0"/>
              <a:t> the SW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</a:t>
            </a:r>
            <a:r>
              <a:rPr lang="it-IT" sz="1600" dirty="0" err="1" smtClean="0"/>
              <a:t>prerequisite</a:t>
            </a:r>
            <a:r>
              <a:rPr lang="it-IT" sz="1600" dirty="0" smtClean="0"/>
              <a:t> are </a:t>
            </a:r>
            <a:r>
              <a:rPr lang="it-IT" sz="1600" dirty="0" err="1" smtClean="0"/>
              <a:t>needed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err="1" smtClean="0"/>
              <a:t>Modbus_PC_Simulator</a:t>
            </a:r>
            <a:endParaRPr lang="it-IT" sz="1600" dirty="0" smtClean="0"/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Python</a:t>
            </a:r>
            <a:r>
              <a:rPr lang="it-IT" sz="1600" dirty="0" smtClean="0"/>
              <a:t> V.2.7.x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pymodbus</a:t>
            </a:r>
            <a:r>
              <a:rPr lang="it-IT" sz="1600" dirty="0" smtClean="0"/>
              <a:t> (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pymodbus.readthedocs.io/en/latest/readme.html#installing</a:t>
            </a:r>
            <a:r>
              <a:rPr lang="it-IT" sz="1600" dirty="0" smtClean="0"/>
              <a:t>)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pyserial</a:t>
            </a:r>
            <a:r>
              <a:rPr lang="it-IT" sz="1600" dirty="0" smtClean="0"/>
              <a:t> </a:t>
            </a:r>
            <a:r>
              <a:rPr lang="it-IT" sz="1600" dirty="0"/>
              <a:t>(</a:t>
            </a:r>
            <a:r>
              <a:rPr lang="it-IT" sz="1600" dirty="0">
                <a:hlinkClick r:id="rId3"/>
              </a:rPr>
              <a:t>https://pypi.org/project/pyserial</a:t>
            </a:r>
            <a:r>
              <a:rPr lang="it-IT" sz="1600" dirty="0" smtClean="0">
                <a:hlinkClick r:id="rId3"/>
              </a:rPr>
              <a:t>/</a:t>
            </a:r>
            <a:r>
              <a:rPr lang="it-IT" sz="1600" dirty="0" smtClean="0"/>
              <a:t>)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CAREL_GME_Test</a:t>
            </a:r>
            <a:endParaRPr lang="it-IT" sz="1600" dirty="0" smtClean="0"/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Launch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and download and </a:t>
            </a:r>
            <a:r>
              <a:rPr lang="it-IT" sz="1600" smtClean="0"/>
              <a:t>install</a:t>
            </a:r>
            <a:r>
              <a:rPr lang="it-IT" sz="1600" dirty="0" smtClean="0"/>
              <a:t> the .NET </a:t>
            </a:r>
            <a:r>
              <a:rPr lang="it-IT" sz="1600" dirty="0" err="1" smtClean="0"/>
              <a:t>Framwork</a:t>
            </a:r>
            <a:r>
              <a:rPr lang="it-IT" sz="1600" dirty="0" smtClean="0"/>
              <a:t> </a:t>
            </a:r>
            <a:r>
              <a:rPr lang="it-IT" sz="1600" dirty="0" err="1" smtClean="0"/>
              <a:t>requested</a:t>
            </a:r>
            <a:r>
              <a:rPr lang="it-IT" sz="1600" dirty="0" smtClean="0"/>
              <a:t> </a:t>
            </a:r>
            <a:endParaRPr lang="it-IT" sz="1600" dirty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72224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561</Words>
  <Application>Microsoft Office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39</cp:revision>
  <cp:lastPrinted>2020-06-24T14:42:24Z</cp:lastPrinted>
  <dcterms:created xsi:type="dcterms:W3CDTF">2020-06-24T14:05:18Z</dcterms:created>
  <dcterms:modified xsi:type="dcterms:W3CDTF">2020-07-01T09:35:30Z</dcterms:modified>
</cp:coreProperties>
</file>