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56" r:id="rId5"/>
    <p:sldId id="260" r:id="rId6"/>
    <p:sldId id="261" r:id="rId7"/>
    <p:sldId id="262" r:id="rId8"/>
    <p:sldId id="257" r:id="rId9"/>
    <p:sldId id="264" r:id="rId10"/>
    <p:sldId id="265" r:id="rId11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8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9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75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0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31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50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58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8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1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11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2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1840-1B76-44BB-98DD-5857A1343252}" type="datetimeFigureOut">
              <a:rPr lang="it-IT" smtClean="0"/>
              <a:t>02/07/2020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1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serial/" TargetMode="External"/><Relationship Id="rId2" Type="http://schemas.openxmlformats.org/officeDocument/2006/relationships/hyperlink" Target="https://pymodbus.readthedocs.io/en/latest/readme.html#install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copertina_PPT_whit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/>
          <a:stretch/>
        </p:blipFill>
        <p:spPr>
          <a:xfrm>
            <a:off x="-133710" y="-83127"/>
            <a:ext cx="12311971" cy="694112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710545" y="1136073"/>
            <a:ext cx="6373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Gateway Middle End </a:t>
            </a:r>
            <a:br>
              <a:rPr lang="it-IT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>HW Test on production line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9841345" y="5874327"/>
            <a:ext cx="248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mtClean="0">
                <a:solidFill>
                  <a:schemeClr val="bg1"/>
                </a:solidFill>
              </a:rPr>
              <a:t>V.1.2</a:t>
            </a:r>
            <a:r>
              <a:rPr lang="it-IT" smtClean="0">
                <a:solidFill>
                  <a:schemeClr val="bg1"/>
                </a:solidFill>
              </a:rPr>
              <a:t/>
            </a:r>
            <a:br>
              <a:rPr lang="it-IT" smtClean="0">
                <a:solidFill>
                  <a:schemeClr val="bg1"/>
                </a:solidFill>
              </a:rPr>
            </a:br>
            <a:r>
              <a:rPr lang="it-IT" smtClean="0">
                <a:solidFill>
                  <a:schemeClr val="bg1"/>
                </a:solidFill>
              </a:rPr>
              <a:t>02/07/2020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5491" y="147782"/>
            <a:ext cx="1191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SW </a:t>
            </a:r>
            <a:r>
              <a:rPr lang="it-IT" dirty="0" err="1" smtClean="0"/>
              <a:t>Pre</a:t>
            </a:r>
            <a:r>
              <a:rPr lang="it-IT" dirty="0" smtClean="0"/>
              <a:t>-requisite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5491" y="600364"/>
            <a:ext cx="119149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In </a:t>
            </a:r>
            <a:r>
              <a:rPr lang="it-IT" sz="1600" dirty="0" err="1" smtClean="0"/>
              <a:t>order</a:t>
            </a:r>
            <a:r>
              <a:rPr lang="it-IT" sz="1600" dirty="0" smtClean="0"/>
              <a:t> to </a:t>
            </a:r>
            <a:r>
              <a:rPr lang="it-IT" sz="1600" dirty="0" err="1" smtClean="0"/>
              <a:t>run</a:t>
            </a:r>
            <a:r>
              <a:rPr lang="it-IT" sz="1600" dirty="0" smtClean="0"/>
              <a:t> the SW the </a:t>
            </a:r>
            <a:r>
              <a:rPr lang="it-IT" sz="1600" dirty="0" err="1" smtClean="0"/>
              <a:t>following</a:t>
            </a:r>
            <a:r>
              <a:rPr lang="it-IT" sz="1600" dirty="0" smtClean="0"/>
              <a:t> </a:t>
            </a:r>
            <a:r>
              <a:rPr lang="it-IT" sz="1600" dirty="0" err="1" smtClean="0"/>
              <a:t>prerequisite</a:t>
            </a:r>
            <a:r>
              <a:rPr lang="it-IT" sz="1600" dirty="0" smtClean="0"/>
              <a:t> are </a:t>
            </a:r>
            <a:r>
              <a:rPr lang="it-IT" sz="1600" dirty="0" err="1" smtClean="0"/>
              <a:t>needed</a:t>
            </a:r>
            <a:endParaRPr lang="it-IT" sz="1600" dirty="0" smtClean="0"/>
          </a:p>
          <a:p>
            <a:endParaRPr lang="it-IT" sz="1600" dirty="0" smtClean="0"/>
          </a:p>
          <a:p>
            <a:r>
              <a:rPr lang="it-IT" sz="1600" dirty="0" err="1" smtClean="0"/>
              <a:t>Modbus_PC_Simulator</a:t>
            </a:r>
            <a:endParaRPr lang="it-IT" sz="1600" dirty="0" smtClean="0"/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Python</a:t>
            </a:r>
            <a:r>
              <a:rPr lang="it-IT" sz="1600" dirty="0" smtClean="0"/>
              <a:t> V.2.7.x</a:t>
            </a:r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pymodbus</a:t>
            </a:r>
            <a:r>
              <a:rPr lang="it-IT" sz="1600" dirty="0" smtClean="0"/>
              <a:t> (</a:t>
            </a:r>
            <a:r>
              <a:rPr lang="it-IT" sz="1600" dirty="0" smtClean="0">
                <a:hlinkClick r:id="rId2"/>
              </a:rPr>
              <a:t>https</a:t>
            </a:r>
            <a:r>
              <a:rPr lang="it-IT" sz="1600" dirty="0">
                <a:hlinkClick r:id="rId2"/>
              </a:rPr>
              <a:t>://</a:t>
            </a:r>
            <a:r>
              <a:rPr lang="it-IT" sz="1600" dirty="0" smtClean="0">
                <a:hlinkClick r:id="rId2"/>
              </a:rPr>
              <a:t>pymodbus.readthedocs.io/en/latest/readme.html#installing</a:t>
            </a:r>
            <a:r>
              <a:rPr lang="it-IT" sz="1600" dirty="0" smtClean="0"/>
              <a:t>)</a:t>
            </a:r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pyserial</a:t>
            </a:r>
            <a:r>
              <a:rPr lang="it-IT" sz="1600" dirty="0" smtClean="0"/>
              <a:t> </a:t>
            </a:r>
            <a:r>
              <a:rPr lang="it-IT" sz="1600" dirty="0"/>
              <a:t>(</a:t>
            </a:r>
            <a:r>
              <a:rPr lang="it-IT" sz="1600" dirty="0">
                <a:hlinkClick r:id="rId3"/>
              </a:rPr>
              <a:t>https://pypi.org/project/pyserial</a:t>
            </a:r>
            <a:r>
              <a:rPr lang="it-IT" sz="1600" dirty="0" smtClean="0">
                <a:hlinkClick r:id="rId3"/>
              </a:rPr>
              <a:t>/</a:t>
            </a:r>
            <a:r>
              <a:rPr lang="it-IT" sz="1600" dirty="0" smtClean="0"/>
              <a:t>)</a:t>
            </a:r>
          </a:p>
          <a:p>
            <a:endParaRPr lang="it-IT" sz="1600" dirty="0" smtClean="0"/>
          </a:p>
          <a:p>
            <a:r>
              <a:rPr lang="it-IT" sz="1600" dirty="0" err="1" smtClean="0"/>
              <a:t>CAREL_GME_Test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Launch</a:t>
            </a:r>
            <a:r>
              <a:rPr lang="it-IT" sz="1600" dirty="0" smtClean="0"/>
              <a:t> </a:t>
            </a:r>
            <a:r>
              <a:rPr lang="it-IT" sz="1600" dirty="0" smtClean="0"/>
              <a:t>the </a:t>
            </a:r>
            <a:r>
              <a:rPr lang="it-IT" sz="1600" dirty="0" err="1" smtClean="0"/>
              <a:t>program</a:t>
            </a:r>
            <a:r>
              <a:rPr lang="it-IT" sz="1600" dirty="0" smtClean="0"/>
              <a:t> </a:t>
            </a:r>
            <a:r>
              <a:rPr lang="it-IT" sz="1600" dirty="0" smtClean="0"/>
              <a:t>CAREL_GME_Test.exe and </a:t>
            </a:r>
            <a:r>
              <a:rPr lang="it-IT" sz="1600" dirty="0" smtClean="0"/>
              <a:t>download and </a:t>
            </a:r>
            <a:r>
              <a:rPr lang="it-IT" sz="1600" dirty="0" err="1" smtClean="0"/>
              <a:t>install</a:t>
            </a:r>
            <a:r>
              <a:rPr lang="it-IT" sz="1600" dirty="0" smtClean="0"/>
              <a:t> the </a:t>
            </a:r>
            <a:r>
              <a:rPr lang="it-IT" sz="1600" dirty="0" err="1" smtClean="0"/>
              <a:t>requested</a:t>
            </a:r>
            <a:r>
              <a:rPr lang="it-IT" sz="1600" dirty="0" smtClean="0"/>
              <a:t> .</a:t>
            </a:r>
            <a:r>
              <a:rPr lang="it-IT" sz="1600" dirty="0"/>
              <a:t>NET </a:t>
            </a:r>
            <a:r>
              <a:rPr lang="it-IT" sz="1600" dirty="0" smtClean="0"/>
              <a:t>Framework</a:t>
            </a:r>
          </a:p>
          <a:p>
            <a:endParaRPr lang="it-IT" sz="1600" dirty="0" smtClean="0"/>
          </a:p>
          <a:p>
            <a:r>
              <a:rPr lang="it-IT" sz="1600" dirty="0" err="1" smtClean="0"/>
              <a:t>After</a:t>
            </a:r>
            <a:r>
              <a:rPr lang="it-IT" sz="1600" dirty="0" smtClean="0"/>
              <a:t> the </a:t>
            </a:r>
            <a:r>
              <a:rPr lang="it-IT" sz="1600" dirty="0" err="1" smtClean="0"/>
              <a:t>installation</a:t>
            </a:r>
            <a:r>
              <a:rPr lang="it-IT" sz="1600" dirty="0" smtClean="0"/>
              <a:t> </a:t>
            </a:r>
            <a:r>
              <a:rPr lang="it-IT" sz="1600" dirty="0" err="1" smtClean="0"/>
              <a:t>follow</a:t>
            </a:r>
            <a:r>
              <a:rPr lang="it-IT" sz="1600" dirty="0" smtClean="0"/>
              <a:t>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steps</a:t>
            </a:r>
            <a:r>
              <a:rPr lang="it-IT" sz="16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Edit</a:t>
            </a:r>
            <a:r>
              <a:rPr lang="it-IT" sz="1600" dirty="0" smtClean="0"/>
              <a:t> with </a:t>
            </a:r>
            <a:r>
              <a:rPr lang="it-IT" sz="1600" dirty="0" err="1" smtClean="0"/>
              <a:t>notepad</a:t>
            </a:r>
            <a:r>
              <a:rPr lang="it-IT" sz="1600" dirty="0" smtClean="0"/>
              <a:t> the file CAREL_GME_Test_CFG.ini and set the COM </a:t>
            </a:r>
            <a:r>
              <a:rPr lang="it-IT" sz="1600" dirty="0" err="1" smtClean="0"/>
              <a:t>ports</a:t>
            </a:r>
            <a:r>
              <a:rPr lang="it-IT" sz="1600" dirty="0" smtClean="0"/>
              <a:t> </a:t>
            </a:r>
            <a:r>
              <a:rPr lang="it-IT" sz="1600" dirty="0" err="1" smtClean="0"/>
              <a:t>according</a:t>
            </a:r>
            <a:r>
              <a:rPr lang="it-IT" sz="1600" dirty="0" smtClean="0"/>
              <a:t> with </a:t>
            </a:r>
            <a:r>
              <a:rPr lang="it-IT" sz="1600" dirty="0" err="1" smtClean="0"/>
              <a:t>your</a:t>
            </a:r>
            <a:r>
              <a:rPr lang="it-IT" sz="1600" dirty="0" smtClean="0"/>
              <a:t> HW </a:t>
            </a:r>
            <a:r>
              <a:rPr lang="it-IT" sz="1600" dirty="0" err="1" smtClean="0"/>
              <a:t>configuration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Launch</a:t>
            </a:r>
            <a:r>
              <a:rPr lang="it-IT" sz="1600" dirty="0" smtClean="0"/>
              <a:t> the CAREL_GME_Test.exe go to the panel on the right «Manual» </a:t>
            </a:r>
            <a:r>
              <a:rPr lang="it-IT" sz="1600" dirty="0" err="1" smtClean="0"/>
              <a:t>you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</a:t>
            </a:r>
            <a:r>
              <a:rPr lang="it-IT" sz="1600" dirty="0" err="1" smtClean="0"/>
              <a:t>find</a:t>
            </a:r>
            <a:r>
              <a:rPr lang="it-IT" sz="1600" dirty="0" smtClean="0"/>
              <a:t> a </a:t>
            </a:r>
            <a:r>
              <a:rPr lang="it-IT" sz="1600" dirty="0" err="1" smtClean="0"/>
              <a:t>series</a:t>
            </a:r>
            <a:r>
              <a:rPr lang="it-IT" sz="1600" dirty="0" smtClean="0"/>
              <a:t> of </a:t>
            </a:r>
            <a:r>
              <a:rPr lang="it-IT" sz="1600" dirty="0" err="1" smtClean="0"/>
              <a:t>button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err="1" smtClean="0"/>
              <a:t>check</a:t>
            </a:r>
            <a:r>
              <a:rPr lang="it-IT" sz="1600" dirty="0" smtClean="0"/>
              <a:t> the HW connection with the </a:t>
            </a:r>
            <a:r>
              <a:rPr lang="it-IT" sz="1600" dirty="0" err="1" smtClean="0"/>
              <a:t>aid</a:t>
            </a:r>
            <a:r>
              <a:rPr lang="it-IT" sz="1600" dirty="0" smtClean="0"/>
              <a:t> of </a:t>
            </a:r>
            <a:r>
              <a:rPr lang="it-IT" sz="1600" dirty="0" err="1" smtClean="0"/>
              <a:t>these</a:t>
            </a:r>
            <a:r>
              <a:rPr lang="it-IT" sz="1600" dirty="0" smtClean="0"/>
              <a:t> </a:t>
            </a:r>
            <a:r>
              <a:rPr lang="it-IT" sz="1600" dirty="0" err="1" smtClean="0"/>
              <a:t>buttons</a:t>
            </a:r>
            <a:r>
              <a:rPr lang="it-IT" sz="1600" dirty="0" smtClean="0"/>
              <a:t>.</a:t>
            </a:r>
            <a:br>
              <a:rPr lang="it-IT" sz="1600" dirty="0" smtClean="0"/>
            </a:br>
            <a:r>
              <a:rPr lang="it-IT" sz="1600" dirty="0" smtClean="0"/>
              <a:t>  </a:t>
            </a:r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575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782" y="138545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Overview</a:t>
            </a:r>
            <a:r>
              <a:rPr lang="it-IT" sz="2400" dirty="0" smtClean="0"/>
              <a:t> </a:t>
            </a:r>
            <a:r>
              <a:rPr lang="it-IT" sz="2400" dirty="0" smtClean="0"/>
              <a:t>– HW part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7782" y="748145"/>
            <a:ext cx="119795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following slides you will find the description of the method to program the FW and test the HW on the gateway middle end </a:t>
            </a:r>
            <a:r>
              <a:rPr lang="en-US" dirty="0" err="1" smtClean="0"/>
              <a:t>WiFi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test HW is described on the next slide and are made using this HW list :</a:t>
            </a:r>
            <a:br>
              <a:rPr lang="en-US" dirty="0" smtClean="0"/>
            </a:br>
            <a:r>
              <a:rPr lang="en-US" dirty="0" smtClean="0"/>
              <a:t>n.1 pcs  from RS components  RS 174-3234 Shield </a:t>
            </a:r>
            <a:r>
              <a:rPr lang="en-US" dirty="0" err="1" smtClean="0"/>
              <a:t>relè</a:t>
            </a:r>
            <a:r>
              <a:rPr lang="en-US" dirty="0" smtClean="0"/>
              <a:t> 3.0 for Shield Arduino/</a:t>
            </a:r>
            <a:r>
              <a:rPr lang="en-US" dirty="0" err="1" smtClean="0"/>
              <a:t>Seeeduino</a:t>
            </a:r>
            <a:r>
              <a:rPr lang="en-US" dirty="0" smtClean="0"/>
              <a:t> Relay Shield 3.0</a:t>
            </a:r>
            <a:br>
              <a:rPr lang="en-US" dirty="0" smtClean="0"/>
            </a:br>
            <a:r>
              <a:rPr lang="en-US" dirty="0" smtClean="0"/>
              <a:t>n.1 pcs  from RS components RS 715-4081 Arduino Uno Rev.3 </a:t>
            </a:r>
          </a:p>
          <a:p>
            <a:r>
              <a:rPr lang="en-US" dirty="0" smtClean="0"/>
              <a:t>n.1 pcs from RS components RS 429-284  USB/TTL 3V3 converter </a:t>
            </a:r>
            <a:br>
              <a:rPr lang="en-US" dirty="0" smtClean="0"/>
            </a:br>
            <a:r>
              <a:rPr lang="en-US" dirty="0" smtClean="0"/>
              <a:t>n.1 pcs from RS components RS 429-278  USB/TTL 5V converter </a:t>
            </a:r>
          </a:p>
          <a:p>
            <a:r>
              <a:rPr lang="en-US" dirty="0" smtClean="0"/>
              <a:t>n.1 pcs power supply 230V to 12VAC 1°</a:t>
            </a:r>
          </a:p>
          <a:p>
            <a:endParaRPr lang="en-US" dirty="0" smtClean="0"/>
          </a:p>
          <a:p>
            <a:r>
              <a:rPr lang="en-US" dirty="0" smtClean="0"/>
              <a:t>The same HW are widely available on Internet from other vendors.</a:t>
            </a:r>
          </a:p>
          <a:p>
            <a:endParaRPr lang="en-US" dirty="0" smtClean="0"/>
          </a:p>
          <a:p>
            <a:r>
              <a:rPr lang="en-US" dirty="0" smtClean="0"/>
              <a:t>The system require a test bed to connect with nails some test points to the test machine.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42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782" y="138545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Overview</a:t>
            </a:r>
            <a:r>
              <a:rPr lang="it-IT" sz="2400" dirty="0" smtClean="0"/>
              <a:t> – SW part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7782" y="748145"/>
            <a:ext cx="11979563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About the SW  to drive the test </a:t>
            </a:r>
          </a:p>
          <a:p>
            <a:r>
              <a:rPr lang="en-US" sz="1600" dirty="0" smtClean="0"/>
              <a:t>- we have made a demo program to perform the </a:t>
            </a:r>
            <a:r>
              <a:rPr lang="en-US" sz="1600" dirty="0" err="1" smtClean="0"/>
              <a:t>programmation</a:t>
            </a:r>
            <a:r>
              <a:rPr lang="en-US" sz="1600" dirty="0" smtClean="0"/>
              <a:t> and test of the device, is written in C# to have a simple user interface, some part of test program will be in Python due to the fact that these part are developed by </a:t>
            </a:r>
            <a:r>
              <a:rPr lang="en-US" sz="1600" dirty="0" err="1" smtClean="0"/>
              <a:t>Espressif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-  Below the documentation of </a:t>
            </a:r>
          </a:p>
          <a:p>
            <a:r>
              <a:rPr lang="en-US" sz="1600" dirty="0" smtClean="0"/>
              <a:t>   1 - the serial protocol used to interact with the HW </a:t>
            </a:r>
            <a:r>
              <a:rPr lang="en-US" sz="1600" dirty="0" smtClean="0"/>
              <a:t>I/O module.   </a:t>
            </a:r>
            <a:endParaRPr lang="en-US" sz="1600" dirty="0" smtClean="0"/>
          </a:p>
          <a:p>
            <a:r>
              <a:rPr lang="en-US" sz="1600" dirty="0" smtClean="0"/>
              <a:t>   2 - documentation about the serial response of the GME in test mode</a:t>
            </a:r>
          </a:p>
          <a:p>
            <a:r>
              <a:rPr lang="en-US" sz="1600" dirty="0" smtClean="0"/>
              <a:t>         </a:t>
            </a:r>
            <a:r>
              <a:rPr lang="en-US" sz="1600" dirty="0" err="1" smtClean="0"/>
              <a:t>ie</a:t>
            </a:r>
            <a:r>
              <a:rPr lang="en-US" sz="1600" dirty="0" smtClean="0"/>
              <a:t>. format of the response about MAC address value, connection test etc.</a:t>
            </a:r>
          </a:p>
          <a:p>
            <a:r>
              <a:rPr lang="en-US" sz="1600" dirty="0" smtClean="0"/>
              <a:t>   3 - the test </a:t>
            </a:r>
            <a:r>
              <a:rPr lang="en-US" sz="1600" dirty="0" smtClean="0"/>
              <a:t>list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- Some exclusion;</a:t>
            </a:r>
          </a:p>
          <a:p>
            <a:r>
              <a:rPr lang="en-US" sz="1600" dirty="0" smtClean="0"/>
              <a:t>  The test system is not complete because some pieces are impossible to made by CAREL :</a:t>
            </a:r>
          </a:p>
          <a:p>
            <a:r>
              <a:rPr lang="en-US" sz="1600" dirty="0" smtClean="0"/>
              <a:t>   5 - Label print;  the mechanism to print is in charge to USR, in fact depends on printer type,  template definition, </a:t>
            </a:r>
            <a:br>
              <a:rPr lang="en-US" sz="1600" dirty="0" smtClean="0"/>
            </a:br>
            <a:r>
              <a:rPr lang="en-US" sz="1600" dirty="0" smtClean="0"/>
              <a:t>        and so on.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6 </a:t>
            </a:r>
            <a:r>
              <a:rPr lang="en-US" sz="1600" dirty="0"/>
              <a:t>- Serial Number;   typically the S/N is retrieved by a call to the factory management system that return the data, </a:t>
            </a:r>
          </a:p>
          <a:p>
            <a:r>
              <a:rPr lang="en-US" sz="1600" dirty="0"/>
              <a:t>   so that, only USR know how it works.  Fortunately this data is present only in the label and not programmed inside </a:t>
            </a:r>
            <a:br>
              <a:rPr lang="en-US" sz="1600" dirty="0"/>
            </a:br>
            <a:r>
              <a:rPr lang="en-US" sz="1600" dirty="0"/>
              <a:t>   the GME, so is possible to call an external program to retrieve it </a:t>
            </a:r>
            <a:r>
              <a:rPr lang="en-US" sz="1600" dirty="0" smtClean="0"/>
              <a:t>and print the label.</a:t>
            </a:r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At the end USR have two possibility :</a:t>
            </a:r>
          </a:p>
          <a:p>
            <a:r>
              <a:rPr lang="en-US" sz="1600" dirty="0" smtClean="0"/>
              <a:t>a - read the documentation and implements the test suite with the scripting method they like,</a:t>
            </a:r>
          </a:p>
          <a:p>
            <a:r>
              <a:rPr lang="en-US" sz="1600" dirty="0" smtClean="0"/>
              <a:t>     and use the test demo SW as </a:t>
            </a:r>
            <a:r>
              <a:rPr lang="en-US" sz="1600" dirty="0" smtClean="0"/>
              <a:t>an </a:t>
            </a:r>
            <a:r>
              <a:rPr lang="en-US" sz="1600" dirty="0" smtClean="0"/>
              <a:t>implementation reference. 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b - complete the CAREL SW with the missing parts of point 5, 6</a:t>
            </a: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65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054759" y="2807855"/>
            <a:ext cx="2105891" cy="126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Arduino Uno + </a:t>
            </a:r>
            <a:br>
              <a:rPr lang="it-IT" dirty="0" smtClean="0"/>
            </a:br>
            <a:r>
              <a:rPr lang="it-IT" dirty="0" smtClean="0"/>
              <a:t>4 Relè </a:t>
            </a:r>
            <a:r>
              <a:rPr lang="it-IT" dirty="0" err="1" smtClean="0"/>
              <a:t>shield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8719123" y="2807856"/>
            <a:ext cx="1930400" cy="12653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GME </a:t>
            </a:r>
          </a:p>
          <a:p>
            <a:pPr algn="ctr"/>
            <a:r>
              <a:rPr lang="it-IT" dirty="0" smtClean="0"/>
              <a:t>under test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589328" y="4551265"/>
            <a:ext cx="1567032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Power</a:t>
            </a:r>
            <a:r>
              <a:rPr lang="it-IT" dirty="0" smtClean="0"/>
              <a:t> Supply</a:t>
            </a:r>
            <a:br>
              <a:rPr lang="it-IT" dirty="0" smtClean="0"/>
            </a:br>
            <a:r>
              <a:rPr lang="it-IT" dirty="0" smtClean="0"/>
              <a:t>12VDC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665015" y="1727200"/>
            <a:ext cx="1265382" cy="738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054759" y="1727200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USB/TTL 5V Adapter</a:t>
            </a:r>
            <a:endParaRPr lang="it-IT" dirty="0"/>
          </a:p>
        </p:txBody>
      </p:sp>
      <p:cxnSp>
        <p:nvCxnSpPr>
          <p:cNvPr id="10" name="Connettore 1 9"/>
          <p:cNvCxnSpPr>
            <a:stCxn id="8" idx="3"/>
          </p:cNvCxnSpPr>
          <p:nvPr/>
        </p:nvCxnSpPr>
        <p:spPr>
          <a:xfrm>
            <a:off x="6160650" y="2004291"/>
            <a:ext cx="3523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endCxn id="5" idx="0"/>
          </p:cNvCxnSpPr>
          <p:nvPr/>
        </p:nvCxnSpPr>
        <p:spPr>
          <a:xfrm>
            <a:off x="9684323" y="2004291"/>
            <a:ext cx="0" cy="80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9684323" y="2438523"/>
            <a:ext cx="140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TTL </a:t>
            </a:r>
            <a:r>
              <a:rPr lang="it-IT" sz="1200" dirty="0" err="1" smtClean="0"/>
              <a:t>port</a:t>
            </a:r>
            <a:endParaRPr lang="it-IT" sz="1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160650" y="1727200"/>
            <a:ext cx="212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RX/TX/GND/ 5VDC</a:t>
            </a:r>
            <a:endParaRPr lang="it-IT" sz="1200" dirty="0"/>
          </a:p>
        </p:txBody>
      </p:sp>
      <p:cxnSp>
        <p:nvCxnSpPr>
          <p:cNvPr id="16" name="Connettore 1 15"/>
          <p:cNvCxnSpPr>
            <a:stCxn id="8" idx="1"/>
          </p:cNvCxnSpPr>
          <p:nvPr/>
        </p:nvCxnSpPr>
        <p:spPr>
          <a:xfrm flipH="1" flipV="1">
            <a:off x="1930397" y="2004199"/>
            <a:ext cx="2124362" cy="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955796" y="2052828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n.2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955796" y="1727200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n.1</a:t>
            </a:r>
            <a:endParaRPr lang="it-IT" sz="1200" dirty="0"/>
          </a:p>
        </p:txBody>
      </p:sp>
      <p:cxnSp>
        <p:nvCxnSpPr>
          <p:cNvPr id="20" name="Connettore 1 19"/>
          <p:cNvCxnSpPr>
            <a:stCxn id="4" idx="1"/>
          </p:cNvCxnSpPr>
          <p:nvPr/>
        </p:nvCxnSpPr>
        <p:spPr>
          <a:xfrm flipH="1">
            <a:off x="3103415" y="3440546"/>
            <a:ext cx="951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 flipH="1" flipV="1">
            <a:off x="3084366" y="2331997"/>
            <a:ext cx="576" cy="110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>
            <a:off x="1930397" y="2327656"/>
            <a:ext cx="1153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6160650" y="2974109"/>
            <a:ext cx="2558473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158341" y="2734118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R3 OUT</a:t>
            </a:r>
            <a:endParaRPr lang="it-IT" sz="12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8264232" y="2734117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TP5</a:t>
            </a:r>
            <a:endParaRPr lang="it-IT" sz="1200" dirty="0"/>
          </a:p>
        </p:txBody>
      </p:sp>
      <p:cxnSp>
        <p:nvCxnSpPr>
          <p:cNvPr id="31" name="Connettore 1 30"/>
          <p:cNvCxnSpPr/>
          <p:nvPr/>
        </p:nvCxnSpPr>
        <p:spPr>
          <a:xfrm>
            <a:off x="4886031" y="4073237"/>
            <a:ext cx="9236" cy="1542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5800435" y="2446428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R3 IN</a:t>
            </a:r>
            <a:endParaRPr lang="it-IT" sz="1200" dirty="0"/>
          </a:p>
        </p:txBody>
      </p:sp>
      <p:cxnSp>
        <p:nvCxnSpPr>
          <p:cNvPr id="34" name="Connettore 1 33"/>
          <p:cNvCxnSpPr/>
          <p:nvPr/>
        </p:nvCxnSpPr>
        <p:spPr>
          <a:xfrm>
            <a:off x="6158341" y="3334082"/>
            <a:ext cx="969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>
            <a:off x="7128159" y="3334082"/>
            <a:ext cx="0" cy="20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7019633" y="3537527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134638" y="532025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GND</a:t>
            </a:r>
            <a:endParaRPr lang="it-IT" sz="1200" dirty="0"/>
          </a:p>
        </p:txBody>
      </p:sp>
      <p:cxnSp>
        <p:nvCxnSpPr>
          <p:cNvPr id="41" name="Connettore 1 40"/>
          <p:cNvCxnSpPr>
            <a:stCxn id="6" idx="3"/>
          </p:cNvCxnSpPr>
          <p:nvPr/>
        </p:nvCxnSpPr>
        <p:spPr>
          <a:xfrm>
            <a:off x="4156360" y="4837593"/>
            <a:ext cx="318653" cy="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4505456" y="4089600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R1</a:t>
            </a:r>
            <a:br>
              <a:rPr lang="it-IT" sz="1200" dirty="0" smtClean="0"/>
            </a:br>
            <a:r>
              <a:rPr lang="it-IT" sz="1200" dirty="0" smtClean="0"/>
              <a:t>OUT</a:t>
            </a:r>
            <a:endParaRPr lang="it-IT" sz="1200" dirty="0"/>
          </a:p>
        </p:txBody>
      </p:sp>
      <p:sp>
        <p:nvSpPr>
          <p:cNvPr id="45" name="Rettangolo 44"/>
          <p:cNvSpPr/>
          <p:nvPr/>
        </p:nvSpPr>
        <p:spPr>
          <a:xfrm>
            <a:off x="4054759" y="951179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USB/RS485 Adapter</a:t>
            </a:r>
            <a:endParaRPr lang="it-IT" dirty="0"/>
          </a:p>
        </p:txBody>
      </p:sp>
      <p:cxnSp>
        <p:nvCxnSpPr>
          <p:cNvPr id="47" name="Connettore 1 46"/>
          <p:cNvCxnSpPr>
            <a:stCxn id="45" idx="1"/>
          </p:cNvCxnSpPr>
          <p:nvPr/>
        </p:nvCxnSpPr>
        <p:spPr>
          <a:xfrm flipH="1">
            <a:off x="1297706" y="1228270"/>
            <a:ext cx="2757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endCxn id="7" idx="0"/>
          </p:cNvCxnSpPr>
          <p:nvPr/>
        </p:nvCxnSpPr>
        <p:spPr>
          <a:xfrm>
            <a:off x="1297706" y="1228270"/>
            <a:ext cx="0" cy="49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960408" y="995356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n.3</a:t>
            </a:r>
            <a:endParaRPr lang="it-IT" sz="1200" dirty="0"/>
          </a:p>
        </p:txBody>
      </p:sp>
      <p:cxnSp>
        <p:nvCxnSpPr>
          <p:cNvPr id="52" name="Connettore 1 51"/>
          <p:cNvCxnSpPr/>
          <p:nvPr/>
        </p:nvCxnSpPr>
        <p:spPr>
          <a:xfrm flipV="1">
            <a:off x="10649523" y="3077741"/>
            <a:ext cx="960586" cy="4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45" idx="3"/>
          </p:cNvCxnSpPr>
          <p:nvPr/>
        </p:nvCxnSpPr>
        <p:spPr>
          <a:xfrm>
            <a:off x="6160650" y="1228270"/>
            <a:ext cx="5449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11610109" y="1228270"/>
            <a:ext cx="0" cy="1849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10636820" y="2803113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RS485</a:t>
            </a:r>
            <a:endParaRPr lang="it-IT" sz="12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4169938" y="4096749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R1 </a:t>
            </a:r>
            <a:br>
              <a:rPr lang="it-IT" sz="1200" dirty="0" smtClean="0"/>
            </a:br>
            <a:r>
              <a:rPr lang="it-IT" sz="1200" dirty="0" smtClean="0"/>
              <a:t>IN</a:t>
            </a:r>
            <a:endParaRPr lang="it-IT" sz="1200" dirty="0"/>
          </a:p>
        </p:txBody>
      </p:sp>
      <p:cxnSp>
        <p:nvCxnSpPr>
          <p:cNvPr id="65" name="Connettore 1 64"/>
          <p:cNvCxnSpPr/>
          <p:nvPr/>
        </p:nvCxnSpPr>
        <p:spPr>
          <a:xfrm flipV="1">
            <a:off x="4475013" y="4073237"/>
            <a:ext cx="0" cy="771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>
            <a:endCxn id="5" idx="2"/>
          </p:cNvCxnSpPr>
          <p:nvPr/>
        </p:nvCxnSpPr>
        <p:spPr>
          <a:xfrm flipV="1">
            <a:off x="9684323" y="4073238"/>
            <a:ext cx="0" cy="1542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4895267" y="5615709"/>
            <a:ext cx="4789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684323" y="4147220"/>
            <a:ext cx="83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+ </a:t>
            </a:r>
            <a:br>
              <a:rPr lang="it-IT" sz="1200" dirty="0" smtClean="0"/>
            </a:br>
            <a:r>
              <a:rPr lang="it-IT" sz="1200" dirty="0" err="1" smtClean="0"/>
              <a:t>Power</a:t>
            </a:r>
            <a:r>
              <a:rPr lang="it-IT" sz="1200" dirty="0" smtClean="0"/>
              <a:t> Connector</a:t>
            </a:r>
            <a:endParaRPr lang="it-IT" sz="12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058361" y="370393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TP_3V3</a:t>
            </a:r>
            <a:endParaRPr lang="it-IT" sz="1200" dirty="0"/>
          </a:p>
        </p:txBody>
      </p:sp>
      <p:sp>
        <p:nvSpPr>
          <p:cNvPr id="77" name="Rettangolo 76"/>
          <p:cNvSpPr/>
          <p:nvPr/>
        </p:nvSpPr>
        <p:spPr>
          <a:xfrm>
            <a:off x="7128159" y="4146974"/>
            <a:ext cx="94672" cy="311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1 78"/>
          <p:cNvCxnSpPr/>
          <p:nvPr/>
        </p:nvCxnSpPr>
        <p:spPr>
          <a:xfrm>
            <a:off x="7177798" y="4920475"/>
            <a:ext cx="0" cy="20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7069272" y="5123920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77" idx="0"/>
            <a:endCxn id="77" idx="0"/>
          </p:cNvCxnSpPr>
          <p:nvPr/>
        </p:nvCxnSpPr>
        <p:spPr>
          <a:xfrm>
            <a:off x="7175495" y="41469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>
            <a:off x="7170871" y="3949701"/>
            <a:ext cx="154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1 87"/>
          <p:cNvCxnSpPr>
            <a:endCxn id="77" idx="0"/>
          </p:cNvCxnSpPr>
          <p:nvPr/>
        </p:nvCxnSpPr>
        <p:spPr>
          <a:xfrm>
            <a:off x="7170871" y="3949701"/>
            <a:ext cx="4624" cy="19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88"/>
          <p:cNvSpPr/>
          <p:nvPr/>
        </p:nvSpPr>
        <p:spPr>
          <a:xfrm>
            <a:off x="7130462" y="4600960"/>
            <a:ext cx="94672" cy="311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/>
          <p:cNvCxnSpPr>
            <a:stCxn id="77" idx="2"/>
            <a:endCxn id="89" idx="0"/>
          </p:cNvCxnSpPr>
          <p:nvPr/>
        </p:nvCxnSpPr>
        <p:spPr>
          <a:xfrm>
            <a:off x="7175495" y="4458855"/>
            <a:ext cx="2303" cy="14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/>
          <p:cNvCxnSpPr/>
          <p:nvPr/>
        </p:nvCxnSpPr>
        <p:spPr>
          <a:xfrm flipH="1" flipV="1">
            <a:off x="5981118" y="4516890"/>
            <a:ext cx="1189753" cy="8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 flipV="1">
            <a:off x="5977467" y="4071154"/>
            <a:ext cx="1533" cy="452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/>
          <p:cNvSpPr txBox="1"/>
          <p:nvPr/>
        </p:nvSpPr>
        <p:spPr>
          <a:xfrm>
            <a:off x="5912610" y="4063907"/>
            <a:ext cx="84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A0 in</a:t>
            </a:r>
            <a:endParaRPr lang="it-IT" sz="1200" dirty="0"/>
          </a:p>
        </p:txBody>
      </p:sp>
      <p:sp>
        <p:nvSpPr>
          <p:cNvPr id="98" name="CasellaDiTesto 97"/>
          <p:cNvSpPr txBox="1"/>
          <p:nvPr/>
        </p:nvSpPr>
        <p:spPr>
          <a:xfrm>
            <a:off x="7223817" y="4146974"/>
            <a:ext cx="11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22,1K 1%</a:t>
            </a:r>
            <a:endParaRPr lang="it-IT" sz="1200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7222831" y="4645892"/>
            <a:ext cx="11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11K 1%</a:t>
            </a:r>
            <a:endParaRPr lang="it-IT" sz="1200" dirty="0"/>
          </a:p>
        </p:txBody>
      </p:sp>
      <p:sp>
        <p:nvSpPr>
          <p:cNvPr id="102" name="CasellaDiTesto 101"/>
          <p:cNvSpPr txBox="1"/>
          <p:nvPr/>
        </p:nvSpPr>
        <p:spPr>
          <a:xfrm>
            <a:off x="4927143" y="4120261"/>
            <a:ext cx="35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R2</a:t>
            </a:r>
            <a:br>
              <a:rPr lang="it-IT" sz="1200" dirty="0" smtClean="0"/>
            </a:br>
            <a:r>
              <a:rPr lang="it-IT" sz="1200" dirty="0" smtClean="0"/>
              <a:t>IN</a:t>
            </a:r>
            <a:endParaRPr lang="it-IT" sz="1200" dirty="0"/>
          </a:p>
        </p:txBody>
      </p:sp>
      <p:sp>
        <p:nvSpPr>
          <p:cNvPr id="103" name="CasellaDiTesto 102"/>
          <p:cNvSpPr txBox="1"/>
          <p:nvPr/>
        </p:nvSpPr>
        <p:spPr>
          <a:xfrm>
            <a:off x="5307491" y="4088106"/>
            <a:ext cx="4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R2</a:t>
            </a:r>
            <a:br>
              <a:rPr lang="it-IT" sz="1200" dirty="0" smtClean="0"/>
            </a:br>
            <a:r>
              <a:rPr lang="it-IT" sz="1200" dirty="0" smtClean="0"/>
              <a:t>OUT</a:t>
            </a:r>
            <a:endParaRPr lang="it-IT" sz="1200" dirty="0"/>
          </a:p>
        </p:txBody>
      </p:sp>
      <p:cxnSp>
        <p:nvCxnSpPr>
          <p:cNvPr id="105" name="Connettore 1 104"/>
          <p:cNvCxnSpPr/>
          <p:nvPr/>
        </p:nvCxnSpPr>
        <p:spPr>
          <a:xfrm>
            <a:off x="5279729" y="4088106"/>
            <a:ext cx="0" cy="1035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5178130" y="5123920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1 106"/>
          <p:cNvCxnSpPr/>
          <p:nvPr/>
        </p:nvCxnSpPr>
        <p:spPr>
          <a:xfrm>
            <a:off x="3271245" y="5363246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/>
          <p:cNvCxnSpPr>
            <a:stCxn id="6" idx="1"/>
            <a:endCxn id="6" idx="1"/>
          </p:cNvCxnSpPr>
          <p:nvPr/>
        </p:nvCxnSpPr>
        <p:spPr>
          <a:xfrm>
            <a:off x="2589328" y="48375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1 112"/>
          <p:cNvCxnSpPr>
            <a:stCxn id="6" idx="1"/>
          </p:cNvCxnSpPr>
          <p:nvPr/>
        </p:nvCxnSpPr>
        <p:spPr>
          <a:xfrm flipH="1" flipV="1">
            <a:off x="2116667" y="4837592"/>
            <a:ext cx="4726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/>
          <p:cNvSpPr txBox="1"/>
          <p:nvPr/>
        </p:nvSpPr>
        <p:spPr>
          <a:xfrm>
            <a:off x="1879092" y="4563869"/>
            <a:ext cx="82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230VAC</a:t>
            </a:r>
            <a:endParaRPr lang="it-IT" sz="1200" dirty="0"/>
          </a:p>
        </p:txBody>
      </p:sp>
      <p:cxnSp>
        <p:nvCxnSpPr>
          <p:cNvPr id="118" name="Connettore 1 117"/>
          <p:cNvCxnSpPr/>
          <p:nvPr/>
        </p:nvCxnSpPr>
        <p:spPr>
          <a:xfrm>
            <a:off x="9252857" y="4071154"/>
            <a:ext cx="10886" cy="121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 flipH="1">
            <a:off x="5698595" y="4071154"/>
            <a:ext cx="6957" cy="1231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/>
          <p:nvPr/>
        </p:nvCxnSpPr>
        <p:spPr>
          <a:xfrm flipV="1">
            <a:off x="5693229" y="5278579"/>
            <a:ext cx="3570514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/>
          <p:cNvSpPr txBox="1"/>
          <p:nvPr/>
        </p:nvSpPr>
        <p:spPr>
          <a:xfrm>
            <a:off x="8690330" y="4017740"/>
            <a:ext cx="66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Button</a:t>
            </a:r>
            <a:r>
              <a:rPr lang="it-IT" dirty="0" smtClean="0"/>
              <a:t> </a:t>
            </a:r>
            <a:endParaRPr lang="it-IT" dirty="0"/>
          </a:p>
        </p:txBody>
      </p:sp>
      <p:cxnSp>
        <p:nvCxnSpPr>
          <p:cNvPr id="131" name="Connettore 1 130"/>
          <p:cNvCxnSpPr/>
          <p:nvPr/>
        </p:nvCxnSpPr>
        <p:spPr>
          <a:xfrm flipH="1" flipV="1">
            <a:off x="5380567" y="2480082"/>
            <a:ext cx="4873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>
            <a:off x="5381328" y="2481611"/>
            <a:ext cx="0" cy="95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5279729" y="2575492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5867870" y="2480082"/>
            <a:ext cx="0" cy="323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6119443" y="3103450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R4 IN</a:t>
            </a:r>
            <a:endParaRPr lang="it-IT" sz="1200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6116967" y="3433464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R4 OUT</a:t>
            </a:r>
            <a:endParaRPr lang="it-IT" sz="1200" dirty="0"/>
          </a:p>
        </p:txBody>
      </p:sp>
      <p:cxnSp>
        <p:nvCxnSpPr>
          <p:cNvPr id="143" name="Connettore 1 142"/>
          <p:cNvCxnSpPr/>
          <p:nvPr/>
        </p:nvCxnSpPr>
        <p:spPr>
          <a:xfrm>
            <a:off x="6158341" y="3666347"/>
            <a:ext cx="2560778" cy="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sellaDiTesto 143"/>
          <p:cNvSpPr txBox="1"/>
          <p:nvPr/>
        </p:nvSpPr>
        <p:spPr>
          <a:xfrm>
            <a:off x="8156083" y="342604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TP_EN</a:t>
            </a:r>
            <a:endParaRPr lang="it-IT" sz="1200" dirty="0"/>
          </a:p>
        </p:txBody>
      </p:sp>
      <p:cxnSp>
        <p:nvCxnSpPr>
          <p:cNvPr id="154" name="Connettore 1 153"/>
          <p:cNvCxnSpPr>
            <a:stCxn id="6" idx="2"/>
          </p:cNvCxnSpPr>
          <p:nvPr/>
        </p:nvCxnSpPr>
        <p:spPr>
          <a:xfrm>
            <a:off x="3372844" y="5123920"/>
            <a:ext cx="0" cy="23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tangolo 154"/>
          <p:cNvSpPr/>
          <p:nvPr/>
        </p:nvSpPr>
        <p:spPr>
          <a:xfrm>
            <a:off x="8227803" y="6152160"/>
            <a:ext cx="3748933" cy="527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TEST ACCESS POINT</a:t>
            </a:r>
            <a:br>
              <a:rPr lang="it-IT" dirty="0" smtClean="0"/>
            </a:br>
            <a:r>
              <a:rPr lang="it-IT" dirty="0" smtClean="0"/>
              <a:t>SSID «TEST_AP» PWD «12345678» 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66255" y="101600"/>
            <a:ext cx="789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Test HW </a:t>
            </a:r>
            <a:r>
              <a:rPr lang="it-IT" dirty="0" err="1" smtClean="0"/>
              <a:t>block</a:t>
            </a:r>
            <a:r>
              <a:rPr lang="it-IT" dirty="0" smtClean="0"/>
              <a:t> </a:t>
            </a:r>
            <a:r>
              <a:rPr lang="it-IT" dirty="0" err="1" smtClean="0"/>
              <a:t>diagram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9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Arduino Uno serial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Arduino Uno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programmed</a:t>
            </a:r>
            <a:r>
              <a:rPr lang="it-IT" dirty="0" smtClean="0"/>
              <a:t> with 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receive</a:t>
            </a:r>
            <a:r>
              <a:rPr lang="it-IT" dirty="0" smtClean="0"/>
              <a:t> some </a:t>
            </a:r>
            <a:r>
              <a:rPr lang="it-IT" dirty="0" err="1" smtClean="0"/>
              <a:t>commands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serial </a:t>
            </a:r>
            <a:r>
              <a:rPr lang="it-IT" dirty="0" err="1" smtClean="0"/>
              <a:t>port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The serial </a:t>
            </a:r>
            <a:r>
              <a:rPr lang="it-IT" dirty="0" err="1" smtClean="0"/>
              <a:t>port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 are : 115200/N/8/1</a:t>
            </a:r>
          </a:p>
          <a:p>
            <a:r>
              <a:rPr lang="it-IT" dirty="0"/>
              <a:t>The </a:t>
            </a:r>
            <a:r>
              <a:rPr lang="it-IT" dirty="0" err="1"/>
              <a:t>commands</a:t>
            </a:r>
            <a:r>
              <a:rPr lang="it-IT" dirty="0"/>
              <a:t> are </a:t>
            </a:r>
            <a:r>
              <a:rPr lang="it-IT" dirty="0" err="1"/>
              <a:t>simple</a:t>
            </a:r>
            <a:r>
              <a:rPr lang="it-IT" dirty="0"/>
              <a:t> ASCII </a:t>
            </a:r>
            <a:r>
              <a:rPr lang="it-IT" dirty="0" err="1"/>
              <a:t>string</a:t>
            </a:r>
            <a:r>
              <a:rPr lang="it-IT" dirty="0"/>
              <a:t> terminate with ‘\n</a:t>
            </a:r>
            <a:r>
              <a:rPr lang="it-IT" dirty="0" smtClean="0"/>
              <a:t>’  </a:t>
            </a:r>
            <a:r>
              <a:rPr lang="it-IT" dirty="0" err="1" smtClean="0"/>
              <a:t>ie</a:t>
            </a:r>
            <a:r>
              <a:rPr lang="it-IT" dirty="0" smtClean="0"/>
              <a:t>. ‘A0\n’, so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easy to </a:t>
            </a:r>
            <a:r>
              <a:rPr lang="it-IT" dirty="0" err="1" smtClean="0"/>
              <a:t>make</a:t>
            </a:r>
            <a:r>
              <a:rPr lang="it-IT" dirty="0" smtClean="0"/>
              <a:t> a </a:t>
            </a:r>
            <a:r>
              <a:rPr lang="it-IT" dirty="0" err="1" smtClean="0"/>
              <a:t>program</a:t>
            </a:r>
            <a:r>
              <a:rPr lang="it-IT" dirty="0" smtClean="0"/>
              <a:t> to </a:t>
            </a:r>
            <a:r>
              <a:rPr lang="it-IT" dirty="0" err="1" smtClean="0"/>
              <a:t>interact</a:t>
            </a:r>
            <a:r>
              <a:rPr lang="it-IT" dirty="0" smtClean="0"/>
              <a:t> with </a:t>
            </a:r>
            <a:r>
              <a:rPr lang="it-IT" dirty="0" err="1" smtClean="0"/>
              <a:t>it</a:t>
            </a:r>
            <a:r>
              <a:rPr lang="it-IT" dirty="0" smtClean="0"/>
              <a:t>. 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commands</a:t>
            </a:r>
            <a:r>
              <a:rPr lang="it-IT" dirty="0" smtClean="0"/>
              <a:t> are :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39152"/>
              </p:ext>
            </p:extLst>
          </p:nvPr>
        </p:nvGraphicFramePr>
        <p:xfrm>
          <a:off x="147782" y="2123594"/>
          <a:ext cx="8127999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Command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Answer</a:t>
                      </a:r>
                      <a:r>
                        <a:rPr lang="it-IT" dirty="0" smtClean="0"/>
                        <a:t> from Arduino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n.1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n.1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n.2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n.3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n.3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n.4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V=</a:t>
                      </a:r>
                      <a:r>
                        <a:rPr lang="it-IT" dirty="0" err="1" smtClean="0"/>
                        <a:t>xxxx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dirty="0" err="1" smtClean="0"/>
                        <a:t>where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xxxx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is</a:t>
                      </a:r>
                      <a:r>
                        <a:rPr lang="it-IT" baseline="0" dirty="0" smtClean="0"/>
                        <a:t> the RAW </a:t>
                      </a:r>
                      <a:r>
                        <a:rPr lang="it-IT" baseline="0" dirty="0" err="1" smtClean="0"/>
                        <a:t>number</a:t>
                      </a:r>
                      <a:r>
                        <a:rPr lang="it-IT" baseline="0" dirty="0" smtClean="0"/>
                        <a:t> from the AD </a:t>
                      </a:r>
                      <a:r>
                        <a:rPr lang="it-IT" baseline="0" dirty="0" err="1" smtClean="0"/>
                        <a:t>converter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Read </a:t>
                      </a:r>
                      <a:r>
                        <a:rPr lang="it-IT" dirty="0" err="1" smtClean="0"/>
                        <a:t>voltage</a:t>
                      </a:r>
                      <a:r>
                        <a:rPr lang="it-IT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7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Gateway Middle End (GME) test FW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GME have a test FW inside, if during the power </a:t>
            </a:r>
            <a:r>
              <a:rPr lang="en-US" dirty="0" smtClean="0"/>
              <a:t>on or a reset, </a:t>
            </a:r>
            <a:r>
              <a:rPr lang="en-US" dirty="0" smtClean="0"/>
              <a:t>the test point TP5  is connected to ground the GME start in test mode.</a:t>
            </a:r>
            <a:br>
              <a:rPr lang="en-US" dirty="0" smtClean="0"/>
            </a:br>
            <a:r>
              <a:rPr lang="en-US" dirty="0" smtClean="0"/>
              <a:t>In test mode the GME emit some message from the TTL port, all the messages are terminated with ‘\n’. </a:t>
            </a:r>
            <a:br>
              <a:rPr lang="en-US" dirty="0" smtClean="0"/>
            </a:br>
            <a:r>
              <a:rPr lang="en-US" dirty="0" smtClean="0"/>
              <a:t>The serial port parameters are : 115200/N/8/1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GME in test mode </a:t>
            </a:r>
            <a:r>
              <a:rPr lang="it-IT" dirty="0" err="1" smtClean="0"/>
              <a:t>try</a:t>
            </a:r>
            <a:r>
              <a:rPr lang="it-IT" dirty="0" smtClean="0"/>
              <a:t> to </a:t>
            </a:r>
            <a:r>
              <a:rPr lang="it-IT" dirty="0" err="1" smtClean="0"/>
              <a:t>read</a:t>
            </a:r>
            <a:r>
              <a:rPr lang="it-IT" dirty="0" smtClean="0"/>
              <a:t> with </a:t>
            </a:r>
            <a:r>
              <a:rPr lang="it-IT" dirty="0" err="1" smtClean="0"/>
              <a:t>Modbus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RS485 </a:t>
            </a:r>
            <a:r>
              <a:rPr lang="it-IT" dirty="0" err="1" smtClean="0"/>
              <a:t>port</a:t>
            </a:r>
            <a:r>
              <a:rPr lang="it-IT" dirty="0" smtClean="0"/>
              <a:t> the HR n.1 of a </a:t>
            </a:r>
            <a:r>
              <a:rPr lang="it-IT" dirty="0" err="1" smtClean="0"/>
              <a:t>connected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, in </a:t>
            </a:r>
            <a:r>
              <a:rPr lang="it-IT" dirty="0" err="1" smtClean="0"/>
              <a:t>this</a:t>
            </a:r>
            <a:r>
              <a:rPr lang="it-IT" dirty="0" smtClean="0"/>
              <a:t> case a simulator.</a:t>
            </a:r>
            <a:endParaRPr lang="it-IT" dirty="0"/>
          </a:p>
          <a:p>
            <a:r>
              <a:rPr lang="it-IT" dirty="0" smtClean="0"/>
              <a:t>The serial </a:t>
            </a:r>
            <a:r>
              <a:rPr lang="it-IT" dirty="0" err="1" smtClean="0"/>
              <a:t>port</a:t>
            </a:r>
            <a:r>
              <a:rPr lang="it-IT" dirty="0" smtClean="0"/>
              <a:t> of simulator must be set to : 19200/N/8/1</a:t>
            </a:r>
          </a:p>
          <a:p>
            <a:endParaRPr lang="it-IT" dirty="0"/>
          </a:p>
          <a:p>
            <a:r>
              <a:rPr lang="it-IT" dirty="0" smtClean="0"/>
              <a:t>In the </a:t>
            </a:r>
            <a:r>
              <a:rPr lang="it-IT" dirty="0" err="1" smtClean="0"/>
              <a:t>next</a:t>
            </a:r>
            <a:r>
              <a:rPr lang="it-IT" dirty="0" smtClean="0"/>
              <a:t> slide the list of </a:t>
            </a:r>
            <a:r>
              <a:rPr lang="it-IT" dirty="0" err="1" smtClean="0"/>
              <a:t>returned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90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Gateway Middle End (GME) test FW  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the </a:t>
            </a:r>
            <a:r>
              <a:rPr lang="it-IT" dirty="0" err="1" smtClean="0"/>
              <a:t>table</a:t>
            </a:r>
            <a:r>
              <a:rPr lang="it-IT" dirty="0" smtClean="0"/>
              <a:t> </a:t>
            </a:r>
            <a:r>
              <a:rPr lang="it-IT" dirty="0" err="1" smtClean="0"/>
              <a:t>below</a:t>
            </a:r>
            <a:r>
              <a:rPr lang="it-IT" dirty="0" smtClean="0"/>
              <a:t> the list of the </a:t>
            </a:r>
            <a:r>
              <a:rPr lang="it-IT" dirty="0" err="1" smtClean="0"/>
              <a:t>message</a:t>
            </a:r>
            <a:r>
              <a:rPr lang="it-IT" dirty="0"/>
              <a:t> </a:t>
            </a:r>
            <a:r>
              <a:rPr lang="it-IT" dirty="0" smtClean="0"/>
              <a:t>: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188954"/>
              </p:ext>
            </p:extLst>
          </p:nvPr>
        </p:nvGraphicFramePr>
        <p:xfrm>
          <a:off x="83127" y="1116830"/>
          <a:ext cx="11517746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2"/>
                <a:gridCol w="7758544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Output </a:t>
                      </a:r>
                      <a:r>
                        <a:rPr lang="it-IT" dirty="0" err="1" smtClean="0"/>
                        <a:t>string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Note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MAC=</a:t>
                      </a:r>
                      <a:r>
                        <a:rPr lang="it-IT" dirty="0" err="1" smtClean="0"/>
                        <a:t>aabbccddeeff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The MAC </a:t>
                      </a:r>
                      <a:r>
                        <a:rPr lang="it-IT" dirty="0" err="1" smtClean="0"/>
                        <a:t>address</a:t>
                      </a:r>
                      <a:r>
                        <a:rPr lang="it-IT" dirty="0" smtClean="0"/>
                        <a:t> of the </a:t>
                      </a:r>
                      <a:r>
                        <a:rPr lang="it-IT" dirty="0" err="1" smtClean="0"/>
                        <a:t>device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without</a:t>
                      </a:r>
                      <a:r>
                        <a:rPr lang="it-IT" dirty="0" smtClean="0"/>
                        <a:t> separator «:»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STA=</a:t>
                      </a:r>
                      <a:r>
                        <a:rPr lang="it-IT" dirty="0" err="1" smtClean="0"/>
                        <a:t>xxxxxxx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STA=CONNECTED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STA=DISCONNECTED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the GME </a:t>
                      </a:r>
                      <a:r>
                        <a:rPr lang="it-IT" dirty="0" err="1" smtClean="0"/>
                        <a:t>try</a:t>
                      </a:r>
                      <a:r>
                        <a:rPr lang="it-IT" dirty="0" smtClean="0"/>
                        <a:t> to </a:t>
                      </a:r>
                      <a:r>
                        <a:rPr lang="it-IT" dirty="0" err="1" smtClean="0"/>
                        <a:t>connect</a:t>
                      </a:r>
                      <a:r>
                        <a:rPr lang="it-IT" dirty="0" smtClean="0"/>
                        <a:t> to an AP with SSID «GME_TEST» and PWD «12345678»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in case of success </a:t>
                      </a:r>
                      <a:r>
                        <a:rPr lang="it-IT" dirty="0" err="1" smtClean="0"/>
                        <a:t>return</a:t>
                      </a:r>
                      <a:r>
                        <a:rPr lang="it-IT" dirty="0" smtClean="0"/>
                        <a:t> CONNECTED.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HR=</a:t>
                      </a:r>
                      <a:r>
                        <a:rPr lang="it-IT" dirty="0" err="1" smtClean="0"/>
                        <a:t>xxxx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Value of Holding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register</a:t>
                      </a:r>
                      <a:r>
                        <a:rPr lang="it-IT" baseline="0" dirty="0" smtClean="0"/>
                        <a:t> n.1 </a:t>
                      </a:r>
                      <a:r>
                        <a:rPr lang="it-IT" baseline="0" dirty="0" err="1" smtClean="0"/>
                        <a:t>read</a:t>
                      </a:r>
                      <a:r>
                        <a:rPr lang="it-IT" baseline="0" dirty="0" smtClean="0"/>
                        <a:t> from RS485 </a:t>
                      </a:r>
                      <a:r>
                        <a:rPr lang="it-IT" baseline="0" dirty="0" err="1" smtClean="0"/>
                        <a:t>port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66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61925" y="142875"/>
            <a:ext cx="117443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Test </a:t>
            </a:r>
            <a:r>
              <a:rPr lang="it-IT" sz="2400" dirty="0" err="1" smtClean="0"/>
              <a:t>sequence</a:t>
            </a:r>
            <a:r>
              <a:rPr lang="it-IT" sz="2400" dirty="0" smtClean="0"/>
              <a:t>  </a:t>
            </a:r>
            <a:r>
              <a:rPr lang="it-IT" sz="2400" dirty="0" err="1" smtClean="0">
                <a:solidFill>
                  <a:srgbClr val="FF0000"/>
                </a:solidFill>
              </a:rPr>
              <a:t>Not</a:t>
            </a:r>
            <a:r>
              <a:rPr lang="it-IT" sz="2400" dirty="0" smtClean="0">
                <a:solidFill>
                  <a:srgbClr val="FF0000"/>
                </a:solidFill>
              </a:rPr>
              <a:t> </a:t>
            </a:r>
            <a:r>
              <a:rPr lang="it-IT" sz="2400" dirty="0" err="1" smtClean="0">
                <a:solidFill>
                  <a:srgbClr val="FF0000"/>
                </a:solidFill>
              </a:rPr>
              <a:t>completed</a:t>
            </a:r>
            <a:r>
              <a:rPr lang="it-IT" sz="2400" dirty="0" smtClean="0"/>
              <a:t> </a:t>
            </a:r>
            <a:r>
              <a:rPr lang="it-IT" sz="2400" dirty="0" err="1" smtClean="0">
                <a:solidFill>
                  <a:srgbClr val="FF0000"/>
                </a:solidFill>
              </a:rPr>
              <a:t>will</a:t>
            </a:r>
            <a:r>
              <a:rPr lang="it-IT" sz="2400" dirty="0" smtClean="0">
                <a:solidFill>
                  <a:srgbClr val="FF0000"/>
                </a:solidFill>
              </a:rPr>
              <a:t> update </a:t>
            </a:r>
            <a:r>
              <a:rPr lang="it-IT" sz="2400" dirty="0" err="1" smtClean="0">
                <a:solidFill>
                  <a:srgbClr val="FF0000"/>
                </a:solidFill>
              </a:rPr>
              <a:t>at</a:t>
            </a:r>
            <a:r>
              <a:rPr lang="it-IT" sz="2400" dirty="0" smtClean="0">
                <a:solidFill>
                  <a:srgbClr val="FF0000"/>
                </a:solidFill>
              </a:rPr>
              <a:t> the end of </a:t>
            </a:r>
            <a:r>
              <a:rPr lang="it-IT" sz="2400" dirty="0" err="1" smtClean="0">
                <a:solidFill>
                  <a:srgbClr val="FF0000"/>
                </a:solidFill>
              </a:rPr>
              <a:t>development</a:t>
            </a:r>
            <a:endParaRPr lang="it-IT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All</a:t>
            </a:r>
            <a:r>
              <a:rPr lang="it-IT" sz="1200" dirty="0" smtClean="0"/>
              <a:t> relè open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R4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R2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R1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Wait</a:t>
            </a:r>
            <a:r>
              <a:rPr lang="it-IT" sz="1200" dirty="0" smtClean="0"/>
              <a:t> 0,5 sec.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Measure</a:t>
            </a:r>
            <a:r>
              <a:rPr lang="it-IT" sz="1200" dirty="0" smtClean="0"/>
              <a:t> TP_3V3, </a:t>
            </a:r>
            <a:r>
              <a:rPr lang="it-IT" sz="1200" dirty="0" err="1" smtClean="0"/>
              <a:t>if</a:t>
            </a:r>
            <a:r>
              <a:rPr lang="it-IT" sz="1200" dirty="0" smtClean="0"/>
              <a:t> &gt;= 3,1 and &lt;= 3,5 </a:t>
            </a:r>
            <a:r>
              <a:rPr lang="it-IT" sz="1200" dirty="0" err="1" smtClean="0"/>
              <a:t>if</a:t>
            </a:r>
            <a:r>
              <a:rPr lang="it-IT" sz="1200" dirty="0" smtClean="0"/>
              <a:t> yes go </a:t>
            </a:r>
            <a:r>
              <a:rPr lang="it-IT" sz="1200" dirty="0" err="1" smtClean="0"/>
              <a:t>ahead</a:t>
            </a:r>
            <a:r>
              <a:rPr lang="it-IT" sz="1200" dirty="0" smtClean="0"/>
              <a:t> </a:t>
            </a:r>
            <a:r>
              <a:rPr lang="it-IT" sz="1200" dirty="0" err="1" smtClean="0"/>
              <a:t>otherwise</a:t>
            </a:r>
            <a:r>
              <a:rPr lang="it-IT" sz="1200" dirty="0" smtClean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Open R4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Wait</a:t>
            </a:r>
            <a:r>
              <a:rPr lang="it-IT" sz="1200" dirty="0" smtClean="0"/>
              <a:t> 1 sec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Open R2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Call the routine to transfer the FW to the </a:t>
            </a:r>
            <a:r>
              <a:rPr lang="it-IT" sz="1200" dirty="0" err="1" smtClean="0"/>
              <a:t>device</a:t>
            </a:r>
            <a:r>
              <a:rPr lang="it-IT" sz="1200" dirty="0" smtClean="0"/>
              <a:t>, </a:t>
            </a:r>
            <a:r>
              <a:rPr lang="it-IT" sz="1200" dirty="0" err="1" smtClean="0"/>
              <a:t>wait</a:t>
            </a:r>
            <a:r>
              <a:rPr lang="it-IT" sz="1200" dirty="0" smtClean="0"/>
              <a:t> the end, </a:t>
            </a:r>
            <a:r>
              <a:rPr lang="it-IT" sz="1200" dirty="0" err="1" smtClean="0"/>
              <a:t>check</a:t>
            </a:r>
            <a:r>
              <a:rPr lang="it-IT" sz="1200" dirty="0" smtClean="0"/>
              <a:t> </a:t>
            </a:r>
            <a:r>
              <a:rPr lang="it-IT" sz="1200" dirty="0" err="1" smtClean="0"/>
              <a:t>if</a:t>
            </a:r>
            <a:r>
              <a:rPr lang="it-IT" sz="1200" dirty="0" smtClean="0"/>
              <a:t> ok go </a:t>
            </a:r>
            <a:r>
              <a:rPr lang="it-IT" sz="1200" dirty="0" err="1" smtClean="0"/>
              <a:t>ahead</a:t>
            </a:r>
            <a:r>
              <a:rPr lang="it-IT" sz="1200" dirty="0" smtClean="0"/>
              <a:t> </a:t>
            </a:r>
            <a:r>
              <a:rPr lang="it-IT" sz="1200" dirty="0" err="1" smtClean="0"/>
              <a:t>otherwise</a:t>
            </a:r>
            <a:r>
              <a:rPr lang="it-IT" sz="1200" dirty="0" smtClean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Ask</a:t>
            </a:r>
            <a:r>
              <a:rPr lang="it-IT" sz="1200" dirty="0" smtClean="0"/>
              <a:t> the operator to Press a </a:t>
            </a:r>
            <a:r>
              <a:rPr lang="it-IT" sz="1200" dirty="0" err="1" smtClean="0"/>
              <a:t>button</a:t>
            </a:r>
            <a:r>
              <a:rPr lang="it-IT" sz="1200" dirty="0" smtClean="0"/>
              <a:t> on a </a:t>
            </a:r>
            <a:r>
              <a:rPr lang="it-IT" sz="1200" dirty="0" err="1" smtClean="0"/>
              <a:t>messagebox</a:t>
            </a:r>
            <a:r>
              <a:rPr lang="it-IT" sz="1200" dirty="0" smtClean="0"/>
              <a:t> an take a look to the status led, «Press ..»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Close R2, </a:t>
            </a:r>
            <a:r>
              <a:rPr lang="it-IT" sz="1200" dirty="0" err="1" smtClean="0"/>
              <a:t>wait</a:t>
            </a:r>
            <a:r>
              <a:rPr lang="it-IT" sz="1200" smtClean="0"/>
              <a:t> 0,5 </a:t>
            </a:r>
            <a:r>
              <a:rPr lang="it-IT" sz="1200" dirty="0" smtClean="0"/>
              <a:t>sec. , Open R2 (reset)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Are the led status </a:t>
            </a:r>
            <a:r>
              <a:rPr lang="it-IT" sz="1200" dirty="0" err="1" smtClean="0"/>
              <a:t>blinking</a:t>
            </a:r>
            <a:r>
              <a:rPr lang="it-IT" sz="1200" dirty="0" smtClean="0"/>
              <a:t> ? </a:t>
            </a:r>
            <a:r>
              <a:rPr lang="it-IT" sz="1200" dirty="0" err="1" smtClean="0"/>
              <a:t>if</a:t>
            </a:r>
            <a:r>
              <a:rPr lang="it-IT" sz="1200" dirty="0" smtClean="0"/>
              <a:t> ok go </a:t>
            </a:r>
            <a:r>
              <a:rPr lang="it-IT" sz="1200" dirty="0" err="1" smtClean="0"/>
              <a:t>ahead</a:t>
            </a:r>
            <a:r>
              <a:rPr lang="it-IT" sz="1200" dirty="0" smtClean="0"/>
              <a:t> </a:t>
            </a:r>
            <a:r>
              <a:rPr lang="it-IT" sz="1200" dirty="0" err="1" smtClean="0"/>
              <a:t>otherwise</a:t>
            </a:r>
            <a:r>
              <a:rPr lang="it-IT" sz="1200" dirty="0" smtClean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Retrieve</a:t>
            </a:r>
            <a:r>
              <a:rPr lang="it-IT" sz="1200" dirty="0" smtClean="0"/>
              <a:t> the MAC </a:t>
            </a:r>
            <a:r>
              <a:rPr lang="it-IT" sz="1200" dirty="0" err="1" smtClean="0"/>
              <a:t>address</a:t>
            </a:r>
            <a:r>
              <a:rPr lang="it-IT" sz="1200" dirty="0" smtClean="0"/>
              <a:t> from the </a:t>
            </a:r>
            <a:r>
              <a:rPr lang="it-IT" sz="1200" dirty="0" err="1" smtClean="0"/>
              <a:t>device</a:t>
            </a: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/>
              <a:t>Check</a:t>
            </a:r>
            <a:r>
              <a:rPr lang="it-IT" sz="1200" dirty="0" smtClean="0"/>
              <a:t> </a:t>
            </a:r>
            <a:r>
              <a:rPr lang="it-IT" sz="1200" dirty="0" err="1" smtClean="0"/>
              <a:t>if</a:t>
            </a:r>
            <a:r>
              <a:rPr lang="it-IT" sz="1200" dirty="0" smtClean="0"/>
              <a:t> the RS485 </a:t>
            </a:r>
            <a:r>
              <a:rPr lang="it-IT" sz="1200" dirty="0" err="1" smtClean="0"/>
              <a:t>works</a:t>
            </a:r>
            <a:r>
              <a:rPr lang="it-IT" sz="1200" dirty="0" smtClean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End of test 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7838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5491" y="147782"/>
            <a:ext cx="1191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H</a:t>
            </a:r>
            <a:r>
              <a:rPr lang="it-IT" dirty="0" smtClean="0"/>
              <a:t>W </a:t>
            </a:r>
            <a:r>
              <a:rPr lang="it-IT" dirty="0" err="1" smtClean="0"/>
              <a:t>Pre</a:t>
            </a:r>
            <a:r>
              <a:rPr lang="it-IT" dirty="0" smtClean="0"/>
              <a:t>-requisite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5491" y="600364"/>
            <a:ext cx="119149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To </a:t>
            </a:r>
            <a:r>
              <a:rPr lang="it-IT" sz="1600" dirty="0" err="1" smtClean="0"/>
              <a:t>program</a:t>
            </a:r>
            <a:r>
              <a:rPr lang="it-IT" sz="1600" dirty="0" smtClean="0"/>
              <a:t> the Arduino </a:t>
            </a:r>
            <a:r>
              <a:rPr lang="it-IT" sz="1600" dirty="0" err="1" smtClean="0"/>
              <a:t>board</a:t>
            </a:r>
            <a:r>
              <a:rPr lang="it-IT" sz="1600" dirty="0" smtClean="0"/>
              <a:t> </a:t>
            </a:r>
            <a:r>
              <a:rPr lang="it-IT" sz="1600" dirty="0" err="1" smtClean="0"/>
              <a:t>install</a:t>
            </a:r>
            <a:r>
              <a:rPr lang="it-IT" sz="1600" dirty="0" smtClean="0"/>
              <a:t> the Arduino IDE </a:t>
            </a:r>
            <a:r>
              <a:rPr lang="it-IT" sz="1600" dirty="0" err="1" smtClean="0"/>
              <a:t>at</a:t>
            </a:r>
            <a:r>
              <a:rPr lang="it-IT" sz="1600" dirty="0" smtClean="0"/>
              <a:t> </a:t>
            </a:r>
            <a:r>
              <a:rPr lang="it-IT" sz="1600" dirty="0" err="1" smtClean="0"/>
              <a:t>this</a:t>
            </a:r>
            <a:r>
              <a:rPr lang="it-IT" sz="1600" dirty="0" smtClean="0"/>
              <a:t> link </a:t>
            </a:r>
            <a:r>
              <a:rPr lang="it-IT" sz="1600" dirty="0" smtClean="0">
                <a:hlinkClick r:id="rId2"/>
              </a:rPr>
              <a:t>https</a:t>
            </a:r>
            <a:r>
              <a:rPr lang="it-IT" sz="1600" dirty="0">
                <a:hlinkClick r:id="rId2"/>
              </a:rPr>
              <a:t>://</a:t>
            </a:r>
            <a:r>
              <a:rPr lang="it-IT" sz="1600" dirty="0" smtClean="0">
                <a:hlinkClick r:id="rId2"/>
              </a:rPr>
              <a:t>www.arduino.cc/en/main/software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>and </a:t>
            </a:r>
            <a:r>
              <a:rPr lang="it-IT" sz="1600" dirty="0" err="1" smtClean="0"/>
              <a:t>follow</a:t>
            </a:r>
            <a:r>
              <a:rPr lang="it-IT" sz="1600" dirty="0" smtClean="0"/>
              <a:t>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steps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Launch</a:t>
            </a:r>
            <a:r>
              <a:rPr lang="it-IT" sz="1600" dirty="0" smtClean="0"/>
              <a:t> the Arduino IDE 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File &gt; Open the file &gt; </a:t>
            </a:r>
            <a:r>
              <a:rPr lang="it-IT" sz="1600" dirty="0" smtClean="0"/>
              <a:t>C780_HW_Test_Arduino_FW.ino</a:t>
            </a:r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Choose</a:t>
            </a:r>
            <a:r>
              <a:rPr lang="it-IT" sz="1600" dirty="0" smtClean="0"/>
              <a:t> on  Port &gt; the serial </a:t>
            </a:r>
            <a:r>
              <a:rPr lang="it-IT" sz="1600" dirty="0" err="1" smtClean="0"/>
              <a:t>port</a:t>
            </a:r>
            <a:r>
              <a:rPr lang="it-IT" sz="1600" dirty="0" smtClean="0"/>
              <a:t> of the Arduino Uno </a:t>
            </a:r>
            <a:r>
              <a:rPr lang="it-IT" sz="1600" dirty="0" err="1" smtClean="0"/>
              <a:t>board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Choose</a:t>
            </a:r>
            <a:r>
              <a:rPr lang="it-IT" sz="1600" dirty="0" smtClean="0"/>
              <a:t> from Board &gt; «Arduino/Genuino Uno» [</a:t>
            </a:r>
            <a:r>
              <a:rPr lang="it-IT" sz="1600" dirty="0" err="1" smtClean="0"/>
              <a:t>normally</a:t>
            </a:r>
            <a:r>
              <a:rPr lang="it-IT" sz="1600" dirty="0" smtClean="0"/>
              <a:t> the default]</a:t>
            </a:r>
          </a:p>
          <a:p>
            <a:pPr marL="285750" indent="-285750">
              <a:buFontTx/>
              <a:buChar char="-"/>
            </a:pPr>
            <a:r>
              <a:rPr lang="it-IT" sz="1600" dirty="0" smtClean="0"/>
              <a:t>Press the </a:t>
            </a:r>
            <a:r>
              <a:rPr lang="it-IT" sz="1600" dirty="0" err="1" smtClean="0"/>
              <a:t>button</a:t>
            </a:r>
            <a:r>
              <a:rPr lang="it-IT" sz="1600" dirty="0" smtClean="0"/>
              <a:t>		</a:t>
            </a:r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Wait</a:t>
            </a:r>
            <a:r>
              <a:rPr lang="it-IT" sz="1600" dirty="0" smtClean="0"/>
              <a:t> the End of the </a:t>
            </a:r>
            <a:r>
              <a:rPr lang="it-IT" sz="1600" dirty="0" err="1" smtClean="0"/>
              <a:t>operation</a:t>
            </a:r>
            <a:endParaRPr lang="it-IT" sz="1600" dirty="0" smtClean="0"/>
          </a:p>
          <a:p>
            <a:endParaRPr lang="it-IT" sz="1600" dirty="0" smtClean="0"/>
          </a:p>
          <a:p>
            <a:r>
              <a:rPr lang="it-IT" sz="1600" dirty="0" smtClean="0"/>
              <a:t>To </a:t>
            </a:r>
            <a:r>
              <a:rPr lang="it-IT" sz="1600" dirty="0" err="1" smtClean="0"/>
              <a:t>quick</a:t>
            </a:r>
            <a:r>
              <a:rPr lang="it-IT" sz="1600" dirty="0" smtClean="0"/>
              <a:t> </a:t>
            </a:r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if</a:t>
            </a:r>
            <a:r>
              <a:rPr lang="it-IT" sz="1600" dirty="0" smtClean="0"/>
              <a:t> the </a:t>
            </a:r>
            <a:r>
              <a:rPr lang="it-IT" sz="1600" dirty="0" err="1" smtClean="0"/>
              <a:t>board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programmed</a:t>
            </a:r>
            <a:r>
              <a:rPr lang="it-IT" sz="1600" dirty="0" smtClean="0"/>
              <a:t> right :</a:t>
            </a:r>
          </a:p>
          <a:p>
            <a:pPr marL="285750" indent="-285750">
              <a:buFontTx/>
              <a:buChar char="-"/>
            </a:pPr>
            <a:r>
              <a:rPr lang="it-IT" sz="1600" dirty="0" smtClean="0"/>
              <a:t>Press the </a:t>
            </a:r>
            <a:r>
              <a:rPr lang="it-IT" sz="1600" dirty="0" err="1" smtClean="0"/>
              <a:t>button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smtClean="0"/>
              <a:t>A terminal </a:t>
            </a:r>
            <a:r>
              <a:rPr lang="it-IT" sz="1600" dirty="0" err="1" smtClean="0"/>
              <a:t>appear</a:t>
            </a:r>
            <a:r>
              <a:rPr lang="it-IT" sz="1600" dirty="0" smtClean="0"/>
              <a:t> </a:t>
            </a:r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at</a:t>
            </a:r>
            <a:r>
              <a:rPr lang="it-IT" sz="1600" dirty="0" smtClean="0"/>
              <a:t> the botton of the </a:t>
            </a:r>
            <a:r>
              <a:rPr lang="it-IT" sz="1600" dirty="0" err="1" smtClean="0"/>
              <a:t>window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the </a:t>
            </a:r>
            <a:r>
              <a:rPr lang="it-IT" sz="1600" dirty="0" err="1" smtClean="0"/>
              <a:t>baudrate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115200</a:t>
            </a:r>
          </a:p>
          <a:p>
            <a:pPr marL="285750" indent="-285750">
              <a:buFontTx/>
              <a:buChar char="-"/>
            </a:pPr>
            <a:r>
              <a:rPr lang="it-IT" sz="1600" dirty="0" smtClean="0"/>
              <a:t>In the top box </a:t>
            </a:r>
            <a:r>
              <a:rPr lang="it-IT" sz="1600" dirty="0" err="1" smtClean="0"/>
              <a:t>type</a:t>
            </a:r>
            <a:r>
              <a:rPr lang="it-IT" sz="1600" dirty="0" smtClean="0"/>
              <a:t> «V» + </a:t>
            </a:r>
            <a:r>
              <a:rPr lang="it-IT" sz="1600" dirty="0" err="1" smtClean="0"/>
              <a:t>Enter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smtClean="0"/>
              <a:t>The </a:t>
            </a:r>
            <a:r>
              <a:rPr lang="it-IT" sz="1600" dirty="0" err="1" smtClean="0"/>
              <a:t>board</a:t>
            </a:r>
            <a:r>
              <a:rPr lang="it-IT" sz="1600" dirty="0" smtClean="0"/>
              <a:t> </a:t>
            </a:r>
            <a:r>
              <a:rPr lang="it-IT" sz="1600" dirty="0" err="1" smtClean="0"/>
              <a:t>respond</a:t>
            </a:r>
            <a:r>
              <a:rPr lang="it-IT" sz="1600" dirty="0" smtClean="0"/>
              <a:t>  «V=0» </a:t>
            </a:r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14" y="2128848"/>
            <a:ext cx="251482" cy="23624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914" y="3108743"/>
            <a:ext cx="213378" cy="1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24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624</Words>
  <Application>Microsoft Office PowerPoint</Application>
  <PresentationFormat>Widescreen</PresentationFormat>
  <Paragraphs>180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Bilato</dc:creator>
  <cp:lastModifiedBy>Alessandro Bilato</cp:lastModifiedBy>
  <cp:revision>50</cp:revision>
  <cp:lastPrinted>2020-06-24T14:42:24Z</cp:lastPrinted>
  <dcterms:created xsi:type="dcterms:W3CDTF">2020-06-24T14:05:18Z</dcterms:created>
  <dcterms:modified xsi:type="dcterms:W3CDTF">2020-07-02T08:09:42Z</dcterms:modified>
</cp:coreProperties>
</file>