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60" r:id="rId5"/>
    <p:sldId id="261" r:id="rId6"/>
    <p:sldId id="262" r:id="rId7"/>
    <p:sldId id="257" r:id="rId8"/>
  </p:sldIdLst>
  <p:sldSz cx="12192000" cy="6858000"/>
  <p:notesSz cx="6797675" cy="9926638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7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1840-1B76-44BB-98DD-5857A1343252}" type="datetimeFigureOut">
              <a:rPr lang="it-IT" smtClean="0"/>
              <a:t>30/06/2020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0B52-E09D-41E9-AFC6-0943024E12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3855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1840-1B76-44BB-98DD-5857A1343252}" type="datetimeFigureOut">
              <a:rPr lang="it-IT" smtClean="0"/>
              <a:t>30/06/2020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0B52-E09D-41E9-AFC6-0943024E12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392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1840-1B76-44BB-98DD-5857A1343252}" type="datetimeFigureOut">
              <a:rPr lang="it-IT" smtClean="0"/>
              <a:t>30/06/2020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0B52-E09D-41E9-AFC6-0943024E12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7751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1840-1B76-44BB-98DD-5857A1343252}" type="datetimeFigureOut">
              <a:rPr lang="it-IT" smtClean="0"/>
              <a:t>30/06/2020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0B52-E09D-41E9-AFC6-0943024E12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4022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1840-1B76-44BB-98DD-5857A1343252}" type="datetimeFigureOut">
              <a:rPr lang="it-IT" smtClean="0"/>
              <a:t>30/06/2020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0B52-E09D-41E9-AFC6-0943024E12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1311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1840-1B76-44BB-98DD-5857A1343252}" type="datetimeFigureOut">
              <a:rPr lang="it-IT" smtClean="0"/>
              <a:t>30/06/2020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0B52-E09D-41E9-AFC6-0943024E12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0500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1840-1B76-44BB-98DD-5857A1343252}" type="datetimeFigureOut">
              <a:rPr lang="it-IT" smtClean="0"/>
              <a:t>30/06/2020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0B52-E09D-41E9-AFC6-0943024E12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9584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1840-1B76-44BB-98DD-5857A1343252}" type="datetimeFigureOut">
              <a:rPr lang="it-IT" smtClean="0"/>
              <a:t>30/06/2020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0B52-E09D-41E9-AFC6-0943024E12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7864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1840-1B76-44BB-98DD-5857A1343252}" type="datetimeFigureOut">
              <a:rPr lang="it-IT" smtClean="0"/>
              <a:t>30/06/2020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0B52-E09D-41E9-AFC6-0943024E12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8128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1840-1B76-44BB-98DD-5857A1343252}" type="datetimeFigureOut">
              <a:rPr lang="it-IT" smtClean="0"/>
              <a:t>30/06/2020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0B52-E09D-41E9-AFC6-0943024E12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6110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1840-1B76-44BB-98DD-5857A1343252}" type="datetimeFigureOut">
              <a:rPr lang="it-IT" smtClean="0"/>
              <a:t>30/06/2020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0B52-E09D-41E9-AFC6-0943024E12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9275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21840-1B76-44BB-98DD-5857A1343252}" type="datetimeFigureOut">
              <a:rPr lang="it-IT" smtClean="0"/>
              <a:t>30/06/2020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C0B52-E09D-41E9-AFC6-0943024E12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919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copertina_PPT_white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"/>
          <a:stretch/>
        </p:blipFill>
        <p:spPr>
          <a:xfrm>
            <a:off x="-133710" y="-83127"/>
            <a:ext cx="12311971" cy="6941127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4710545" y="1136073"/>
            <a:ext cx="63730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 smtClean="0">
                <a:solidFill>
                  <a:schemeClr val="bg1"/>
                </a:solidFill>
              </a:rPr>
              <a:t>Gateway Middle End </a:t>
            </a:r>
            <a:br>
              <a:rPr lang="it-IT" sz="4000" dirty="0" smtClean="0">
                <a:solidFill>
                  <a:schemeClr val="bg1"/>
                </a:solidFill>
              </a:rPr>
            </a:br>
            <a:r>
              <a:rPr lang="it-IT" sz="4000" dirty="0" smtClean="0">
                <a:solidFill>
                  <a:schemeClr val="bg1"/>
                </a:solidFill>
              </a:rPr>
              <a:t>HW Test on production line</a:t>
            </a:r>
            <a:endParaRPr lang="it-IT" sz="4000" dirty="0">
              <a:solidFill>
                <a:schemeClr val="bg1"/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9841345" y="5874327"/>
            <a:ext cx="2484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</a:rPr>
              <a:t>V.1.0</a:t>
            </a:r>
            <a:br>
              <a:rPr lang="it-IT" dirty="0" smtClean="0">
                <a:solidFill>
                  <a:schemeClr val="bg1"/>
                </a:solidFill>
              </a:rPr>
            </a:br>
            <a:r>
              <a:rPr lang="it-IT" dirty="0" smtClean="0">
                <a:solidFill>
                  <a:schemeClr val="bg1"/>
                </a:solidFill>
              </a:rPr>
              <a:t>30/06/2020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63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147782" y="138545"/>
            <a:ext cx="1168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 smtClean="0"/>
              <a:t>Overview</a:t>
            </a:r>
            <a:endParaRPr lang="it-IT" sz="24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47782" y="748145"/>
            <a:ext cx="1197956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On the </a:t>
            </a:r>
            <a:r>
              <a:rPr lang="it-IT" dirty="0" err="1" smtClean="0"/>
              <a:t>following</a:t>
            </a:r>
            <a:r>
              <a:rPr lang="it-IT" dirty="0" smtClean="0"/>
              <a:t> </a:t>
            </a:r>
            <a:r>
              <a:rPr lang="it-IT" dirty="0" err="1" smtClean="0"/>
              <a:t>slides</a:t>
            </a:r>
            <a:r>
              <a:rPr lang="it-IT" dirty="0" smtClean="0"/>
              <a:t> </a:t>
            </a:r>
            <a:r>
              <a:rPr lang="it-IT" dirty="0" err="1" smtClean="0"/>
              <a:t>you</a:t>
            </a:r>
            <a:r>
              <a:rPr lang="it-IT" dirty="0" smtClean="0"/>
              <a:t> </a:t>
            </a:r>
            <a:r>
              <a:rPr lang="it-IT" dirty="0" err="1" smtClean="0"/>
              <a:t>will</a:t>
            </a:r>
            <a:r>
              <a:rPr lang="it-IT" dirty="0" smtClean="0"/>
              <a:t> </a:t>
            </a:r>
            <a:r>
              <a:rPr lang="it-IT" dirty="0" err="1" smtClean="0"/>
              <a:t>find</a:t>
            </a:r>
            <a:r>
              <a:rPr lang="it-IT" dirty="0" smtClean="0"/>
              <a:t> the </a:t>
            </a:r>
            <a:r>
              <a:rPr lang="it-IT" dirty="0" err="1" smtClean="0"/>
              <a:t>description</a:t>
            </a:r>
            <a:r>
              <a:rPr lang="it-IT" dirty="0" smtClean="0"/>
              <a:t> of the </a:t>
            </a:r>
            <a:r>
              <a:rPr lang="it-IT" dirty="0" err="1" smtClean="0"/>
              <a:t>method</a:t>
            </a:r>
            <a:r>
              <a:rPr lang="it-IT" dirty="0" smtClean="0"/>
              <a:t> to </a:t>
            </a:r>
            <a:r>
              <a:rPr lang="it-IT" dirty="0" err="1" smtClean="0"/>
              <a:t>program</a:t>
            </a:r>
            <a:r>
              <a:rPr lang="it-IT" dirty="0" smtClean="0"/>
              <a:t> the FW and test the HW on the gateway middle end </a:t>
            </a:r>
            <a:r>
              <a:rPr lang="it-IT" dirty="0" err="1" smtClean="0"/>
              <a:t>WiFi</a:t>
            </a:r>
            <a:r>
              <a:rPr lang="it-IT" dirty="0" smtClean="0"/>
              <a:t>.</a:t>
            </a:r>
          </a:p>
          <a:p>
            <a:r>
              <a:rPr lang="it-IT" dirty="0" smtClean="0"/>
              <a:t>The test HW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described</a:t>
            </a:r>
            <a:r>
              <a:rPr lang="it-IT" dirty="0" smtClean="0"/>
              <a:t> on the </a:t>
            </a:r>
            <a:r>
              <a:rPr lang="it-IT" dirty="0" err="1" smtClean="0"/>
              <a:t>next</a:t>
            </a:r>
            <a:r>
              <a:rPr lang="it-IT" dirty="0" smtClean="0"/>
              <a:t> slide and are made </a:t>
            </a:r>
            <a:r>
              <a:rPr lang="it-IT" dirty="0" err="1" smtClean="0"/>
              <a:t>using</a:t>
            </a:r>
            <a:r>
              <a:rPr lang="it-IT" dirty="0" smtClean="0"/>
              <a:t> </a:t>
            </a:r>
            <a:r>
              <a:rPr lang="it-IT" dirty="0" err="1" smtClean="0"/>
              <a:t>this</a:t>
            </a:r>
            <a:r>
              <a:rPr lang="it-IT" dirty="0" smtClean="0"/>
              <a:t> HW list :</a:t>
            </a:r>
            <a:br>
              <a:rPr lang="it-IT" dirty="0" smtClean="0"/>
            </a:br>
            <a:r>
              <a:rPr lang="it-IT" dirty="0" smtClean="0"/>
              <a:t>n.1 </a:t>
            </a:r>
            <a:r>
              <a:rPr lang="it-IT" dirty="0" err="1" smtClean="0"/>
              <a:t>pcs</a:t>
            </a:r>
            <a:r>
              <a:rPr lang="it-IT" dirty="0"/>
              <a:t> </a:t>
            </a:r>
            <a:r>
              <a:rPr lang="it-IT" dirty="0" smtClean="0"/>
              <a:t> </a:t>
            </a:r>
            <a:r>
              <a:rPr lang="it-IT" dirty="0"/>
              <a:t>from RS </a:t>
            </a:r>
            <a:r>
              <a:rPr lang="it-IT" dirty="0" err="1"/>
              <a:t>components</a:t>
            </a:r>
            <a:r>
              <a:rPr lang="it-IT" dirty="0"/>
              <a:t> </a:t>
            </a:r>
            <a:r>
              <a:rPr lang="it-IT" dirty="0" smtClean="0"/>
              <a:t> RS </a:t>
            </a:r>
            <a:r>
              <a:rPr lang="it-IT" dirty="0"/>
              <a:t>174-3234 </a:t>
            </a:r>
            <a:r>
              <a:rPr lang="en-US" dirty="0"/>
              <a:t>Shield </a:t>
            </a:r>
            <a:r>
              <a:rPr lang="en-US" dirty="0" err="1"/>
              <a:t>relè</a:t>
            </a:r>
            <a:r>
              <a:rPr lang="en-US" dirty="0"/>
              <a:t> 3.0 </a:t>
            </a:r>
            <a:r>
              <a:rPr lang="en-US" dirty="0" smtClean="0"/>
              <a:t>for </a:t>
            </a:r>
            <a:r>
              <a:rPr lang="en-US" dirty="0"/>
              <a:t>Shield Arduino/</a:t>
            </a:r>
            <a:r>
              <a:rPr lang="en-US" dirty="0" err="1"/>
              <a:t>Seeeduino</a:t>
            </a:r>
            <a:r>
              <a:rPr lang="en-US" dirty="0"/>
              <a:t> Relay Shield </a:t>
            </a:r>
            <a:r>
              <a:rPr lang="en-US" dirty="0" smtClean="0"/>
              <a:t>3.0</a:t>
            </a:r>
            <a:br>
              <a:rPr lang="en-US" dirty="0" smtClean="0"/>
            </a:br>
            <a:r>
              <a:rPr lang="en-US" dirty="0" smtClean="0"/>
              <a:t>n.1 pcs  </a:t>
            </a:r>
            <a:r>
              <a:rPr lang="it-IT" dirty="0"/>
              <a:t>from RS </a:t>
            </a:r>
            <a:r>
              <a:rPr lang="it-IT" dirty="0" err="1"/>
              <a:t>components</a:t>
            </a:r>
            <a:r>
              <a:rPr lang="it-IT" dirty="0"/>
              <a:t> </a:t>
            </a:r>
            <a:r>
              <a:rPr lang="it-IT" dirty="0" smtClean="0"/>
              <a:t>RS 715-4081 Arduino Uno Rev.3</a:t>
            </a:r>
            <a:r>
              <a:rPr lang="en-US" dirty="0" smtClean="0"/>
              <a:t> </a:t>
            </a:r>
          </a:p>
          <a:p>
            <a:r>
              <a:rPr lang="en-US" dirty="0" smtClean="0"/>
              <a:t>n.1 pcs </a:t>
            </a:r>
            <a:r>
              <a:rPr lang="it-IT" dirty="0"/>
              <a:t>from RS </a:t>
            </a:r>
            <a:r>
              <a:rPr lang="it-IT" dirty="0" err="1"/>
              <a:t>components</a:t>
            </a:r>
            <a:r>
              <a:rPr lang="it-IT" dirty="0"/>
              <a:t> </a:t>
            </a:r>
            <a:r>
              <a:rPr lang="it-IT" dirty="0" smtClean="0"/>
              <a:t>RS 429-284  </a:t>
            </a:r>
            <a:r>
              <a:rPr lang="en-US" dirty="0" smtClean="0"/>
              <a:t>USB/TTL 3V3 converter </a:t>
            </a:r>
            <a:br>
              <a:rPr lang="en-US" dirty="0" smtClean="0"/>
            </a:br>
            <a:r>
              <a:rPr lang="en-US" dirty="0" smtClean="0"/>
              <a:t>n.1 pcs </a:t>
            </a:r>
            <a:r>
              <a:rPr lang="it-IT" dirty="0"/>
              <a:t>from RS </a:t>
            </a:r>
            <a:r>
              <a:rPr lang="it-IT" dirty="0" err="1" smtClean="0"/>
              <a:t>components</a:t>
            </a:r>
            <a:r>
              <a:rPr lang="it-IT" dirty="0"/>
              <a:t> </a:t>
            </a:r>
            <a:r>
              <a:rPr lang="it-IT" dirty="0" smtClean="0"/>
              <a:t>RS 429-278</a:t>
            </a:r>
            <a:r>
              <a:rPr lang="en-US" dirty="0" smtClean="0"/>
              <a:t>  USB/TTL 5V </a:t>
            </a:r>
            <a:r>
              <a:rPr lang="en-US" dirty="0"/>
              <a:t>converter </a:t>
            </a:r>
            <a:endParaRPr lang="it-IT" dirty="0"/>
          </a:p>
          <a:p>
            <a:r>
              <a:rPr lang="it-IT" dirty="0" smtClean="0"/>
              <a:t>n.1 </a:t>
            </a:r>
            <a:r>
              <a:rPr lang="it-IT" dirty="0" err="1" smtClean="0"/>
              <a:t>pcs</a:t>
            </a:r>
            <a:r>
              <a:rPr lang="it-IT" dirty="0" smtClean="0"/>
              <a:t> </a:t>
            </a:r>
            <a:r>
              <a:rPr lang="it-IT" dirty="0" err="1" smtClean="0"/>
              <a:t>power</a:t>
            </a:r>
            <a:r>
              <a:rPr lang="it-IT" dirty="0" smtClean="0"/>
              <a:t> </a:t>
            </a:r>
            <a:r>
              <a:rPr lang="it-IT" dirty="0" err="1" smtClean="0"/>
              <a:t>supply</a:t>
            </a:r>
            <a:r>
              <a:rPr lang="it-IT" dirty="0" smtClean="0"/>
              <a:t> 230V to 12VAC 1°</a:t>
            </a:r>
          </a:p>
          <a:p>
            <a:endParaRPr lang="it-IT" dirty="0" smtClean="0"/>
          </a:p>
          <a:p>
            <a:r>
              <a:rPr lang="it-IT" dirty="0" smtClean="0"/>
              <a:t>The </a:t>
            </a:r>
            <a:r>
              <a:rPr lang="it-IT" dirty="0" err="1" smtClean="0"/>
              <a:t>same</a:t>
            </a:r>
            <a:r>
              <a:rPr lang="it-IT" dirty="0" smtClean="0"/>
              <a:t> HW are </a:t>
            </a:r>
            <a:r>
              <a:rPr lang="it-IT" dirty="0" err="1" smtClean="0"/>
              <a:t>widely</a:t>
            </a:r>
            <a:r>
              <a:rPr lang="it-IT" dirty="0" smtClean="0"/>
              <a:t> </a:t>
            </a:r>
            <a:r>
              <a:rPr lang="it-IT" dirty="0" err="1" smtClean="0"/>
              <a:t>available</a:t>
            </a:r>
            <a:r>
              <a:rPr lang="it-IT" dirty="0" smtClean="0"/>
              <a:t> on Internet from </a:t>
            </a:r>
            <a:r>
              <a:rPr lang="it-IT" dirty="0" err="1" smtClean="0"/>
              <a:t>other</a:t>
            </a:r>
            <a:r>
              <a:rPr lang="it-IT" dirty="0" smtClean="0"/>
              <a:t> </a:t>
            </a:r>
            <a:r>
              <a:rPr lang="it-IT" dirty="0" err="1" smtClean="0"/>
              <a:t>vendors</a:t>
            </a:r>
            <a:r>
              <a:rPr lang="it-IT" dirty="0" smtClean="0"/>
              <a:t>.</a:t>
            </a:r>
          </a:p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r>
              <a:rPr lang="it-IT" dirty="0" smtClean="0"/>
              <a:t/>
            </a:r>
            <a:br>
              <a:rPr lang="it-IT" dirty="0" smtClean="0"/>
            </a:br>
            <a:endParaRPr lang="it-IT" dirty="0"/>
          </a:p>
          <a:p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74296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4054759" y="2253676"/>
            <a:ext cx="2105891" cy="1265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Arduino Uno + </a:t>
            </a:r>
            <a:br>
              <a:rPr lang="it-IT" dirty="0" smtClean="0"/>
            </a:br>
            <a:r>
              <a:rPr lang="it-IT" dirty="0" smtClean="0"/>
              <a:t>4 Relè </a:t>
            </a:r>
            <a:r>
              <a:rPr lang="it-IT" dirty="0" err="1" smtClean="0"/>
              <a:t>shield</a:t>
            </a:r>
            <a:endParaRPr lang="it-IT" dirty="0"/>
          </a:p>
        </p:txBody>
      </p:sp>
      <p:sp>
        <p:nvSpPr>
          <p:cNvPr id="5" name="Rettangolo arrotondato 4"/>
          <p:cNvSpPr/>
          <p:nvPr/>
        </p:nvSpPr>
        <p:spPr>
          <a:xfrm>
            <a:off x="8719123" y="2253677"/>
            <a:ext cx="1930400" cy="126538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GME </a:t>
            </a:r>
          </a:p>
          <a:p>
            <a:pPr algn="ctr"/>
            <a:r>
              <a:rPr lang="it-IT" dirty="0" smtClean="0"/>
              <a:t>under test</a:t>
            </a:r>
            <a:endParaRPr lang="it-IT" dirty="0"/>
          </a:p>
        </p:txBody>
      </p:sp>
      <p:sp>
        <p:nvSpPr>
          <p:cNvPr id="6" name="Rettangolo 5"/>
          <p:cNvSpPr/>
          <p:nvPr/>
        </p:nvSpPr>
        <p:spPr>
          <a:xfrm>
            <a:off x="2589328" y="3997086"/>
            <a:ext cx="1567032" cy="572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Power</a:t>
            </a:r>
            <a:r>
              <a:rPr lang="it-IT" dirty="0" smtClean="0"/>
              <a:t> Supply</a:t>
            </a:r>
            <a:br>
              <a:rPr lang="it-IT" dirty="0" smtClean="0"/>
            </a:br>
            <a:r>
              <a:rPr lang="it-IT" dirty="0" smtClean="0"/>
              <a:t>12VDC</a:t>
            </a:r>
            <a:endParaRPr lang="it-IT" dirty="0"/>
          </a:p>
        </p:txBody>
      </p:sp>
      <p:sp>
        <p:nvSpPr>
          <p:cNvPr id="7" name="Rettangolo arrotondato 6"/>
          <p:cNvSpPr/>
          <p:nvPr/>
        </p:nvSpPr>
        <p:spPr>
          <a:xfrm>
            <a:off x="665015" y="1173021"/>
            <a:ext cx="1265382" cy="7389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PC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4054759" y="1173021"/>
            <a:ext cx="2105891" cy="554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USB/TTL 5V Adapter</a:t>
            </a:r>
            <a:endParaRPr lang="it-IT" dirty="0"/>
          </a:p>
        </p:txBody>
      </p:sp>
      <p:cxnSp>
        <p:nvCxnSpPr>
          <p:cNvPr id="10" name="Connettore 1 9"/>
          <p:cNvCxnSpPr>
            <a:stCxn id="8" idx="3"/>
          </p:cNvCxnSpPr>
          <p:nvPr/>
        </p:nvCxnSpPr>
        <p:spPr>
          <a:xfrm>
            <a:off x="6160650" y="1450112"/>
            <a:ext cx="35236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1 11"/>
          <p:cNvCxnSpPr>
            <a:endCxn id="5" idx="0"/>
          </p:cNvCxnSpPr>
          <p:nvPr/>
        </p:nvCxnSpPr>
        <p:spPr>
          <a:xfrm>
            <a:off x="9684323" y="1450112"/>
            <a:ext cx="0" cy="8035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/>
          <p:cNvSpPr txBox="1"/>
          <p:nvPr/>
        </p:nvSpPr>
        <p:spPr>
          <a:xfrm>
            <a:off x="9684323" y="1884344"/>
            <a:ext cx="1408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TTL </a:t>
            </a:r>
            <a:r>
              <a:rPr lang="it-IT" sz="1200" dirty="0" err="1" smtClean="0"/>
              <a:t>port</a:t>
            </a:r>
            <a:endParaRPr lang="it-IT" sz="1200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6160650" y="1173021"/>
            <a:ext cx="2124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RX/TX/GND/ 5VDC</a:t>
            </a:r>
            <a:endParaRPr lang="it-IT" sz="1200" dirty="0"/>
          </a:p>
        </p:txBody>
      </p:sp>
      <p:cxnSp>
        <p:nvCxnSpPr>
          <p:cNvPr id="16" name="Connettore 1 15"/>
          <p:cNvCxnSpPr>
            <a:stCxn id="8" idx="1"/>
          </p:cNvCxnSpPr>
          <p:nvPr/>
        </p:nvCxnSpPr>
        <p:spPr>
          <a:xfrm flipH="1" flipV="1">
            <a:off x="1930397" y="1450020"/>
            <a:ext cx="2124362" cy="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/>
          <p:cNvSpPr txBox="1"/>
          <p:nvPr/>
        </p:nvSpPr>
        <p:spPr>
          <a:xfrm>
            <a:off x="1955796" y="1498649"/>
            <a:ext cx="1373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USB n.2</a:t>
            </a:r>
            <a:endParaRPr lang="it-IT" sz="1200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1955796" y="1173021"/>
            <a:ext cx="1373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USB n.1</a:t>
            </a:r>
            <a:endParaRPr lang="it-IT" sz="1200" dirty="0"/>
          </a:p>
        </p:txBody>
      </p:sp>
      <p:cxnSp>
        <p:nvCxnSpPr>
          <p:cNvPr id="20" name="Connettore 1 19"/>
          <p:cNvCxnSpPr>
            <a:stCxn id="4" idx="1"/>
          </p:cNvCxnSpPr>
          <p:nvPr/>
        </p:nvCxnSpPr>
        <p:spPr>
          <a:xfrm flipH="1">
            <a:off x="3103415" y="2886367"/>
            <a:ext cx="9513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1 21"/>
          <p:cNvCxnSpPr/>
          <p:nvPr/>
        </p:nvCxnSpPr>
        <p:spPr>
          <a:xfrm flipH="1" flipV="1">
            <a:off x="3084366" y="1777818"/>
            <a:ext cx="576" cy="1108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1 24"/>
          <p:cNvCxnSpPr/>
          <p:nvPr/>
        </p:nvCxnSpPr>
        <p:spPr>
          <a:xfrm flipH="1">
            <a:off x="1930397" y="1773477"/>
            <a:ext cx="1153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1 26"/>
          <p:cNvCxnSpPr/>
          <p:nvPr/>
        </p:nvCxnSpPr>
        <p:spPr>
          <a:xfrm>
            <a:off x="6160650" y="2419930"/>
            <a:ext cx="2558473" cy="9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/>
          <p:cNvSpPr txBox="1"/>
          <p:nvPr/>
        </p:nvSpPr>
        <p:spPr>
          <a:xfrm>
            <a:off x="6158341" y="2179939"/>
            <a:ext cx="969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R3 OUT</a:t>
            </a:r>
            <a:endParaRPr lang="it-IT" sz="1200" dirty="0"/>
          </a:p>
        </p:txBody>
      </p:sp>
      <p:sp>
        <p:nvSpPr>
          <p:cNvPr id="29" name="CasellaDiTesto 28"/>
          <p:cNvSpPr txBox="1"/>
          <p:nvPr/>
        </p:nvSpPr>
        <p:spPr>
          <a:xfrm>
            <a:off x="8264232" y="2179938"/>
            <a:ext cx="418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TP5</a:t>
            </a:r>
            <a:endParaRPr lang="it-IT" sz="1200" dirty="0"/>
          </a:p>
        </p:txBody>
      </p:sp>
      <p:cxnSp>
        <p:nvCxnSpPr>
          <p:cNvPr id="31" name="Connettore 1 30"/>
          <p:cNvCxnSpPr/>
          <p:nvPr/>
        </p:nvCxnSpPr>
        <p:spPr>
          <a:xfrm>
            <a:off x="4886031" y="3519058"/>
            <a:ext cx="9236" cy="15424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sellaDiTesto 31"/>
          <p:cNvSpPr txBox="1"/>
          <p:nvPr/>
        </p:nvSpPr>
        <p:spPr>
          <a:xfrm>
            <a:off x="5800435" y="1892249"/>
            <a:ext cx="969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R3 IN</a:t>
            </a:r>
            <a:endParaRPr lang="it-IT" sz="1200" dirty="0"/>
          </a:p>
        </p:txBody>
      </p:sp>
      <p:cxnSp>
        <p:nvCxnSpPr>
          <p:cNvPr id="34" name="Connettore 1 33"/>
          <p:cNvCxnSpPr/>
          <p:nvPr/>
        </p:nvCxnSpPr>
        <p:spPr>
          <a:xfrm>
            <a:off x="6158341" y="2779903"/>
            <a:ext cx="9698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1 35"/>
          <p:cNvCxnSpPr/>
          <p:nvPr/>
        </p:nvCxnSpPr>
        <p:spPr>
          <a:xfrm>
            <a:off x="7128159" y="2779903"/>
            <a:ext cx="0" cy="2034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1 37"/>
          <p:cNvCxnSpPr/>
          <p:nvPr/>
        </p:nvCxnSpPr>
        <p:spPr>
          <a:xfrm>
            <a:off x="7019633" y="2983348"/>
            <a:ext cx="2031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sellaDiTesto 38"/>
          <p:cNvSpPr txBox="1"/>
          <p:nvPr/>
        </p:nvSpPr>
        <p:spPr>
          <a:xfrm>
            <a:off x="3134638" y="4766075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GND</a:t>
            </a:r>
            <a:endParaRPr lang="it-IT" sz="1200" dirty="0"/>
          </a:p>
        </p:txBody>
      </p:sp>
      <p:cxnSp>
        <p:nvCxnSpPr>
          <p:cNvPr id="41" name="Connettore 1 40"/>
          <p:cNvCxnSpPr>
            <a:stCxn id="6" idx="3"/>
          </p:cNvCxnSpPr>
          <p:nvPr/>
        </p:nvCxnSpPr>
        <p:spPr>
          <a:xfrm>
            <a:off x="4156360" y="4283414"/>
            <a:ext cx="318653" cy="6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sellaDiTesto 43"/>
          <p:cNvSpPr txBox="1"/>
          <p:nvPr/>
        </p:nvSpPr>
        <p:spPr>
          <a:xfrm>
            <a:off x="4505456" y="3535421"/>
            <a:ext cx="969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R1</a:t>
            </a:r>
            <a:br>
              <a:rPr lang="it-IT" sz="1200" dirty="0" smtClean="0"/>
            </a:br>
            <a:r>
              <a:rPr lang="it-IT" sz="1200" dirty="0" smtClean="0"/>
              <a:t>OUT</a:t>
            </a:r>
            <a:endParaRPr lang="it-IT" sz="1200" dirty="0"/>
          </a:p>
        </p:txBody>
      </p:sp>
      <p:sp>
        <p:nvSpPr>
          <p:cNvPr id="45" name="Rettangolo 44"/>
          <p:cNvSpPr/>
          <p:nvPr/>
        </p:nvSpPr>
        <p:spPr>
          <a:xfrm>
            <a:off x="4054759" y="397000"/>
            <a:ext cx="2105891" cy="554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USB/RS485 Adapter</a:t>
            </a:r>
            <a:endParaRPr lang="it-IT" dirty="0"/>
          </a:p>
        </p:txBody>
      </p:sp>
      <p:cxnSp>
        <p:nvCxnSpPr>
          <p:cNvPr id="47" name="Connettore 1 46"/>
          <p:cNvCxnSpPr>
            <a:stCxn id="45" idx="1"/>
          </p:cNvCxnSpPr>
          <p:nvPr/>
        </p:nvCxnSpPr>
        <p:spPr>
          <a:xfrm flipH="1">
            <a:off x="1297706" y="674091"/>
            <a:ext cx="27570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1 48"/>
          <p:cNvCxnSpPr>
            <a:endCxn id="7" idx="0"/>
          </p:cNvCxnSpPr>
          <p:nvPr/>
        </p:nvCxnSpPr>
        <p:spPr>
          <a:xfrm>
            <a:off x="1297706" y="674091"/>
            <a:ext cx="0" cy="4989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sellaDiTesto 49"/>
          <p:cNvSpPr txBox="1"/>
          <p:nvPr/>
        </p:nvSpPr>
        <p:spPr>
          <a:xfrm>
            <a:off x="1960408" y="441177"/>
            <a:ext cx="1373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USB n.3</a:t>
            </a:r>
            <a:endParaRPr lang="it-IT" sz="1200" dirty="0"/>
          </a:p>
        </p:txBody>
      </p:sp>
      <p:cxnSp>
        <p:nvCxnSpPr>
          <p:cNvPr id="52" name="Connettore 1 51"/>
          <p:cNvCxnSpPr/>
          <p:nvPr/>
        </p:nvCxnSpPr>
        <p:spPr>
          <a:xfrm flipV="1">
            <a:off x="10649523" y="2523562"/>
            <a:ext cx="960586" cy="4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1 53"/>
          <p:cNvCxnSpPr>
            <a:stCxn id="45" idx="3"/>
          </p:cNvCxnSpPr>
          <p:nvPr/>
        </p:nvCxnSpPr>
        <p:spPr>
          <a:xfrm>
            <a:off x="6160650" y="674091"/>
            <a:ext cx="54494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1 60"/>
          <p:cNvCxnSpPr/>
          <p:nvPr/>
        </p:nvCxnSpPr>
        <p:spPr>
          <a:xfrm>
            <a:off x="11610109" y="674091"/>
            <a:ext cx="0" cy="1849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sellaDiTesto 61"/>
          <p:cNvSpPr txBox="1"/>
          <p:nvPr/>
        </p:nvSpPr>
        <p:spPr>
          <a:xfrm>
            <a:off x="10636820" y="2248934"/>
            <a:ext cx="1373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RS485</a:t>
            </a:r>
            <a:endParaRPr lang="it-IT" sz="1200" dirty="0"/>
          </a:p>
        </p:txBody>
      </p:sp>
      <p:sp>
        <p:nvSpPr>
          <p:cNvPr id="63" name="CasellaDiTesto 62"/>
          <p:cNvSpPr txBox="1"/>
          <p:nvPr/>
        </p:nvSpPr>
        <p:spPr>
          <a:xfrm>
            <a:off x="4169938" y="3542570"/>
            <a:ext cx="969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R1 </a:t>
            </a:r>
            <a:br>
              <a:rPr lang="it-IT" sz="1200" dirty="0" smtClean="0"/>
            </a:br>
            <a:r>
              <a:rPr lang="it-IT" sz="1200" dirty="0" smtClean="0"/>
              <a:t>IN</a:t>
            </a:r>
            <a:endParaRPr lang="it-IT" sz="1200" dirty="0"/>
          </a:p>
        </p:txBody>
      </p:sp>
      <p:cxnSp>
        <p:nvCxnSpPr>
          <p:cNvPr id="65" name="Connettore 1 64"/>
          <p:cNvCxnSpPr/>
          <p:nvPr/>
        </p:nvCxnSpPr>
        <p:spPr>
          <a:xfrm flipV="1">
            <a:off x="4475013" y="3519058"/>
            <a:ext cx="0" cy="7712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1 68"/>
          <p:cNvCxnSpPr>
            <a:endCxn id="5" idx="2"/>
          </p:cNvCxnSpPr>
          <p:nvPr/>
        </p:nvCxnSpPr>
        <p:spPr>
          <a:xfrm flipV="1">
            <a:off x="9684323" y="3519059"/>
            <a:ext cx="0" cy="1542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1 71"/>
          <p:cNvCxnSpPr/>
          <p:nvPr/>
        </p:nvCxnSpPr>
        <p:spPr>
          <a:xfrm>
            <a:off x="4895267" y="5061530"/>
            <a:ext cx="47890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sellaDiTesto 72"/>
          <p:cNvSpPr txBox="1"/>
          <p:nvPr/>
        </p:nvSpPr>
        <p:spPr>
          <a:xfrm>
            <a:off x="9684323" y="3593041"/>
            <a:ext cx="835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+ </a:t>
            </a:r>
            <a:br>
              <a:rPr lang="it-IT" sz="1200" dirty="0" smtClean="0"/>
            </a:br>
            <a:r>
              <a:rPr lang="it-IT" sz="1200" dirty="0" err="1" smtClean="0"/>
              <a:t>Power</a:t>
            </a:r>
            <a:r>
              <a:rPr lang="it-IT" sz="1200" dirty="0" smtClean="0"/>
              <a:t> </a:t>
            </a:r>
            <a:r>
              <a:rPr lang="it-IT" sz="1200" dirty="0" smtClean="0"/>
              <a:t>Connector</a:t>
            </a:r>
            <a:endParaRPr lang="it-IT" sz="1200" dirty="0"/>
          </a:p>
        </p:txBody>
      </p:sp>
      <p:sp>
        <p:nvSpPr>
          <p:cNvPr id="76" name="CasellaDiTesto 75"/>
          <p:cNvSpPr txBox="1"/>
          <p:nvPr/>
        </p:nvSpPr>
        <p:spPr>
          <a:xfrm>
            <a:off x="8058361" y="3149755"/>
            <a:ext cx="660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TP_3V3</a:t>
            </a:r>
            <a:endParaRPr lang="it-IT" sz="1200" dirty="0"/>
          </a:p>
        </p:txBody>
      </p:sp>
      <p:sp>
        <p:nvSpPr>
          <p:cNvPr id="77" name="Rettangolo 76"/>
          <p:cNvSpPr/>
          <p:nvPr/>
        </p:nvSpPr>
        <p:spPr>
          <a:xfrm>
            <a:off x="7128159" y="3592795"/>
            <a:ext cx="94672" cy="3118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9" name="Connettore 1 78"/>
          <p:cNvCxnSpPr/>
          <p:nvPr/>
        </p:nvCxnSpPr>
        <p:spPr>
          <a:xfrm>
            <a:off x="7177798" y="4366296"/>
            <a:ext cx="0" cy="2034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1 79"/>
          <p:cNvCxnSpPr/>
          <p:nvPr/>
        </p:nvCxnSpPr>
        <p:spPr>
          <a:xfrm>
            <a:off x="7069272" y="4569741"/>
            <a:ext cx="2031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ttore 1 81"/>
          <p:cNvCxnSpPr>
            <a:stCxn id="77" idx="0"/>
            <a:endCxn id="77" idx="0"/>
          </p:cNvCxnSpPr>
          <p:nvPr/>
        </p:nvCxnSpPr>
        <p:spPr>
          <a:xfrm>
            <a:off x="7175495" y="359279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ttore 1 85"/>
          <p:cNvCxnSpPr/>
          <p:nvPr/>
        </p:nvCxnSpPr>
        <p:spPr>
          <a:xfrm>
            <a:off x="7170871" y="3395522"/>
            <a:ext cx="1541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ttore 1 87"/>
          <p:cNvCxnSpPr>
            <a:endCxn id="77" idx="0"/>
          </p:cNvCxnSpPr>
          <p:nvPr/>
        </p:nvCxnSpPr>
        <p:spPr>
          <a:xfrm>
            <a:off x="7170871" y="3395522"/>
            <a:ext cx="4624" cy="1972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ttangolo 88"/>
          <p:cNvSpPr/>
          <p:nvPr/>
        </p:nvSpPr>
        <p:spPr>
          <a:xfrm>
            <a:off x="7130462" y="4046781"/>
            <a:ext cx="94672" cy="3118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1" name="Connettore 1 90"/>
          <p:cNvCxnSpPr>
            <a:stCxn id="77" idx="2"/>
            <a:endCxn id="89" idx="0"/>
          </p:cNvCxnSpPr>
          <p:nvPr/>
        </p:nvCxnSpPr>
        <p:spPr>
          <a:xfrm>
            <a:off x="7175495" y="3904676"/>
            <a:ext cx="2303" cy="142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1 92"/>
          <p:cNvCxnSpPr/>
          <p:nvPr/>
        </p:nvCxnSpPr>
        <p:spPr>
          <a:xfrm flipH="1" flipV="1">
            <a:off x="5981118" y="3962711"/>
            <a:ext cx="1189753" cy="89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ttore 1 94"/>
          <p:cNvCxnSpPr/>
          <p:nvPr/>
        </p:nvCxnSpPr>
        <p:spPr>
          <a:xfrm flipV="1">
            <a:off x="5977467" y="3516975"/>
            <a:ext cx="1533" cy="4524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asellaDiTesto 96"/>
          <p:cNvSpPr txBox="1"/>
          <p:nvPr/>
        </p:nvSpPr>
        <p:spPr>
          <a:xfrm>
            <a:off x="5912610" y="3509728"/>
            <a:ext cx="844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A0 in</a:t>
            </a:r>
            <a:endParaRPr lang="it-IT" sz="1200" dirty="0"/>
          </a:p>
        </p:txBody>
      </p:sp>
      <p:sp>
        <p:nvSpPr>
          <p:cNvPr id="98" name="CasellaDiTesto 97"/>
          <p:cNvSpPr txBox="1"/>
          <p:nvPr/>
        </p:nvSpPr>
        <p:spPr>
          <a:xfrm>
            <a:off x="7223817" y="3592795"/>
            <a:ext cx="1195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22,1K 1%</a:t>
            </a:r>
            <a:endParaRPr lang="it-IT" sz="1200" dirty="0"/>
          </a:p>
        </p:txBody>
      </p:sp>
      <p:sp>
        <p:nvSpPr>
          <p:cNvPr id="99" name="CasellaDiTesto 98"/>
          <p:cNvSpPr txBox="1"/>
          <p:nvPr/>
        </p:nvSpPr>
        <p:spPr>
          <a:xfrm>
            <a:off x="7222831" y="4091713"/>
            <a:ext cx="1195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11K 1%</a:t>
            </a:r>
            <a:endParaRPr lang="it-IT" sz="1200" dirty="0"/>
          </a:p>
        </p:txBody>
      </p:sp>
      <p:sp>
        <p:nvSpPr>
          <p:cNvPr id="102" name="CasellaDiTesto 101"/>
          <p:cNvSpPr txBox="1"/>
          <p:nvPr/>
        </p:nvSpPr>
        <p:spPr>
          <a:xfrm>
            <a:off x="4927143" y="3566082"/>
            <a:ext cx="352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R2</a:t>
            </a:r>
            <a:br>
              <a:rPr lang="it-IT" sz="1200" dirty="0" smtClean="0"/>
            </a:br>
            <a:r>
              <a:rPr lang="it-IT" sz="1200" dirty="0" smtClean="0"/>
              <a:t>IN</a:t>
            </a:r>
            <a:endParaRPr lang="it-IT" sz="1200" dirty="0"/>
          </a:p>
        </p:txBody>
      </p:sp>
      <p:sp>
        <p:nvSpPr>
          <p:cNvPr id="103" name="CasellaDiTesto 102"/>
          <p:cNvSpPr txBox="1"/>
          <p:nvPr/>
        </p:nvSpPr>
        <p:spPr>
          <a:xfrm>
            <a:off x="5307491" y="3533927"/>
            <a:ext cx="4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R2</a:t>
            </a:r>
            <a:br>
              <a:rPr lang="it-IT" sz="1200" dirty="0" smtClean="0"/>
            </a:br>
            <a:r>
              <a:rPr lang="it-IT" sz="1200" dirty="0" smtClean="0"/>
              <a:t>OUT</a:t>
            </a:r>
            <a:endParaRPr lang="it-IT" sz="1200" dirty="0"/>
          </a:p>
        </p:txBody>
      </p:sp>
      <p:cxnSp>
        <p:nvCxnSpPr>
          <p:cNvPr id="105" name="Connettore 1 104"/>
          <p:cNvCxnSpPr/>
          <p:nvPr/>
        </p:nvCxnSpPr>
        <p:spPr>
          <a:xfrm>
            <a:off x="5279729" y="3533927"/>
            <a:ext cx="0" cy="10358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ttore 1 105"/>
          <p:cNvCxnSpPr/>
          <p:nvPr/>
        </p:nvCxnSpPr>
        <p:spPr>
          <a:xfrm>
            <a:off x="5178130" y="4569741"/>
            <a:ext cx="2031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ttore 1 106"/>
          <p:cNvCxnSpPr/>
          <p:nvPr/>
        </p:nvCxnSpPr>
        <p:spPr>
          <a:xfrm>
            <a:off x="3271245" y="4809067"/>
            <a:ext cx="2031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ttore 1 110"/>
          <p:cNvCxnSpPr>
            <a:stCxn id="6" idx="1"/>
            <a:endCxn id="6" idx="1"/>
          </p:cNvCxnSpPr>
          <p:nvPr/>
        </p:nvCxnSpPr>
        <p:spPr>
          <a:xfrm>
            <a:off x="2589328" y="428341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ttore 1 112"/>
          <p:cNvCxnSpPr>
            <a:stCxn id="6" idx="1"/>
          </p:cNvCxnSpPr>
          <p:nvPr/>
        </p:nvCxnSpPr>
        <p:spPr>
          <a:xfrm flipH="1" flipV="1">
            <a:off x="2116667" y="4283413"/>
            <a:ext cx="47266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CasellaDiTesto 113"/>
          <p:cNvSpPr txBox="1"/>
          <p:nvPr/>
        </p:nvSpPr>
        <p:spPr>
          <a:xfrm>
            <a:off x="1879092" y="4009690"/>
            <a:ext cx="822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230VAC</a:t>
            </a:r>
            <a:endParaRPr lang="it-IT" sz="1200" dirty="0"/>
          </a:p>
        </p:txBody>
      </p:sp>
      <p:cxnSp>
        <p:nvCxnSpPr>
          <p:cNvPr id="118" name="Connettore 1 117"/>
          <p:cNvCxnSpPr/>
          <p:nvPr/>
        </p:nvCxnSpPr>
        <p:spPr>
          <a:xfrm>
            <a:off x="9252857" y="3516975"/>
            <a:ext cx="10886" cy="1218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ttore 1 119"/>
          <p:cNvCxnSpPr/>
          <p:nvPr/>
        </p:nvCxnSpPr>
        <p:spPr>
          <a:xfrm flipH="1">
            <a:off x="5698595" y="3516975"/>
            <a:ext cx="6957" cy="1231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ttore 1 121"/>
          <p:cNvCxnSpPr/>
          <p:nvPr/>
        </p:nvCxnSpPr>
        <p:spPr>
          <a:xfrm flipV="1">
            <a:off x="5693229" y="4724400"/>
            <a:ext cx="3570514" cy="10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CasellaDiTesto 126"/>
          <p:cNvSpPr txBox="1"/>
          <p:nvPr/>
        </p:nvSpPr>
        <p:spPr>
          <a:xfrm>
            <a:off x="8690330" y="3463561"/>
            <a:ext cx="662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Button</a:t>
            </a:r>
            <a:r>
              <a:rPr lang="it-IT" dirty="0" smtClean="0"/>
              <a:t> </a:t>
            </a:r>
            <a:endParaRPr lang="it-IT" dirty="0"/>
          </a:p>
        </p:txBody>
      </p:sp>
      <p:cxnSp>
        <p:nvCxnSpPr>
          <p:cNvPr id="131" name="Connettore 1 130"/>
          <p:cNvCxnSpPr/>
          <p:nvPr/>
        </p:nvCxnSpPr>
        <p:spPr>
          <a:xfrm flipH="1" flipV="1">
            <a:off x="5380567" y="1925903"/>
            <a:ext cx="48730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ttore 1 132"/>
          <p:cNvCxnSpPr/>
          <p:nvPr/>
        </p:nvCxnSpPr>
        <p:spPr>
          <a:xfrm>
            <a:off x="5381328" y="1927432"/>
            <a:ext cx="0" cy="954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ttore 1 133"/>
          <p:cNvCxnSpPr/>
          <p:nvPr/>
        </p:nvCxnSpPr>
        <p:spPr>
          <a:xfrm>
            <a:off x="5279729" y="2021313"/>
            <a:ext cx="2031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ttore 1 136"/>
          <p:cNvCxnSpPr/>
          <p:nvPr/>
        </p:nvCxnSpPr>
        <p:spPr>
          <a:xfrm>
            <a:off x="5867870" y="1925903"/>
            <a:ext cx="0" cy="3230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asellaDiTesto 137"/>
          <p:cNvSpPr txBox="1"/>
          <p:nvPr/>
        </p:nvSpPr>
        <p:spPr>
          <a:xfrm>
            <a:off x="6119443" y="2549271"/>
            <a:ext cx="969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R4 IN</a:t>
            </a:r>
            <a:endParaRPr lang="it-IT" sz="1200" dirty="0"/>
          </a:p>
        </p:txBody>
      </p:sp>
      <p:sp>
        <p:nvSpPr>
          <p:cNvPr id="139" name="CasellaDiTesto 138"/>
          <p:cNvSpPr txBox="1"/>
          <p:nvPr/>
        </p:nvSpPr>
        <p:spPr>
          <a:xfrm>
            <a:off x="6116967" y="2879285"/>
            <a:ext cx="969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R4 OUT</a:t>
            </a:r>
            <a:endParaRPr lang="it-IT" sz="1200" dirty="0"/>
          </a:p>
        </p:txBody>
      </p:sp>
      <p:cxnSp>
        <p:nvCxnSpPr>
          <p:cNvPr id="143" name="Connettore 1 142"/>
          <p:cNvCxnSpPr/>
          <p:nvPr/>
        </p:nvCxnSpPr>
        <p:spPr>
          <a:xfrm>
            <a:off x="6158341" y="3112168"/>
            <a:ext cx="2560778" cy="4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CasellaDiTesto 143"/>
          <p:cNvSpPr txBox="1"/>
          <p:nvPr/>
        </p:nvSpPr>
        <p:spPr>
          <a:xfrm>
            <a:off x="8156083" y="2871863"/>
            <a:ext cx="591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TP_EN</a:t>
            </a:r>
            <a:endParaRPr lang="it-IT" sz="1200" dirty="0"/>
          </a:p>
        </p:txBody>
      </p:sp>
      <p:cxnSp>
        <p:nvCxnSpPr>
          <p:cNvPr id="154" name="Connettore 1 153"/>
          <p:cNvCxnSpPr>
            <a:stCxn id="6" idx="2"/>
          </p:cNvCxnSpPr>
          <p:nvPr/>
        </p:nvCxnSpPr>
        <p:spPr>
          <a:xfrm>
            <a:off x="3372844" y="4569741"/>
            <a:ext cx="0" cy="239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ttangolo 154"/>
          <p:cNvSpPr/>
          <p:nvPr/>
        </p:nvSpPr>
        <p:spPr>
          <a:xfrm>
            <a:off x="726080" y="5525674"/>
            <a:ext cx="1138385" cy="527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TEST_AP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79965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0" y="92364"/>
            <a:ext cx="11804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Arduino Uno serial </a:t>
            </a:r>
            <a:r>
              <a:rPr lang="it-IT" dirty="0" err="1" smtClean="0"/>
              <a:t>protocol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83127" y="665018"/>
            <a:ext cx="1193338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The Arduino Uno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programmed</a:t>
            </a:r>
            <a:r>
              <a:rPr lang="it-IT" dirty="0" smtClean="0"/>
              <a:t> with a </a:t>
            </a:r>
            <a:r>
              <a:rPr lang="it-IT" dirty="0" err="1" smtClean="0"/>
              <a:t>simple</a:t>
            </a:r>
            <a:r>
              <a:rPr lang="it-IT" dirty="0" smtClean="0"/>
              <a:t> </a:t>
            </a:r>
            <a:r>
              <a:rPr lang="it-IT" dirty="0" err="1" smtClean="0"/>
              <a:t>program</a:t>
            </a:r>
            <a:r>
              <a:rPr lang="it-IT" dirty="0" smtClean="0"/>
              <a:t> </a:t>
            </a:r>
            <a:r>
              <a:rPr lang="it-IT" dirty="0" err="1" smtClean="0"/>
              <a:t>able</a:t>
            </a:r>
            <a:r>
              <a:rPr lang="it-IT" dirty="0" smtClean="0"/>
              <a:t> to </a:t>
            </a:r>
            <a:r>
              <a:rPr lang="it-IT" dirty="0" err="1" smtClean="0"/>
              <a:t>receive</a:t>
            </a:r>
            <a:r>
              <a:rPr lang="it-IT" dirty="0" smtClean="0"/>
              <a:t> some </a:t>
            </a:r>
            <a:r>
              <a:rPr lang="it-IT" dirty="0" err="1" smtClean="0"/>
              <a:t>commands</a:t>
            </a:r>
            <a:r>
              <a:rPr lang="it-IT" dirty="0" smtClean="0"/>
              <a:t> </a:t>
            </a:r>
            <a:r>
              <a:rPr lang="it-IT" dirty="0" err="1" smtClean="0"/>
              <a:t>through</a:t>
            </a:r>
            <a:r>
              <a:rPr lang="it-IT" dirty="0" smtClean="0"/>
              <a:t> the serial </a:t>
            </a:r>
            <a:r>
              <a:rPr lang="it-IT" dirty="0" err="1" smtClean="0"/>
              <a:t>port</a:t>
            </a:r>
            <a:r>
              <a:rPr lang="it-IT" dirty="0" smtClean="0"/>
              <a:t>.</a:t>
            </a:r>
            <a:br>
              <a:rPr lang="it-IT" dirty="0" smtClean="0"/>
            </a:br>
            <a:r>
              <a:rPr lang="it-IT" dirty="0" smtClean="0"/>
              <a:t>The serial </a:t>
            </a:r>
            <a:r>
              <a:rPr lang="it-IT" dirty="0" err="1" smtClean="0"/>
              <a:t>port</a:t>
            </a:r>
            <a:r>
              <a:rPr lang="it-IT" dirty="0" smtClean="0"/>
              <a:t> </a:t>
            </a:r>
            <a:r>
              <a:rPr lang="it-IT" dirty="0" err="1" smtClean="0"/>
              <a:t>parameters</a:t>
            </a:r>
            <a:r>
              <a:rPr lang="it-IT" dirty="0" smtClean="0"/>
              <a:t> are : 115200/N/8/1</a:t>
            </a:r>
          </a:p>
          <a:p>
            <a:r>
              <a:rPr lang="it-IT" dirty="0"/>
              <a:t>The </a:t>
            </a:r>
            <a:r>
              <a:rPr lang="it-IT" dirty="0" err="1"/>
              <a:t>commands</a:t>
            </a:r>
            <a:r>
              <a:rPr lang="it-IT" dirty="0"/>
              <a:t> are </a:t>
            </a:r>
            <a:r>
              <a:rPr lang="it-IT" dirty="0" err="1"/>
              <a:t>simple</a:t>
            </a:r>
            <a:r>
              <a:rPr lang="it-IT" dirty="0"/>
              <a:t> ASCII </a:t>
            </a:r>
            <a:r>
              <a:rPr lang="it-IT" dirty="0" err="1"/>
              <a:t>string</a:t>
            </a:r>
            <a:r>
              <a:rPr lang="it-IT" dirty="0"/>
              <a:t> terminate with ‘\n</a:t>
            </a:r>
            <a:r>
              <a:rPr lang="it-IT" dirty="0" smtClean="0"/>
              <a:t>’  </a:t>
            </a:r>
            <a:r>
              <a:rPr lang="it-IT" dirty="0" err="1" smtClean="0"/>
              <a:t>ie</a:t>
            </a:r>
            <a:r>
              <a:rPr lang="it-IT" dirty="0" smtClean="0"/>
              <a:t>. ‘A0\n’, so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very</a:t>
            </a:r>
            <a:r>
              <a:rPr lang="it-IT" dirty="0" smtClean="0"/>
              <a:t> easy to </a:t>
            </a:r>
            <a:r>
              <a:rPr lang="it-IT" dirty="0" err="1" smtClean="0"/>
              <a:t>make</a:t>
            </a:r>
            <a:r>
              <a:rPr lang="it-IT" dirty="0" smtClean="0"/>
              <a:t> a </a:t>
            </a:r>
            <a:r>
              <a:rPr lang="it-IT" dirty="0" err="1" smtClean="0"/>
              <a:t>program</a:t>
            </a:r>
            <a:r>
              <a:rPr lang="it-IT" dirty="0" smtClean="0"/>
              <a:t> to </a:t>
            </a:r>
            <a:r>
              <a:rPr lang="it-IT" dirty="0" err="1" smtClean="0"/>
              <a:t>interact</a:t>
            </a:r>
            <a:r>
              <a:rPr lang="it-IT" dirty="0" smtClean="0"/>
              <a:t> with </a:t>
            </a:r>
            <a:r>
              <a:rPr lang="it-IT" dirty="0" err="1" smtClean="0"/>
              <a:t>it</a:t>
            </a:r>
            <a:r>
              <a:rPr lang="it-IT" dirty="0" smtClean="0"/>
              <a:t>. </a:t>
            </a:r>
            <a:endParaRPr lang="it-IT" dirty="0"/>
          </a:p>
          <a:p>
            <a:endParaRPr lang="it-IT" dirty="0"/>
          </a:p>
          <a:p>
            <a:r>
              <a:rPr lang="it-IT" dirty="0" smtClean="0"/>
              <a:t>The </a:t>
            </a:r>
            <a:r>
              <a:rPr lang="it-IT" dirty="0" err="1" smtClean="0"/>
              <a:t>available</a:t>
            </a:r>
            <a:r>
              <a:rPr lang="it-IT" dirty="0" smtClean="0"/>
              <a:t> </a:t>
            </a:r>
            <a:r>
              <a:rPr lang="it-IT" dirty="0" err="1" smtClean="0"/>
              <a:t>commands</a:t>
            </a:r>
            <a:r>
              <a:rPr lang="it-IT" dirty="0" smtClean="0"/>
              <a:t> are :</a:t>
            </a:r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endParaRPr lang="it-IT" dirty="0"/>
          </a:p>
          <a:p>
            <a:r>
              <a:rPr lang="it-IT" dirty="0" smtClean="0"/>
              <a:t/>
            </a:r>
            <a:br>
              <a:rPr lang="it-IT" dirty="0" smtClean="0"/>
            </a:br>
            <a:endParaRPr lang="it-IT" dirty="0"/>
          </a:p>
        </p:txBody>
      </p:sp>
      <p:graphicFrame>
        <p:nvGraphicFramePr>
          <p:cNvPr id="6" name="Tabel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339152"/>
              </p:ext>
            </p:extLst>
          </p:nvPr>
        </p:nvGraphicFramePr>
        <p:xfrm>
          <a:off x="147782" y="2123594"/>
          <a:ext cx="8127999" cy="452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Command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Answer</a:t>
                      </a:r>
                      <a:r>
                        <a:rPr lang="it-IT" dirty="0" smtClean="0"/>
                        <a:t> from Arduino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A0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None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Open</a:t>
                      </a:r>
                      <a:r>
                        <a:rPr lang="it-IT" baseline="0" dirty="0" smtClean="0"/>
                        <a:t> relè n.1</a:t>
                      </a:r>
                      <a:endParaRPr lang="it-IT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A1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None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Close relè n.1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B0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Open</a:t>
                      </a:r>
                      <a:r>
                        <a:rPr lang="it-IT" baseline="0" dirty="0" smtClean="0"/>
                        <a:t> relè n.2</a:t>
                      </a:r>
                      <a:endParaRPr lang="it-IT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B1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Close relè n.2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C0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Open</a:t>
                      </a:r>
                      <a:r>
                        <a:rPr lang="it-IT" baseline="0" dirty="0" smtClean="0"/>
                        <a:t> relè n.3</a:t>
                      </a:r>
                      <a:endParaRPr lang="it-IT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C1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Close relè n.3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D0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Open</a:t>
                      </a:r>
                      <a:r>
                        <a:rPr lang="it-IT" baseline="0" dirty="0" smtClean="0"/>
                        <a:t> relè n.4</a:t>
                      </a:r>
                      <a:endParaRPr lang="it-IT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D1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Close relè n.4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V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V=</a:t>
                      </a:r>
                      <a:r>
                        <a:rPr lang="it-IT" dirty="0" err="1" smtClean="0"/>
                        <a:t>xxxx</a:t>
                      </a:r>
                      <a:r>
                        <a:rPr lang="it-IT" dirty="0" smtClean="0"/>
                        <a:t/>
                      </a:r>
                      <a:br>
                        <a:rPr lang="it-IT" dirty="0" smtClean="0"/>
                      </a:br>
                      <a:r>
                        <a:rPr lang="it-IT" dirty="0" err="1" smtClean="0"/>
                        <a:t>where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baseline="0" dirty="0" err="1" smtClean="0"/>
                        <a:t>xxxx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baseline="0" dirty="0" err="1" smtClean="0"/>
                        <a:t>is</a:t>
                      </a:r>
                      <a:r>
                        <a:rPr lang="it-IT" baseline="0" dirty="0" smtClean="0"/>
                        <a:t> the RAW </a:t>
                      </a:r>
                      <a:r>
                        <a:rPr lang="it-IT" baseline="0" dirty="0" err="1" smtClean="0"/>
                        <a:t>number</a:t>
                      </a:r>
                      <a:r>
                        <a:rPr lang="it-IT" baseline="0" dirty="0" smtClean="0"/>
                        <a:t> from the AD </a:t>
                      </a:r>
                      <a:r>
                        <a:rPr lang="it-IT" baseline="0" dirty="0" err="1" smtClean="0"/>
                        <a:t>converter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Read </a:t>
                      </a:r>
                      <a:r>
                        <a:rPr lang="it-IT" dirty="0" err="1" smtClean="0"/>
                        <a:t>voltage</a:t>
                      </a:r>
                      <a:r>
                        <a:rPr lang="it-IT" dirty="0" smtClean="0"/>
                        <a:t> 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8755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0" y="92364"/>
            <a:ext cx="11804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Gateway Middle End (GME) test FW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83127" y="665018"/>
            <a:ext cx="1193338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GME have a test FW inside, if during the power on, the test point TP5  is connected to ground the GME start in test mode.</a:t>
            </a:r>
            <a:br>
              <a:rPr lang="en-US" dirty="0" smtClean="0"/>
            </a:br>
            <a:r>
              <a:rPr lang="en-US" dirty="0" smtClean="0"/>
              <a:t>In test mode the GME emit some message from the TTL port, all the messages are terminated with ‘\n’. </a:t>
            </a:r>
            <a:br>
              <a:rPr lang="en-US" dirty="0" smtClean="0"/>
            </a:br>
            <a:r>
              <a:rPr lang="en-US" dirty="0" smtClean="0"/>
              <a:t>The serial port parameters are : 115200/N/8/1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The GME in test mode </a:t>
            </a:r>
            <a:r>
              <a:rPr lang="it-IT" dirty="0" err="1" smtClean="0"/>
              <a:t>try</a:t>
            </a:r>
            <a:r>
              <a:rPr lang="it-IT" dirty="0" smtClean="0"/>
              <a:t> to </a:t>
            </a:r>
            <a:r>
              <a:rPr lang="it-IT" dirty="0" err="1" smtClean="0"/>
              <a:t>read</a:t>
            </a:r>
            <a:r>
              <a:rPr lang="it-IT" dirty="0" smtClean="0"/>
              <a:t> with </a:t>
            </a:r>
            <a:r>
              <a:rPr lang="it-IT" dirty="0" err="1" smtClean="0"/>
              <a:t>Modbus</a:t>
            </a:r>
            <a:r>
              <a:rPr lang="it-IT" dirty="0" smtClean="0"/>
              <a:t> </a:t>
            </a:r>
            <a:r>
              <a:rPr lang="it-IT" dirty="0" err="1" smtClean="0"/>
              <a:t>protocol</a:t>
            </a:r>
            <a:r>
              <a:rPr lang="it-IT" dirty="0" smtClean="0"/>
              <a:t> </a:t>
            </a:r>
            <a:r>
              <a:rPr lang="it-IT" dirty="0" err="1" smtClean="0"/>
              <a:t>through</a:t>
            </a:r>
            <a:r>
              <a:rPr lang="it-IT" dirty="0" smtClean="0"/>
              <a:t> the RS485 </a:t>
            </a:r>
            <a:r>
              <a:rPr lang="it-IT" dirty="0" err="1" smtClean="0"/>
              <a:t>port</a:t>
            </a:r>
            <a:r>
              <a:rPr lang="it-IT" dirty="0" smtClean="0"/>
              <a:t> the HR n.1 of a </a:t>
            </a:r>
            <a:r>
              <a:rPr lang="it-IT" dirty="0" err="1" smtClean="0"/>
              <a:t>connected</a:t>
            </a:r>
            <a:r>
              <a:rPr lang="it-IT" dirty="0" smtClean="0"/>
              <a:t> </a:t>
            </a:r>
            <a:r>
              <a:rPr lang="it-IT" dirty="0" err="1" smtClean="0"/>
              <a:t>device</a:t>
            </a:r>
            <a:r>
              <a:rPr lang="it-IT" dirty="0" smtClean="0"/>
              <a:t>, in </a:t>
            </a:r>
            <a:r>
              <a:rPr lang="it-IT" dirty="0" err="1" smtClean="0"/>
              <a:t>this</a:t>
            </a:r>
            <a:r>
              <a:rPr lang="it-IT" dirty="0" smtClean="0"/>
              <a:t> case a simulator.</a:t>
            </a:r>
            <a:endParaRPr lang="it-IT" dirty="0"/>
          </a:p>
          <a:p>
            <a:r>
              <a:rPr lang="it-IT" dirty="0" smtClean="0"/>
              <a:t>The serial </a:t>
            </a:r>
            <a:r>
              <a:rPr lang="it-IT" dirty="0" err="1" smtClean="0"/>
              <a:t>port</a:t>
            </a:r>
            <a:r>
              <a:rPr lang="it-IT" dirty="0" smtClean="0"/>
              <a:t> of simulator must be set to : 19200/N/8/1</a:t>
            </a:r>
          </a:p>
          <a:p>
            <a:endParaRPr lang="it-IT" dirty="0"/>
          </a:p>
          <a:p>
            <a:r>
              <a:rPr lang="it-IT" dirty="0" smtClean="0"/>
              <a:t>In the </a:t>
            </a:r>
            <a:r>
              <a:rPr lang="it-IT" dirty="0" err="1" smtClean="0"/>
              <a:t>next</a:t>
            </a:r>
            <a:r>
              <a:rPr lang="it-IT" dirty="0" smtClean="0"/>
              <a:t> slide the list of </a:t>
            </a:r>
            <a:r>
              <a:rPr lang="it-IT" dirty="0" err="1" smtClean="0"/>
              <a:t>returned</a:t>
            </a:r>
            <a:r>
              <a:rPr lang="it-IT" dirty="0" smtClean="0"/>
              <a:t> </a:t>
            </a:r>
            <a:r>
              <a:rPr lang="it-IT" dirty="0" err="1" smtClean="0"/>
              <a:t>message</a:t>
            </a:r>
            <a:r>
              <a:rPr lang="it-IT" dirty="0" smtClean="0"/>
              <a:t>.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 smtClean="0"/>
              <a:t/>
            </a:r>
            <a:br>
              <a:rPr lang="it-IT" dirty="0" smtClean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33901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0" y="92364"/>
            <a:ext cx="11804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Gateway Middle End (GME) test FW  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83127" y="665018"/>
            <a:ext cx="1193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In the </a:t>
            </a:r>
            <a:r>
              <a:rPr lang="it-IT" dirty="0" err="1" smtClean="0"/>
              <a:t>table</a:t>
            </a:r>
            <a:r>
              <a:rPr lang="it-IT" dirty="0" smtClean="0"/>
              <a:t> </a:t>
            </a:r>
            <a:r>
              <a:rPr lang="it-IT" dirty="0" err="1" smtClean="0"/>
              <a:t>below</a:t>
            </a:r>
            <a:r>
              <a:rPr lang="it-IT" dirty="0" smtClean="0"/>
              <a:t> the list of the </a:t>
            </a:r>
            <a:r>
              <a:rPr lang="it-IT" dirty="0" err="1" smtClean="0"/>
              <a:t>message</a:t>
            </a:r>
            <a:r>
              <a:rPr lang="it-IT" dirty="0"/>
              <a:t> </a:t>
            </a:r>
            <a:r>
              <a:rPr lang="it-IT" dirty="0" smtClean="0"/>
              <a:t>:</a:t>
            </a:r>
            <a:endParaRPr lang="it-IT" dirty="0"/>
          </a:p>
        </p:txBody>
      </p:sp>
      <p:graphicFrame>
        <p:nvGraphicFramePr>
          <p:cNvPr id="6" name="Tabel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188954"/>
              </p:ext>
            </p:extLst>
          </p:nvPr>
        </p:nvGraphicFramePr>
        <p:xfrm>
          <a:off x="83127" y="1116830"/>
          <a:ext cx="11517746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202"/>
                <a:gridCol w="7758544"/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Output </a:t>
                      </a:r>
                      <a:r>
                        <a:rPr lang="it-IT" dirty="0" err="1" smtClean="0"/>
                        <a:t>string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Note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MAC=</a:t>
                      </a:r>
                      <a:r>
                        <a:rPr lang="it-IT" dirty="0" err="1" smtClean="0"/>
                        <a:t>aabbccddeeff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The MAC </a:t>
                      </a:r>
                      <a:r>
                        <a:rPr lang="it-IT" dirty="0" err="1" smtClean="0"/>
                        <a:t>address</a:t>
                      </a:r>
                      <a:r>
                        <a:rPr lang="it-IT" dirty="0" smtClean="0"/>
                        <a:t> of the </a:t>
                      </a:r>
                      <a:r>
                        <a:rPr lang="it-IT" dirty="0" err="1" smtClean="0"/>
                        <a:t>device</a:t>
                      </a:r>
                      <a:r>
                        <a:rPr lang="it-IT" dirty="0" smtClean="0"/>
                        <a:t> </a:t>
                      </a:r>
                      <a:r>
                        <a:rPr lang="it-IT" dirty="0" err="1" smtClean="0"/>
                        <a:t>without</a:t>
                      </a:r>
                      <a:r>
                        <a:rPr lang="it-IT" dirty="0" smtClean="0"/>
                        <a:t> separator «:»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STA=</a:t>
                      </a:r>
                      <a:r>
                        <a:rPr lang="it-IT" dirty="0" err="1" smtClean="0"/>
                        <a:t>xxxxxxx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STA=CONNECTED</a:t>
                      </a:r>
                      <a:br>
                        <a:rPr lang="it-IT" dirty="0" smtClean="0"/>
                      </a:br>
                      <a:r>
                        <a:rPr lang="it-IT" dirty="0" smtClean="0"/>
                        <a:t>STA=DISCONNECTED</a:t>
                      </a:r>
                      <a:br>
                        <a:rPr lang="it-IT" dirty="0" smtClean="0"/>
                      </a:br>
                      <a:r>
                        <a:rPr lang="it-IT" dirty="0" smtClean="0"/>
                        <a:t>the GME </a:t>
                      </a:r>
                      <a:r>
                        <a:rPr lang="it-IT" dirty="0" err="1" smtClean="0"/>
                        <a:t>try</a:t>
                      </a:r>
                      <a:r>
                        <a:rPr lang="it-IT" dirty="0" smtClean="0"/>
                        <a:t> to </a:t>
                      </a:r>
                      <a:r>
                        <a:rPr lang="it-IT" dirty="0" err="1" smtClean="0"/>
                        <a:t>connect</a:t>
                      </a:r>
                      <a:r>
                        <a:rPr lang="it-IT" dirty="0" smtClean="0"/>
                        <a:t> to an AP with SSID «GME_TEST» and PWD «12345678»</a:t>
                      </a:r>
                      <a:br>
                        <a:rPr lang="it-IT" dirty="0" smtClean="0"/>
                      </a:br>
                      <a:r>
                        <a:rPr lang="it-IT" dirty="0" smtClean="0"/>
                        <a:t>in case of success </a:t>
                      </a:r>
                      <a:r>
                        <a:rPr lang="it-IT" dirty="0" err="1" smtClean="0"/>
                        <a:t>return</a:t>
                      </a:r>
                      <a:r>
                        <a:rPr lang="it-IT" dirty="0" smtClean="0"/>
                        <a:t> CONNECTED.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HR=</a:t>
                      </a:r>
                      <a:r>
                        <a:rPr lang="it-IT" dirty="0" err="1" smtClean="0"/>
                        <a:t>xxxx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Value of Holding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baseline="0" dirty="0" err="1" smtClean="0"/>
                        <a:t>register</a:t>
                      </a:r>
                      <a:r>
                        <a:rPr lang="it-IT" baseline="0" dirty="0" smtClean="0"/>
                        <a:t> n.1 </a:t>
                      </a:r>
                      <a:r>
                        <a:rPr lang="it-IT" baseline="0" dirty="0" err="1" smtClean="0"/>
                        <a:t>read</a:t>
                      </a:r>
                      <a:r>
                        <a:rPr lang="it-IT" baseline="0" dirty="0" smtClean="0"/>
                        <a:t> from RS485 </a:t>
                      </a:r>
                      <a:r>
                        <a:rPr lang="it-IT" baseline="0" dirty="0" err="1" smtClean="0"/>
                        <a:t>port</a:t>
                      </a:r>
                      <a:r>
                        <a:rPr lang="it-IT" baseline="0" dirty="0" smtClean="0"/>
                        <a:t> 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9668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161925" y="142875"/>
            <a:ext cx="117443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Test </a:t>
            </a:r>
            <a:r>
              <a:rPr lang="it-IT" sz="2400" dirty="0" err="1" smtClean="0"/>
              <a:t>sequence</a:t>
            </a:r>
            <a:r>
              <a:rPr lang="it-IT" sz="2400" dirty="0" smtClean="0"/>
              <a:t>  </a:t>
            </a:r>
            <a:r>
              <a:rPr lang="it-IT" sz="2400" dirty="0" smtClean="0">
                <a:solidFill>
                  <a:srgbClr val="FF0000"/>
                </a:solidFill>
              </a:rPr>
              <a:t>DA AGGIORNARE </a:t>
            </a:r>
            <a:r>
              <a:rPr lang="it-IT" sz="1200" dirty="0" smtClean="0"/>
              <a:t/>
            </a:r>
            <a:br>
              <a:rPr lang="it-IT" sz="1200" dirty="0" smtClean="0"/>
            </a:br>
            <a:endParaRPr lang="it-IT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it-IT" sz="1200" dirty="0" err="1" smtClean="0"/>
              <a:t>All</a:t>
            </a:r>
            <a:r>
              <a:rPr lang="it-IT" sz="1200" dirty="0" smtClean="0"/>
              <a:t> relè open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dirty="0" smtClean="0"/>
              <a:t>Close R4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dirty="0" smtClean="0"/>
              <a:t>Close R2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dirty="0" smtClean="0"/>
              <a:t>Close R1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dirty="0" err="1" smtClean="0"/>
              <a:t>Wait</a:t>
            </a:r>
            <a:r>
              <a:rPr lang="it-IT" sz="1200" dirty="0" smtClean="0"/>
              <a:t> 1 sec.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dirty="0" err="1" smtClean="0"/>
              <a:t>Measure</a:t>
            </a:r>
            <a:r>
              <a:rPr lang="it-IT" sz="1200" dirty="0" smtClean="0"/>
              <a:t> TP_3V3, </a:t>
            </a:r>
            <a:r>
              <a:rPr lang="it-IT" sz="1200" dirty="0" err="1" smtClean="0"/>
              <a:t>if</a:t>
            </a:r>
            <a:r>
              <a:rPr lang="it-IT" sz="1200" dirty="0" smtClean="0"/>
              <a:t> &gt;= 3,1 and &lt;= 3,5 </a:t>
            </a:r>
            <a:r>
              <a:rPr lang="it-IT" sz="1200" dirty="0" err="1" smtClean="0"/>
              <a:t>if</a:t>
            </a:r>
            <a:r>
              <a:rPr lang="it-IT" sz="1200" dirty="0" smtClean="0"/>
              <a:t> yes go </a:t>
            </a:r>
            <a:r>
              <a:rPr lang="it-IT" sz="1200" dirty="0" err="1" smtClean="0"/>
              <a:t>ahead</a:t>
            </a:r>
            <a:r>
              <a:rPr lang="it-IT" sz="1200" dirty="0" smtClean="0"/>
              <a:t> </a:t>
            </a:r>
            <a:r>
              <a:rPr lang="it-IT" sz="1200" dirty="0" err="1" smtClean="0"/>
              <a:t>otherwise</a:t>
            </a:r>
            <a:r>
              <a:rPr lang="it-IT" sz="1200" dirty="0" smtClean="0"/>
              <a:t> stop the test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dirty="0" smtClean="0"/>
              <a:t>Open R4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dirty="0" err="1" smtClean="0"/>
              <a:t>Wait</a:t>
            </a:r>
            <a:r>
              <a:rPr lang="it-IT" sz="1200" dirty="0" smtClean="0"/>
              <a:t> 1 sec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dirty="0" smtClean="0"/>
              <a:t>Open R2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dirty="0" smtClean="0"/>
              <a:t>Call the routine to transfer the FW to the </a:t>
            </a:r>
            <a:r>
              <a:rPr lang="it-IT" sz="1200" dirty="0" err="1" smtClean="0"/>
              <a:t>device</a:t>
            </a:r>
            <a:r>
              <a:rPr lang="it-IT" sz="1200" dirty="0" smtClean="0"/>
              <a:t>, </a:t>
            </a:r>
            <a:r>
              <a:rPr lang="it-IT" sz="1200" dirty="0" err="1" smtClean="0"/>
              <a:t>wait</a:t>
            </a:r>
            <a:r>
              <a:rPr lang="it-IT" sz="1200" dirty="0" smtClean="0"/>
              <a:t> the end, </a:t>
            </a:r>
            <a:r>
              <a:rPr lang="it-IT" sz="1200" dirty="0" err="1" smtClean="0"/>
              <a:t>check</a:t>
            </a:r>
            <a:r>
              <a:rPr lang="it-IT" sz="1200" dirty="0" smtClean="0"/>
              <a:t> </a:t>
            </a:r>
            <a:r>
              <a:rPr lang="it-IT" sz="1200" dirty="0" err="1" smtClean="0"/>
              <a:t>if</a:t>
            </a:r>
            <a:r>
              <a:rPr lang="it-IT" sz="1200" dirty="0" smtClean="0"/>
              <a:t> ok go </a:t>
            </a:r>
            <a:r>
              <a:rPr lang="it-IT" sz="1200" dirty="0" err="1" smtClean="0"/>
              <a:t>ahead</a:t>
            </a:r>
            <a:r>
              <a:rPr lang="it-IT" sz="1200" dirty="0" smtClean="0"/>
              <a:t> </a:t>
            </a:r>
            <a:r>
              <a:rPr lang="it-IT" sz="1200" dirty="0" err="1" smtClean="0"/>
              <a:t>otherwise</a:t>
            </a:r>
            <a:r>
              <a:rPr lang="it-IT" sz="1200" dirty="0" smtClean="0"/>
              <a:t> stop the test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dirty="0" err="1" smtClean="0"/>
              <a:t>Ask</a:t>
            </a:r>
            <a:r>
              <a:rPr lang="it-IT" sz="1200" dirty="0" smtClean="0"/>
              <a:t> the operator to Press a </a:t>
            </a:r>
            <a:r>
              <a:rPr lang="it-IT" sz="1200" dirty="0" err="1" smtClean="0"/>
              <a:t>button</a:t>
            </a:r>
            <a:r>
              <a:rPr lang="it-IT" sz="1200" dirty="0" smtClean="0"/>
              <a:t> an take a look to the status led, «Press ..»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dirty="0" smtClean="0"/>
              <a:t>Close R2, </a:t>
            </a:r>
            <a:r>
              <a:rPr lang="it-IT" sz="1200" dirty="0" err="1" smtClean="0"/>
              <a:t>wait</a:t>
            </a:r>
            <a:r>
              <a:rPr lang="it-IT" sz="1200" dirty="0" smtClean="0"/>
              <a:t> 1 sec. , Open R2 (reset)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dirty="0" smtClean="0"/>
              <a:t>Are the led status </a:t>
            </a:r>
            <a:r>
              <a:rPr lang="it-IT" sz="1200" dirty="0" err="1" smtClean="0"/>
              <a:t>blinking</a:t>
            </a:r>
            <a:r>
              <a:rPr lang="it-IT" sz="1200" dirty="0" smtClean="0"/>
              <a:t> ? </a:t>
            </a:r>
            <a:r>
              <a:rPr lang="it-IT" sz="1200" dirty="0" err="1" smtClean="0"/>
              <a:t>if</a:t>
            </a:r>
            <a:r>
              <a:rPr lang="it-IT" sz="1200" dirty="0" smtClean="0"/>
              <a:t> ok go </a:t>
            </a:r>
            <a:r>
              <a:rPr lang="it-IT" sz="1200" dirty="0" err="1" smtClean="0"/>
              <a:t>ahead</a:t>
            </a:r>
            <a:r>
              <a:rPr lang="it-IT" sz="1200" dirty="0" smtClean="0"/>
              <a:t> </a:t>
            </a:r>
            <a:r>
              <a:rPr lang="it-IT" sz="1200" dirty="0" err="1" smtClean="0"/>
              <a:t>otherwise</a:t>
            </a:r>
            <a:r>
              <a:rPr lang="it-IT" sz="1200" dirty="0" smtClean="0"/>
              <a:t> stop the test</a:t>
            </a:r>
          </a:p>
          <a:p>
            <a:pPr marL="228600" indent="-228600">
              <a:buFont typeface="+mj-lt"/>
              <a:buAutoNum type="arabicPeriod"/>
            </a:pPr>
            <a:endParaRPr lang="it-IT" sz="1200" dirty="0" smtClean="0"/>
          </a:p>
          <a:p>
            <a:pPr marL="228600" indent="-228600">
              <a:buFont typeface="+mj-lt"/>
              <a:buAutoNum type="arabicPeriod"/>
            </a:pPr>
            <a:endParaRPr lang="it-IT" sz="1200" dirty="0" smtClean="0"/>
          </a:p>
          <a:p>
            <a:pPr marL="228600" indent="-228600">
              <a:buFont typeface="+mj-lt"/>
              <a:buAutoNum type="arabicPeriod"/>
            </a:pPr>
            <a:endParaRPr lang="it-IT" sz="1200" dirty="0" smtClean="0"/>
          </a:p>
          <a:p>
            <a:pPr marL="228600" indent="-228600">
              <a:buFont typeface="+mj-lt"/>
              <a:buAutoNum type="arabicPeriod"/>
            </a:pPr>
            <a:endParaRPr lang="it-IT" sz="1200" dirty="0" smtClean="0"/>
          </a:p>
          <a:p>
            <a:pPr marL="228600" indent="-228600">
              <a:buFont typeface="+mj-lt"/>
              <a:buAutoNum type="arabicPeriod"/>
            </a:pP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40783842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258</Words>
  <Application>Microsoft Office PowerPoint</Application>
  <PresentationFormat>Widescreen</PresentationFormat>
  <Paragraphs>119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Bilato</dc:creator>
  <cp:lastModifiedBy>Alessandro Bilato</cp:lastModifiedBy>
  <cp:revision>23</cp:revision>
  <cp:lastPrinted>2020-06-24T14:42:24Z</cp:lastPrinted>
  <dcterms:created xsi:type="dcterms:W3CDTF">2020-06-24T14:05:18Z</dcterms:created>
  <dcterms:modified xsi:type="dcterms:W3CDTF">2020-06-30T05:40:48Z</dcterms:modified>
</cp:coreProperties>
</file>