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sdx" ContentType="application/vnd.ms-visio.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sldIdLst>
    <p:sldId id="459" r:id="rId3"/>
    <p:sldId id="420" r:id="rId4"/>
    <p:sldId id="421" r:id="rId5"/>
    <p:sldId id="433" r:id="rId6"/>
    <p:sldId id="423" r:id="rId7"/>
    <p:sldId id="435" r:id="rId8"/>
    <p:sldId id="424" r:id="rId9"/>
    <p:sldId id="437" r:id="rId10"/>
    <p:sldId id="455" r:id="rId11"/>
    <p:sldId id="454" r:id="rId12"/>
    <p:sldId id="452" r:id="rId13"/>
    <p:sldId id="453" r:id="rId14"/>
    <p:sldId id="456" r:id="rId15"/>
    <p:sldId id="457" r:id="rId16"/>
    <p:sldId id="458" r:id="rId17"/>
    <p:sldId id="425" r:id="rId18"/>
    <p:sldId id="451" r:id="rId19"/>
    <p:sldId id="41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506">
          <p15:clr>
            <a:srgbClr val="A4A3A4"/>
          </p15:clr>
        </p15:guide>
        <p15:guide id="4" orient="horz" pos="3726">
          <p15:clr>
            <a:srgbClr val="A4A3A4"/>
          </p15:clr>
        </p15:guide>
        <p15:guide id="5" orient="horz" pos="284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 yunben" initials="Dy" lastIdx="3" clrIdx="0">
    <p:extLst>
      <p:ext uri="{19B8F6BF-5375-455C-9EA6-DF929625EA0E}">
        <p15:presenceInfo xmlns:p15="http://schemas.microsoft.com/office/powerpoint/2012/main" userId="aedac7c937fd4a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1AA"/>
    <a:srgbClr val="0061AA"/>
    <a:srgbClr val="0096D7"/>
    <a:srgbClr val="FA9C00"/>
    <a:srgbClr val="90BC33"/>
    <a:srgbClr val="DF361F"/>
    <a:srgbClr val="E7E6E6"/>
    <a:srgbClr val="FFFFFF"/>
    <a:srgbClr val="16294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68719" autoAdjust="0"/>
  </p:normalViewPr>
  <p:slideViewPr>
    <p:cSldViewPr snapToGrid="0" showGuides="1">
      <p:cViewPr varScale="1">
        <p:scale>
          <a:sx n="84" d="100"/>
          <a:sy n="84" d="100"/>
        </p:scale>
        <p:origin x="658" y="86"/>
      </p:cViewPr>
      <p:guideLst>
        <p:guide orient="horz" pos="2160"/>
        <p:guide pos="3840"/>
        <p:guide pos="506"/>
        <p:guide orient="horz" pos="3726"/>
        <p:guide orient="horz" pos="2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0AB68-BF95-4707-BFA8-D7ABCBE8416C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D0F96-E6BF-4107-AE52-F5C35414E2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D0F96-E6BF-4107-AE52-F5C35414E2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6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D0F96-E6BF-4107-AE52-F5C35414E29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90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D0F96-E6BF-4107-AE52-F5C35414E29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35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D0F96-E6BF-4107-AE52-F5C35414E29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98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D0F96-E6BF-4107-AE52-F5C35414E29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4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D0F96-E6BF-4107-AE52-F5C35414E29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58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0F96-E6BF-4107-AE52-F5C35414E2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6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D0F96-E6BF-4107-AE52-F5C35414E29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416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D0F96-E6BF-4107-AE52-F5C35414E29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6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D0F96-E6BF-4107-AE52-F5C35414E29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09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D0F96-E6BF-4107-AE52-F5C35414E29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7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D0F96-E6BF-4107-AE52-F5C35414E29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66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F63-CED7-424A-9579-E6FF65FAA984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AABE-88E3-4B89-BC2D-678A1F1EA3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F63-CED7-424A-9579-E6FF65FAA984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AABE-88E3-4B89-BC2D-678A1F1EA3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F63-CED7-424A-9579-E6FF65FAA984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AABE-88E3-4B89-BC2D-678A1F1EA3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72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7476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2022/7/15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7476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7476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4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7476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2022/7/15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7476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7476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1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87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32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706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664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538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412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370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244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7476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2022/7/15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7476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7476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7476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2022/7/15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7476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7476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5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738" indent="0">
              <a:buNone/>
              <a:defRPr sz="2667" b="1"/>
            </a:lvl2pPr>
            <a:lvl3pPr marL="1218323" indent="0">
              <a:buNone/>
              <a:defRPr sz="2400" b="1"/>
            </a:lvl3pPr>
            <a:lvl4pPr marL="1827061" indent="0">
              <a:buNone/>
              <a:defRPr sz="2133" b="1"/>
            </a:lvl4pPr>
            <a:lvl5pPr marL="2436646" indent="0">
              <a:buNone/>
              <a:defRPr sz="2133" b="1"/>
            </a:lvl5pPr>
            <a:lvl6pPr marL="3045384" indent="0">
              <a:buNone/>
              <a:defRPr sz="2133" b="1"/>
            </a:lvl6pPr>
            <a:lvl7pPr marL="3654122" indent="0">
              <a:buNone/>
              <a:defRPr sz="2133" b="1"/>
            </a:lvl7pPr>
            <a:lvl8pPr marL="4263707" indent="0">
              <a:buNone/>
              <a:defRPr sz="2133" b="1"/>
            </a:lvl8pPr>
            <a:lvl9pPr marL="4872445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41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738" indent="0">
              <a:buNone/>
              <a:defRPr sz="2667" b="1"/>
            </a:lvl2pPr>
            <a:lvl3pPr marL="1218323" indent="0">
              <a:buNone/>
              <a:defRPr sz="2400" b="1"/>
            </a:lvl3pPr>
            <a:lvl4pPr marL="1827061" indent="0">
              <a:buNone/>
              <a:defRPr sz="2133" b="1"/>
            </a:lvl4pPr>
            <a:lvl5pPr marL="2436646" indent="0">
              <a:buNone/>
              <a:defRPr sz="2133" b="1"/>
            </a:lvl5pPr>
            <a:lvl6pPr marL="3045384" indent="0">
              <a:buNone/>
              <a:defRPr sz="2133" b="1"/>
            </a:lvl6pPr>
            <a:lvl7pPr marL="3654122" indent="0">
              <a:buNone/>
              <a:defRPr sz="2133" b="1"/>
            </a:lvl7pPr>
            <a:lvl8pPr marL="4263707" indent="0">
              <a:buNone/>
              <a:defRPr sz="2133" b="1"/>
            </a:lvl8pPr>
            <a:lvl9pPr marL="4872445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41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7476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2022/7/15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7476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7476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5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7476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2022/7/15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7476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7476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16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7476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2022/7/15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7476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7476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8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97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8738" indent="0">
              <a:buNone/>
              <a:defRPr sz="1600"/>
            </a:lvl2pPr>
            <a:lvl3pPr marL="1218323" indent="0">
              <a:buNone/>
              <a:defRPr sz="1333"/>
            </a:lvl3pPr>
            <a:lvl4pPr marL="1827061" indent="0">
              <a:buNone/>
              <a:defRPr sz="1200"/>
            </a:lvl4pPr>
            <a:lvl5pPr marL="2436646" indent="0">
              <a:buNone/>
              <a:defRPr sz="1200"/>
            </a:lvl5pPr>
            <a:lvl6pPr marL="3045384" indent="0">
              <a:buNone/>
              <a:defRPr sz="1200"/>
            </a:lvl6pPr>
            <a:lvl7pPr marL="3654122" indent="0">
              <a:buNone/>
              <a:defRPr sz="1200"/>
            </a:lvl7pPr>
            <a:lvl8pPr marL="4263707" indent="0">
              <a:buNone/>
              <a:defRPr sz="1200"/>
            </a:lvl8pPr>
            <a:lvl9pPr marL="487244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7476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2022/7/15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7476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7476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6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F63-CED7-424A-9579-E6FF65FAA984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AABE-88E3-4B89-BC2D-678A1F1EA3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8738" indent="0">
              <a:buNone/>
              <a:defRPr sz="3733"/>
            </a:lvl2pPr>
            <a:lvl3pPr marL="1218323" indent="0">
              <a:buNone/>
              <a:defRPr sz="3200"/>
            </a:lvl3pPr>
            <a:lvl4pPr marL="1827061" indent="0">
              <a:buNone/>
              <a:defRPr sz="2667"/>
            </a:lvl4pPr>
            <a:lvl5pPr marL="2436646" indent="0">
              <a:buNone/>
              <a:defRPr sz="2667"/>
            </a:lvl5pPr>
            <a:lvl6pPr marL="3045384" indent="0">
              <a:buNone/>
              <a:defRPr sz="2667"/>
            </a:lvl6pPr>
            <a:lvl7pPr marL="3654122" indent="0">
              <a:buNone/>
              <a:defRPr sz="2667"/>
            </a:lvl7pPr>
            <a:lvl8pPr marL="4263707" indent="0">
              <a:buNone/>
              <a:defRPr sz="2667"/>
            </a:lvl8pPr>
            <a:lvl9pPr marL="4872445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83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8738" indent="0">
              <a:buNone/>
              <a:defRPr sz="1600"/>
            </a:lvl2pPr>
            <a:lvl3pPr marL="1218323" indent="0">
              <a:buNone/>
              <a:defRPr sz="1333"/>
            </a:lvl3pPr>
            <a:lvl4pPr marL="1827061" indent="0">
              <a:buNone/>
              <a:defRPr sz="1200"/>
            </a:lvl4pPr>
            <a:lvl5pPr marL="2436646" indent="0">
              <a:buNone/>
              <a:defRPr sz="1200"/>
            </a:lvl5pPr>
            <a:lvl6pPr marL="3045384" indent="0">
              <a:buNone/>
              <a:defRPr sz="1200"/>
            </a:lvl6pPr>
            <a:lvl7pPr marL="3654122" indent="0">
              <a:buNone/>
              <a:defRPr sz="1200"/>
            </a:lvl7pPr>
            <a:lvl8pPr marL="4263707" indent="0">
              <a:buNone/>
              <a:defRPr sz="1200"/>
            </a:lvl8pPr>
            <a:lvl9pPr marL="487244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7476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2022/7/15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7476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7476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7476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2022/7/15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7476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7476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7476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2022/7/15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7476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7476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5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F63-CED7-424A-9579-E6FF65FAA984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AABE-88E3-4B89-BC2D-678A1F1EA3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F63-CED7-424A-9579-E6FF65FAA984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AABE-88E3-4B89-BC2D-678A1F1EA3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F63-CED7-424A-9579-E6FF65FAA984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AABE-88E3-4B89-BC2D-678A1F1EA3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F63-CED7-424A-9579-E6FF65FAA984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AABE-88E3-4B89-BC2D-678A1F1EA3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F63-CED7-424A-9579-E6FF65FAA984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AABE-88E3-4B89-BC2D-678A1F1EA3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F63-CED7-424A-9579-E6FF65FAA984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AABE-88E3-4B89-BC2D-678A1F1EA3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F63-CED7-424A-9579-E6FF65FAA984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AABE-88E3-4B89-BC2D-678A1F1EA3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DF63-CED7-424A-9579-E6FF65FAA984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AABE-88E3-4B89-BC2D-678A1F1EA3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372" tIns="45686" rIns="91372" bIns="4568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372" tIns="45686" rIns="91372" bIns="4568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372" tIns="45686" rIns="91372" bIns="4568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7476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2022/7/15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372" tIns="45686" rIns="91372" bIns="4568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7476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372" tIns="45686" rIns="91372" bIns="4568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7476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7476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0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xStyles>
    <p:titleStyle>
      <a:lvl1pPr algn="ctr" defTabSz="1217476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7476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89729" indent="-380990" algn="l" defTabSz="1217476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2269" indent="-304792" algn="l" defTabSz="121747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853" indent="-304792" algn="l" defTabSz="1217476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0591" indent="-304792" algn="l" defTabSz="1217476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0176" indent="-304792" algn="l" defTabSz="1217476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58914" indent="-304792" algn="l" defTabSz="1217476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67652" indent="-304792" algn="l" defTabSz="1217476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77237" indent="-304792" algn="l" defTabSz="1217476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74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738" algn="l" defTabSz="12174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323" algn="l" defTabSz="12174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061" algn="l" defTabSz="12174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646" algn="l" defTabSz="12174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384" algn="l" defTabSz="12174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122" algn="l" defTabSz="12174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707" algn="l" defTabSz="12174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445" algn="l" defTabSz="12174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Relationship Id="rId4" Type="http://schemas.openxmlformats.org/officeDocument/2006/relationships/image" Target="../media/image1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4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Relationship Id="rId5" Type="http://schemas.openxmlformats.org/officeDocument/2006/relationships/image" Target="../media/image1.tiff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Relationship Id="rId5" Type="http://schemas.openxmlformats.org/officeDocument/2006/relationships/image" Target="../media/image1.tiff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11111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9" y="0"/>
            <a:ext cx="12192000" cy="685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527381" y="548680"/>
            <a:ext cx="1166461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"/>
          <p:cNvSpPr txBox="1"/>
          <p:nvPr/>
        </p:nvSpPr>
        <p:spPr>
          <a:xfrm>
            <a:off x="3524435" y="661646"/>
            <a:ext cx="4540903" cy="4431900"/>
          </a:xfrm>
          <a:prstGeom prst="rect">
            <a:avLst/>
          </a:prstGeom>
          <a:noFill/>
        </p:spPr>
        <p:txBody>
          <a:bodyPr wrap="square" lIns="121837" tIns="60919" rIns="121837" bIns="6091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323">
              <a:defRPr/>
            </a:pPr>
            <a:r>
              <a:rPr kumimoji="1" lang="en-US" altLang="zh-CN" sz="6000" dirty="0">
                <a:solidFill>
                  <a:prstClr val="white"/>
                </a:solidFill>
                <a:latin typeface="Calibri"/>
                <a:ea typeface="Microsoft YaHei" charset="0"/>
                <a:cs typeface="Microsoft YaHei" charset="0"/>
              </a:rPr>
              <a:t>     </a:t>
            </a:r>
            <a:endParaRPr kumimoji="1" lang="en-US" altLang="zh-CN" sz="4000" dirty="0">
              <a:solidFill>
                <a:prstClr val="white"/>
              </a:solidFill>
              <a:latin typeface="Calibri"/>
              <a:ea typeface="Microsoft YaHei" charset="0"/>
              <a:cs typeface="Microsoft YaHei" charset="0"/>
            </a:endParaRPr>
          </a:p>
          <a:p>
            <a:pPr defTabSz="1218323">
              <a:defRPr/>
            </a:pPr>
            <a:r>
              <a:rPr kumimoji="1" lang="zh-CN" altLang="en-US" sz="4000" dirty="0">
                <a:solidFill>
                  <a:prstClr val="white"/>
                </a:solidFill>
                <a:latin typeface="Calibri"/>
                <a:ea typeface="Microsoft YaHei" charset="0"/>
                <a:cs typeface="Microsoft YaHei" charset="0"/>
              </a:rPr>
              <a:t> 水下智能感知组</a:t>
            </a:r>
            <a:endParaRPr kumimoji="1" lang="en-US" altLang="zh-CN" sz="4000" dirty="0">
              <a:solidFill>
                <a:prstClr val="white"/>
              </a:solidFill>
              <a:latin typeface="Calibri"/>
              <a:ea typeface="Microsoft YaHei" charset="0"/>
              <a:cs typeface="Microsoft YaHei" charset="0"/>
            </a:endParaRPr>
          </a:p>
          <a:p>
            <a:pPr defTabSz="1218323">
              <a:defRPr/>
            </a:pPr>
            <a:r>
              <a:rPr kumimoji="1" lang="en-US" altLang="zh-CN" sz="4000" dirty="0">
                <a:solidFill>
                  <a:prstClr val="white"/>
                </a:solidFill>
                <a:latin typeface="Calibri"/>
                <a:ea typeface="Microsoft YaHei" charset="0"/>
                <a:cs typeface="Microsoft YaHei" charset="0"/>
              </a:rPr>
              <a:t>       B-test-result</a:t>
            </a:r>
          </a:p>
          <a:p>
            <a:pPr defTabSz="1218323">
              <a:defRPr/>
            </a:pPr>
            <a:endParaRPr kumimoji="1" lang="en-US" altLang="zh-CN" sz="4000" dirty="0">
              <a:solidFill>
                <a:prstClr val="white"/>
              </a:solidFill>
              <a:latin typeface="Calibri"/>
              <a:ea typeface="Microsoft YaHei" charset="0"/>
              <a:cs typeface="Microsoft YaHei" charset="0"/>
            </a:endParaRPr>
          </a:p>
          <a:p>
            <a:pPr defTabSz="1218323">
              <a:defRPr/>
            </a:pPr>
            <a:endParaRPr kumimoji="1" lang="en-US" altLang="zh-CN" sz="4000" dirty="0">
              <a:solidFill>
                <a:prstClr val="white"/>
              </a:solidFill>
              <a:latin typeface="Calibri"/>
              <a:ea typeface="Microsoft YaHei" charset="0"/>
              <a:cs typeface="Microsoft YaHei" charset="0"/>
            </a:endParaRPr>
          </a:p>
          <a:p>
            <a:pPr defTabSz="1218323">
              <a:defRPr/>
            </a:pPr>
            <a:endParaRPr kumimoji="1" lang="zh-CN" altLang="en-US" sz="6000" dirty="0">
              <a:solidFill>
                <a:prstClr val="white"/>
              </a:solidFill>
              <a:latin typeface="Calibri"/>
              <a:ea typeface="Microsoft YaHei" charset="0"/>
              <a:cs typeface="Microsoft YaHei" charset="0"/>
            </a:endParaRP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9C10EEF0-CC13-4DEE-980F-7647068AF882}"/>
              </a:ext>
            </a:extLst>
          </p:cNvPr>
          <p:cNvSpPr txBox="1"/>
          <p:nvPr/>
        </p:nvSpPr>
        <p:spPr>
          <a:xfrm>
            <a:off x="640862" y="2880627"/>
            <a:ext cx="10184753" cy="2646790"/>
          </a:xfrm>
          <a:prstGeom prst="rect">
            <a:avLst/>
          </a:prstGeom>
          <a:noFill/>
        </p:spPr>
        <p:txBody>
          <a:bodyPr wrap="square" lIns="121832" tIns="60916" rIns="121832" bIns="60916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323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基于深度学习的水下目标声呐图像识别方法</a:t>
            </a:r>
            <a:endParaRPr lang="en-US" altLang="zh-CN" sz="3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8323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                                    </a:t>
            </a:r>
            <a:endParaRPr lang="en-US" altLang="zh-CN" sz="3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8323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</a:t>
            </a:r>
            <a:r>
              <a:rPr lang="zh-CN" altLang="en-US" sz="3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团队成员：杜运本  潘博 </a:t>
            </a:r>
            <a:endParaRPr lang="en-US" altLang="zh-CN" sz="3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8323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 李曦  苑永起  潘婷</a:t>
            </a:r>
            <a:endParaRPr lang="en-US" altLang="zh-CN" sz="3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8323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指导老师：何呈   马国军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9992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964D36-231C-44F6-BF6C-285E2E775B56}"/>
              </a:ext>
            </a:extLst>
          </p:cNvPr>
          <p:cNvSpPr txBox="1"/>
          <p:nvPr/>
        </p:nvSpPr>
        <p:spPr>
          <a:xfrm>
            <a:off x="577031" y="548246"/>
            <a:ext cx="7462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数据预处理</a:t>
            </a:r>
            <a:endParaRPr lang="zh-CN" altLang="en-US" sz="2600" dirty="0">
              <a:solidFill>
                <a:srgbClr val="0161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F0036BC-A96B-496D-8AD8-4D899F0C1EDC}"/>
              </a:ext>
            </a:extLst>
          </p:cNvPr>
          <p:cNvCxnSpPr/>
          <p:nvPr/>
        </p:nvCxnSpPr>
        <p:spPr>
          <a:xfrm>
            <a:off x="577031" y="1040689"/>
            <a:ext cx="10621963" cy="0"/>
          </a:xfrm>
          <a:prstGeom prst="line">
            <a:avLst/>
          </a:prstGeom>
          <a:ln w="38100">
            <a:solidFill>
              <a:srgbClr val="0161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71DAAF-DA04-41D5-B2A1-D1EEEC2ED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548" y="0"/>
            <a:ext cx="93274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CD06F-8820-4F52-8E7F-2E81CD2B8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548" y="1866028"/>
            <a:ext cx="93274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 descr="T型顺转1-1_0601">
            <a:extLst>
              <a:ext uri="{FF2B5EF4-FFF2-40B4-BE49-F238E27FC236}">
                <a16:creationId xmlns:a16="http://schemas.microsoft.com/office/drawing/2014/main" id="{7EA1E526-1988-4990-9A5F-0833ABB011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1906" y="1161098"/>
            <a:ext cx="1730408" cy="1537324"/>
          </a:xfrm>
          <a:prstGeom prst="rect">
            <a:avLst/>
          </a:prstGeom>
        </p:spPr>
      </p:pic>
      <p:pic>
        <p:nvPicPr>
          <p:cNvPr id="15" name="图片 14" descr="1_10_1_hor">
            <a:extLst>
              <a:ext uri="{FF2B5EF4-FFF2-40B4-BE49-F238E27FC236}">
                <a16:creationId xmlns:a16="http://schemas.microsoft.com/office/drawing/2014/main" id="{0306668D-0D71-469E-9466-FA18840CD1A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35103" y="3844917"/>
            <a:ext cx="1820789" cy="1537324"/>
          </a:xfrm>
          <a:prstGeom prst="rect">
            <a:avLst/>
          </a:prstGeom>
        </p:spPr>
      </p:pic>
      <p:pic>
        <p:nvPicPr>
          <p:cNvPr id="16" name="图片 15" descr="1_10_1_saturation">
            <a:extLst>
              <a:ext uri="{FF2B5EF4-FFF2-40B4-BE49-F238E27FC236}">
                <a16:creationId xmlns:a16="http://schemas.microsoft.com/office/drawing/2014/main" id="{36955634-7C2B-4745-93A0-88BBAAE5018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76021" y="1133929"/>
            <a:ext cx="1778652" cy="1564491"/>
          </a:xfrm>
          <a:prstGeom prst="rect">
            <a:avLst/>
          </a:prstGeom>
        </p:spPr>
      </p:pic>
      <p:pic>
        <p:nvPicPr>
          <p:cNvPr id="17" name="图片 16" descr="1_10_1_contrast">
            <a:extLst>
              <a:ext uri="{FF2B5EF4-FFF2-40B4-BE49-F238E27FC236}">
                <a16:creationId xmlns:a16="http://schemas.microsoft.com/office/drawing/2014/main" id="{A89C21EF-BDEC-45A9-A0B2-AE9B8282738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308300" y="1133930"/>
            <a:ext cx="1787700" cy="1532934"/>
          </a:xfrm>
          <a:prstGeom prst="rect">
            <a:avLst/>
          </a:prstGeom>
        </p:spPr>
      </p:pic>
      <p:pic>
        <p:nvPicPr>
          <p:cNvPr id="18" name="图片 17" descr="1_10_1_sharpness">
            <a:extLst>
              <a:ext uri="{FF2B5EF4-FFF2-40B4-BE49-F238E27FC236}">
                <a16:creationId xmlns:a16="http://schemas.microsoft.com/office/drawing/2014/main" id="{1464F5F0-187A-4308-850E-E18D1B41653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235140" y="1161098"/>
            <a:ext cx="1778653" cy="1564491"/>
          </a:xfrm>
          <a:prstGeom prst="rect">
            <a:avLst/>
          </a:prstGeom>
        </p:spPr>
      </p:pic>
      <p:pic>
        <p:nvPicPr>
          <p:cNvPr id="19" name="图片 18" descr="1_10_1_sp">
            <a:extLst>
              <a:ext uri="{FF2B5EF4-FFF2-40B4-BE49-F238E27FC236}">
                <a16:creationId xmlns:a16="http://schemas.microsoft.com/office/drawing/2014/main" id="{14B1B6CC-B307-48E7-B21F-595902D33F8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746062" y="1222671"/>
            <a:ext cx="1730408" cy="1532934"/>
          </a:xfrm>
          <a:prstGeom prst="rect">
            <a:avLst/>
          </a:prstGeom>
        </p:spPr>
      </p:pic>
      <p:pic>
        <p:nvPicPr>
          <p:cNvPr id="20" name="图片 19" descr="1_10_1_gasuss">
            <a:extLst>
              <a:ext uri="{FF2B5EF4-FFF2-40B4-BE49-F238E27FC236}">
                <a16:creationId xmlns:a16="http://schemas.microsoft.com/office/drawing/2014/main" id="{E3662C1A-85BD-4B4A-9D88-579C21353131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361907" y="3844920"/>
            <a:ext cx="1730407" cy="15373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B7847B-3371-4C79-B2E8-78F19352AC3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95" y="3844918"/>
            <a:ext cx="1820789" cy="153732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BF92516-9897-43F1-A1C1-AA42624D2B6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31" y="3844917"/>
            <a:ext cx="1949518" cy="153732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E7976CC-A765-4179-966E-C5D64F3F40D2}"/>
              </a:ext>
            </a:extLst>
          </p:cNvPr>
          <p:cNvSpPr txBox="1"/>
          <p:nvPr/>
        </p:nvSpPr>
        <p:spPr>
          <a:xfrm>
            <a:off x="927042" y="2886032"/>
            <a:ext cx="116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161AA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原图</a:t>
            </a:r>
            <a:endParaRPr lang="zh-CN" altLang="en-US" sz="2000" dirty="0">
              <a:latin typeface="华文仿宋" panose="02010600040101010101" pitchFamily="2" charset="-122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3AAE93-BD93-4320-B410-C22A33129E38}"/>
              </a:ext>
            </a:extLst>
          </p:cNvPr>
          <p:cNvSpPr txBox="1"/>
          <p:nvPr/>
        </p:nvSpPr>
        <p:spPr>
          <a:xfrm>
            <a:off x="2335103" y="2793699"/>
            <a:ext cx="13752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锐度抖动</a:t>
            </a:r>
            <a:endParaRPr lang="zh-CN" altLang="en-US" sz="2000" dirty="0">
              <a:latin typeface="华文仿宋" panose="02010600040101010101" pitchFamily="2" charset="-122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59669A-4B3C-42AF-B7C5-9B5158FC2AF7}"/>
              </a:ext>
            </a:extLst>
          </p:cNvPr>
          <p:cNvSpPr txBox="1"/>
          <p:nvPr/>
        </p:nvSpPr>
        <p:spPr>
          <a:xfrm>
            <a:off x="4372367" y="2748314"/>
            <a:ext cx="16595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对比度抖动</a:t>
            </a:r>
            <a:endParaRPr lang="zh-CN" altLang="en-US" sz="2000" dirty="0">
              <a:latin typeface="华文仿宋" panose="02010600040101010101" pitchFamily="2" charset="-122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9B13D6F-1806-4E6F-9240-62128E7E7489}"/>
              </a:ext>
            </a:extLst>
          </p:cNvPr>
          <p:cNvSpPr txBox="1"/>
          <p:nvPr/>
        </p:nvSpPr>
        <p:spPr>
          <a:xfrm>
            <a:off x="6496055" y="2745284"/>
            <a:ext cx="16595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饱和度抖动</a:t>
            </a:r>
            <a:endParaRPr lang="zh-CN" altLang="en-US" sz="2000" dirty="0">
              <a:latin typeface="华文仿宋" panose="02010600040101010101" pitchFamily="2" charset="-122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B1D1CD0-2DCB-4929-9C8B-6C5C8AFDF734}"/>
              </a:ext>
            </a:extLst>
          </p:cNvPr>
          <p:cNvSpPr txBox="1"/>
          <p:nvPr/>
        </p:nvSpPr>
        <p:spPr>
          <a:xfrm>
            <a:off x="9027114" y="2831026"/>
            <a:ext cx="1659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椒盐噪声</a:t>
            </a:r>
            <a:endParaRPr lang="zh-CN" altLang="en-US" sz="2000" dirty="0">
              <a:latin typeface="华文仿宋" panose="02010600040101010101" pitchFamily="2" charset="-122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4D6972-75C8-4A9E-9529-40BE242A70E7}"/>
              </a:ext>
            </a:extLst>
          </p:cNvPr>
          <p:cNvSpPr txBox="1"/>
          <p:nvPr/>
        </p:nvSpPr>
        <p:spPr>
          <a:xfrm>
            <a:off x="515510" y="5540912"/>
            <a:ext cx="1659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高斯噪声</a:t>
            </a:r>
            <a:endParaRPr lang="zh-CN" altLang="en-US" sz="2000" dirty="0">
              <a:latin typeface="华文仿宋" panose="02010600040101010101" pitchFamily="2" charset="-122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32A9F2D-B4A4-4189-85CE-8D4AA2C9AA19}"/>
              </a:ext>
            </a:extLst>
          </p:cNvPr>
          <p:cNvSpPr txBox="1"/>
          <p:nvPr/>
        </p:nvSpPr>
        <p:spPr>
          <a:xfrm>
            <a:off x="2887151" y="5540906"/>
            <a:ext cx="71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翻转</a:t>
            </a:r>
            <a:endParaRPr lang="zh-CN" altLang="en-US" sz="2000" b="1" dirty="0">
              <a:latin typeface="华文仿宋" panose="02010600040101010101" pitchFamily="2" charset="-122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B7C417-3AFD-4F81-BE17-18106F6DFF7E}"/>
              </a:ext>
            </a:extLst>
          </p:cNvPr>
          <p:cNvSpPr txBox="1"/>
          <p:nvPr/>
        </p:nvSpPr>
        <p:spPr>
          <a:xfrm>
            <a:off x="4479100" y="5531441"/>
            <a:ext cx="172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目标区域裁剪</a:t>
            </a:r>
            <a:endParaRPr lang="zh-CN" altLang="en-US" sz="2000" b="1" dirty="0">
              <a:latin typeface="华文仿宋" panose="02010600040101010101" pitchFamily="2" charset="-122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A2243C5-5FB5-45C5-BF62-3F1DA6AE0E21}"/>
              </a:ext>
            </a:extLst>
          </p:cNvPr>
          <p:cNvSpPr txBox="1"/>
          <p:nvPr/>
        </p:nvSpPr>
        <p:spPr>
          <a:xfrm>
            <a:off x="7027647" y="5446917"/>
            <a:ext cx="122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</a:rPr>
              <a:t>二值化</a:t>
            </a:r>
          </a:p>
        </p:txBody>
      </p:sp>
    </p:spTree>
    <p:extLst>
      <p:ext uri="{BB962C8B-B14F-4D97-AF65-F5344CB8AC3E}">
        <p14:creationId xmlns:p14="http://schemas.microsoft.com/office/powerpoint/2010/main" val="416629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964D36-231C-44F6-BF6C-285E2E775B56}"/>
              </a:ext>
            </a:extLst>
          </p:cNvPr>
          <p:cNvSpPr txBox="1"/>
          <p:nvPr/>
        </p:nvSpPr>
        <p:spPr>
          <a:xfrm>
            <a:off x="799453" y="548246"/>
            <a:ext cx="56789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600" dirty="0" err="1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EfficientNet</a:t>
            </a:r>
            <a:r>
              <a:rPr lang="zh-CN" altLang="en-US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网络模型</a:t>
            </a:r>
            <a:endParaRPr lang="zh-CN" altLang="en-US" sz="2600" dirty="0">
              <a:solidFill>
                <a:srgbClr val="0161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F0036BC-A96B-496D-8AD8-4D899F0C1EDC}"/>
              </a:ext>
            </a:extLst>
          </p:cNvPr>
          <p:cNvCxnSpPr>
            <a:cxnSpLocks/>
          </p:cNvCxnSpPr>
          <p:nvPr/>
        </p:nvCxnSpPr>
        <p:spPr>
          <a:xfrm>
            <a:off x="577031" y="1040689"/>
            <a:ext cx="6518836" cy="0"/>
          </a:xfrm>
          <a:prstGeom prst="line">
            <a:avLst/>
          </a:prstGeom>
          <a:ln w="38100">
            <a:solidFill>
              <a:srgbClr val="0161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5B339D-4285-4C2A-9C09-776D7D53D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2780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8B6CAD1-7149-47CC-AA5A-78C90B1CE7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300469"/>
              </p:ext>
            </p:extLst>
          </p:nvPr>
        </p:nvGraphicFramePr>
        <p:xfrm>
          <a:off x="8008620" y="1"/>
          <a:ext cx="3619088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138544" imgH="9515635" progId="Visio.Drawing.15">
                  <p:embed/>
                </p:oleObj>
              </mc:Choice>
              <mc:Fallback>
                <p:oleObj r:id="rId3" imgW="5138544" imgH="951563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8620" y="1"/>
                        <a:ext cx="3619088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63CFA58-0D16-4EAD-8EAC-5CED0EF8DEEE}"/>
              </a:ext>
            </a:extLst>
          </p:cNvPr>
          <p:cNvSpPr txBox="1"/>
          <p:nvPr/>
        </p:nvSpPr>
        <p:spPr>
          <a:xfrm>
            <a:off x="997809" y="1944287"/>
            <a:ext cx="60980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阶段：对输入的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224*224*3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的图像按顺序进行批归一化、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Swish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激活操作得到第一阶段的结果； 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阶段：对前一阶段输出的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112*112*32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的特征图进行移动翻转瓶颈卷积； 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阶段：对前一阶段输出的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112*112*16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的特征图进行两次移动翻转瓶颈卷积；第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阶段：对前一阶段输出的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56*56*24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的特征图进行两次移动翻转瓶颈卷积； 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阶段：对前一阶段输出的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28*28*40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的特征图进行三次移动翻转瓶颈卷积； 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阶段：对前一阶段输出的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14*14*80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的特征图进行三次移动翻转瓶颈卷积；第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阶段：对前一阶段输出的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14*14*112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的特征图进行四次移动翻转瓶颈卷积； 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阶段：对前一阶段输出的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7*7*192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的特征图进行一次移动翻转瓶颈卷积； 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阶段：对输入的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7*7*320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的图像按顺序进行深度卷积、批归一化、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Swish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激活、 全局平均池化、随机失活与全连接操作得到模型最终的结果。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964D36-231C-44F6-BF6C-285E2E775B56}"/>
              </a:ext>
            </a:extLst>
          </p:cNvPr>
          <p:cNvSpPr txBox="1"/>
          <p:nvPr/>
        </p:nvSpPr>
        <p:spPr>
          <a:xfrm>
            <a:off x="577031" y="548246"/>
            <a:ext cx="7462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网络模型</a:t>
            </a:r>
            <a:r>
              <a:rPr lang="en-US" altLang="zh-CN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移动翻转瓶颈卷积</a:t>
            </a:r>
            <a:endParaRPr lang="zh-CN" altLang="en-US" sz="2600" dirty="0">
              <a:solidFill>
                <a:srgbClr val="0161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F0036BC-A96B-496D-8AD8-4D899F0C1EDC}"/>
              </a:ext>
            </a:extLst>
          </p:cNvPr>
          <p:cNvCxnSpPr/>
          <p:nvPr/>
        </p:nvCxnSpPr>
        <p:spPr>
          <a:xfrm>
            <a:off x="-5310982" y="1040689"/>
            <a:ext cx="10621963" cy="0"/>
          </a:xfrm>
          <a:prstGeom prst="line">
            <a:avLst/>
          </a:prstGeom>
          <a:ln w="38100">
            <a:solidFill>
              <a:srgbClr val="0161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28C158-F883-40D3-9CDE-C1987CA1A58B}"/>
              </a:ext>
            </a:extLst>
          </p:cNvPr>
          <p:cNvSpPr txBox="1"/>
          <p:nvPr/>
        </p:nvSpPr>
        <p:spPr>
          <a:xfrm>
            <a:off x="508451" y="3029110"/>
            <a:ext cx="394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以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扩展比例为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，深度卷积大小为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5*5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，步 长为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2x2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MBConv6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k5*5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stride2x2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的移动翻转瓶颈卷积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为例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0583509-9F15-420B-ADE1-D50D39F0C7B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46452" y="-610353"/>
            <a:ext cx="102689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5F1324A-57EC-47EC-9E83-69771454A5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991398"/>
              </p:ext>
            </p:extLst>
          </p:nvPr>
        </p:nvGraphicFramePr>
        <p:xfrm>
          <a:off x="6350670" y="285254"/>
          <a:ext cx="4188644" cy="628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552817" imgH="6938883" progId="Visio.Drawing.15">
                  <p:embed/>
                </p:oleObj>
              </mc:Choice>
              <mc:Fallback>
                <p:oleObj r:id="rId3" imgW="4552817" imgH="6938883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670" y="285254"/>
                        <a:ext cx="4188644" cy="62874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317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964D36-231C-44F6-BF6C-285E2E775B56}"/>
              </a:ext>
            </a:extLst>
          </p:cNvPr>
          <p:cNvSpPr txBox="1"/>
          <p:nvPr/>
        </p:nvSpPr>
        <p:spPr>
          <a:xfrm>
            <a:off x="832785" y="548246"/>
            <a:ext cx="7462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ResNet50</a:t>
            </a:r>
            <a:r>
              <a:rPr lang="zh-CN" altLang="en-US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网络模型</a:t>
            </a:r>
            <a:endParaRPr lang="zh-CN" altLang="en-US" sz="2600" dirty="0">
              <a:solidFill>
                <a:srgbClr val="0161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F0036BC-A96B-496D-8AD8-4D899F0C1EDC}"/>
              </a:ext>
            </a:extLst>
          </p:cNvPr>
          <p:cNvCxnSpPr/>
          <p:nvPr/>
        </p:nvCxnSpPr>
        <p:spPr>
          <a:xfrm>
            <a:off x="577031" y="1040689"/>
            <a:ext cx="10621963" cy="0"/>
          </a:xfrm>
          <a:prstGeom prst="line">
            <a:avLst/>
          </a:prstGeom>
          <a:ln w="38100">
            <a:solidFill>
              <a:srgbClr val="0161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2C76D5-1324-48ED-BAA2-B1F58BB7E2EA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549"/>
          <a:stretch/>
        </p:blipFill>
        <p:spPr bwMode="auto">
          <a:xfrm>
            <a:off x="6096000" y="917264"/>
            <a:ext cx="5639847" cy="58754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AE0B07-DF0D-47AD-9560-C8F6052C37FC}"/>
              </a:ext>
            </a:extLst>
          </p:cNvPr>
          <p:cNvSpPr txBox="1"/>
          <p:nvPr/>
        </p:nvSpPr>
        <p:spPr>
          <a:xfrm>
            <a:off x="157549" y="1481212"/>
            <a:ext cx="58231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如本图所示，</a:t>
            </a:r>
            <a:r>
              <a:rPr lang="en-US" altLang="zh-CN" dirty="0" err="1"/>
              <a:t>ResNet</a:t>
            </a:r>
            <a:r>
              <a:rPr lang="zh-CN" altLang="en-US" dirty="0"/>
              <a:t>分为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stage</a:t>
            </a:r>
            <a:r>
              <a:rPr lang="zh-CN" altLang="en-US" dirty="0"/>
              <a:t>（阶段），其中</a:t>
            </a:r>
            <a:r>
              <a:rPr lang="en-US" altLang="zh-CN" dirty="0"/>
              <a:t>Stage 0</a:t>
            </a:r>
            <a:r>
              <a:rPr lang="zh-CN" altLang="en-US" dirty="0"/>
              <a:t>的结构比较简单，可以视其为对</a:t>
            </a:r>
            <a:r>
              <a:rPr lang="en-US" altLang="zh-CN" dirty="0"/>
              <a:t>INPUT</a:t>
            </a:r>
            <a:r>
              <a:rPr lang="zh-CN" altLang="en-US" dirty="0"/>
              <a:t>的预处理，后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Stage</a:t>
            </a:r>
            <a:r>
              <a:rPr lang="zh-CN" altLang="en-US" dirty="0"/>
              <a:t>都由</a:t>
            </a:r>
            <a:r>
              <a:rPr lang="en-US" altLang="zh-CN" dirty="0"/>
              <a:t>Bottleneck</a:t>
            </a:r>
            <a:r>
              <a:rPr lang="zh-CN" altLang="en-US" dirty="0"/>
              <a:t>组成，结构较为相似。</a:t>
            </a:r>
            <a:r>
              <a:rPr lang="en-US" altLang="zh-CN" dirty="0"/>
              <a:t>Stage 1</a:t>
            </a:r>
            <a:r>
              <a:rPr lang="zh-CN" altLang="en-US" dirty="0"/>
              <a:t>包含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Bottleneck</a:t>
            </a:r>
            <a:r>
              <a:rPr lang="zh-CN" altLang="en-US" dirty="0"/>
              <a:t>，剩下的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stage</a:t>
            </a:r>
            <a:r>
              <a:rPr lang="zh-CN" altLang="en-US" dirty="0"/>
              <a:t>分别包括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Bottleneck</a:t>
            </a:r>
            <a:r>
              <a:rPr lang="zh-CN" altLang="en-US" dirty="0"/>
              <a:t>。</a:t>
            </a:r>
            <a:r>
              <a:rPr lang="en-US" altLang="zh-CN" dirty="0"/>
              <a:t> Bottleneck</a:t>
            </a:r>
            <a:r>
              <a:rPr lang="zh-CN" altLang="en-US" dirty="0"/>
              <a:t>分别对应了</a:t>
            </a:r>
            <a:r>
              <a:rPr lang="en-US" altLang="zh-CN" dirty="0"/>
              <a:t>2</a:t>
            </a:r>
            <a:r>
              <a:rPr lang="zh-CN" altLang="en-US" dirty="0"/>
              <a:t>种情况：输入与输出通道数相同（</a:t>
            </a:r>
            <a:r>
              <a:rPr lang="en-US" altLang="zh-CN" dirty="0"/>
              <a:t>BTNK2</a:t>
            </a:r>
            <a:r>
              <a:rPr lang="zh-CN" altLang="en-US" dirty="0"/>
              <a:t>）、输入与输出通道数不同（</a:t>
            </a:r>
            <a:r>
              <a:rPr lang="en-US" altLang="zh-CN" dirty="0"/>
              <a:t>BTNK1</a:t>
            </a:r>
            <a:r>
              <a:rPr lang="zh-CN" altLang="en-US" dirty="0"/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6BBF22-9509-4DEB-94A6-6F22039D754C}"/>
              </a:ext>
            </a:extLst>
          </p:cNvPr>
          <p:cNvSpPr txBox="1"/>
          <p:nvPr/>
        </p:nvSpPr>
        <p:spPr>
          <a:xfrm>
            <a:off x="372247" y="3283868"/>
            <a:ext cx="269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Bottleneck</a:t>
            </a:r>
            <a:r>
              <a:rPr lang="zh-CN" altLang="en-US" b="1" dirty="0"/>
              <a:t>具体结构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4475FD-84DC-49A4-8DCE-F843E03E94A5}"/>
              </a:ext>
            </a:extLst>
          </p:cNvPr>
          <p:cNvSpPr txBox="1"/>
          <p:nvPr/>
        </p:nvSpPr>
        <p:spPr>
          <a:xfrm>
            <a:off x="456153" y="3854968"/>
            <a:ext cx="48222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、输入与输出通道数相同的情况</a:t>
            </a:r>
            <a:r>
              <a:rPr lang="en-US" altLang="zh-CN" b="1" dirty="0"/>
              <a:t>-</a:t>
            </a:r>
            <a:r>
              <a:rPr lang="en-US" altLang="zh-CN" dirty="0"/>
              <a:t> BTNK2</a:t>
            </a:r>
            <a:endParaRPr lang="en-US" altLang="zh-CN" b="1" dirty="0"/>
          </a:p>
          <a:p>
            <a:r>
              <a:rPr lang="en-US" altLang="zh-CN" dirty="0"/>
              <a:t>BTNK2</a:t>
            </a: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个可变的参数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W</a:t>
            </a:r>
            <a:r>
              <a:rPr lang="zh-CN" altLang="en-US" dirty="0"/>
              <a:t>，即输入的形状</a:t>
            </a:r>
            <a:r>
              <a:rPr lang="en-US" altLang="zh-CN" dirty="0"/>
              <a:t>(C,W,W)</a:t>
            </a:r>
            <a:r>
              <a:rPr lang="zh-CN" altLang="en-US" dirty="0"/>
              <a:t>中的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令形状为</a:t>
            </a:r>
            <a:r>
              <a:rPr lang="en-US" altLang="zh-CN" dirty="0"/>
              <a:t>(C,W,W)</a:t>
            </a:r>
            <a:r>
              <a:rPr lang="zh-CN" altLang="en-US" dirty="0"/>
              <a:t>的输入为</a:t>
            </a:r>
            <a:r>
              <a:rPr lang="en-US" altLang="zh-CN" dirty="0"/>
              <a:t>x</a:t>
            </a:r>
            <a:r>
              <a:rPr lang="zh-CN" altLang="en-US" dirty="0"/>
              <a:t>，令</a:t>
            </a:r>
            <a:r>
              <a:rPr lang="en-US" altLang="zh-CN" dirty="0"/>
              <a:t>BTNK2</a:t>
            </a:r>
            <a:r>
              <a:rPr lang="zh-CN" altLang="en-US" dirty="0"/>
              <a:t>左侧的</a:t>
            </a:r>
            <a:r>
              <a:rPr lang="en-US" altLang="zh-CN" dirty="0"/>
              <a:t>3</a:t>
            </a:r>
            <a:r>
              <a:rPr lang="zh-CN" altLang="en-US" dirty="0"/>
              <a:t>个卷积块（以及相关</a:t>
            </a:r>
            <a:r>
              <a:rPr lang="en-US" altLang="zh-CN" dirty="0"/>
              <a:t>BN</a:t>
            </a:r>
            <a:r>
              <a:rPr lang="zh-CN" altLang="en-US" dirty="0"/>
              <a:t>和</a:t>
            </a:r>
            <a:r>
              <a:rPr lang="en-US" altLang="zh-CN" dirty="0"/>
              <a:t>RELU</a:t>
            </a:r>
            <a:r>
              <a:rPr lang="zh-CN" altLang="en-US" dirty="0"/>
              <a:t>）为函数</a:t>
            </a:r>
            <a:r>
              <a:rPr lang="en-US" altLang="zh-CN" dirty="0"/>
              <a:t>F(x)</a:t>
            </a:r>
            <a:r>
              <a:rPr lang="zh-CN" altLang="en-US" dirty="0"/>
              <a:t>，两者相加 </a:t>
            </a:r>
            <a:r>
              <a:rPr lang="en-US" altLang="zh-CN" dirty="0"/>
              <a:t>F(x)+x, </a:t>
            </a:r>
            <a:r>
              <a:rPr lang="zh-CN" altLang="en-US" dirty="0"/>
              <a:t>后再经过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 err="1"/>
              <a:t>ReLU</a:t>
            </a:r>
            <a:r>
              <a:rPr lang="zh-CN" altLang="en-US" dirty="0"/>
              <a:t>激活函数，就得到了</a:t>
            </a:r>
            <a:r>
              <a:rPr lang="en-US" altLang="zh-CN" dirty="0"/>
              <a:t>BTNK2</a:t>
            </a:r>
            <a:r>
              <a:rPr lang="zh-CN" altLang="en-US" dirty="0"/>
              <a:t>的输出，该输出的形状仍为</a:t>
            </a:r>
            <a:r>
              <a:rPr lang="en-US" altLang="zh-CN" dirty="0"/>
              <a:t>(C,W,W)</a:t>
            </a:r>
            <a:r>
              <a:rPr lang="zh-CN" altLang="en-US" dirty="0"/>
              <a:t>，即上文所说的</a:t>
            </a:r>
            <a:r>
              <a:rPr lang="en-US" altLang="zh-CN" dirty="0"/>
              <a:t>BTNK2</a:t>
            </a:r>
            <a:r>
              <a:rPr lang="zh-CN" altLang="en-US" dirty="0"/>
              <a:t>对应输入</a:t>
            </a:r>
            <a:r>
              <a:rPr lang="en-US" altLang="zh-CN" dirty="0"/>
              <a:t>x</a:t>
            </a:r>
            <a:r>
              <a:rPr lang="zh-CN" altLang="en-US" dirty="0"/>
              <a:t>与输出</a:t>
            </a:r>
            <a:r>
              <a:rPr lang="en-US" altLang="zh-CN" dirty="0"/>
              <a:t>F(x)</a:t>
            </a:r>
            <a:r>
              <a:rPr lang="zh-CN" altLang="en-US" dirty="0"/>
              <a:t>通道数相同的情况。</a:t>
            </a:r>
          </a:p>
        </p:txBody>
      </p:sp>
    </p:spTree>
    <p:extLst>
      <p:ext uri="{BB962C8B-B14F-4D97-AF65-F5344CB8AC3E}">
        <p14:creationId xmlns:p14="http://schemas.microsoft.com/office/powerpoint/2010/main" val="383531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964D36-231C-44F6-BF6C-285E2E775B56}"/>
              </a:ext>
            </a:extLst>
          </p:cNvPr>
          <p:cNvSpPr txBox="1"/>
          <p:nvPr/>
        </p:nvSpPr>
        <p:spPr>
          <a:xfrm>
            <a:off x="832785" y="548246"/>
            <a:ext cx="7462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ResNet50</a:t>
            </a:r>
            <a:r>
              <a:rPr lang="zh-CN" altLang="en-US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网络模型</a:t>
            </a:r>
            <a:endParaRPr lang="zh-CN" altLang="en-US" sz="2600" dirty="0">
              <a:solidFill>
                <a:srgbClr val="0161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F0036BC-A96B-496D-8AD8-4D899F0C1EDC}"/>
              </a:ext>
            </a:extLst>
          </p:cNvPr>
          <p:cNvCxnSpPr/>
          <p:nvPr/>
        </p:nvCxnSpPr>
        <p:spPr>
          <a:xfrm>
            <a:off x="577031" y="1040689"/>
            <a:ext cx="10621963" cy="0"/>
          </a:xfrm>
          <a:prstGeom prst="line">
            <a:avLst/>
          </a:prstGeom>
          <a:ln w="38100">
            <a:solidFill>
              <a:srgbClr val="0161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D0F17D-2417-4E01-BBEA-74AB186EE611}"/>
              </a:ext>
            </a:extLst>
          </p:cNvPr>
          <p:cNvSpPr txBox="1"/>
          <p:nvPr/>
        </p:nvSpPr>
        <p:spPr>
          <a:xfrm>
            <a:off x="1136822" y="1359252"/>
            <a:ext cx="85508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、输入与输出通道数不相同的情况</a:t>
            </a:r>
            <a:r>
              <a:rPr lang="en-US" altLang="zh-CN" b="1" dirty="0"/>
              <a:t>-</a:t>
            </a:r>
            <a:r>
              <a:rPr lang="en-US" altLang="zh-CN" dirty="0"/>
              <a:t>BTNK1</a:t>
            </a:r>
          </a:p>
          <a:p>
            <a:r>
              <a:rPr lang="en-US" altLang="zh-CN" dirty="0"/>
              <a:t>BTNK1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个可变的参数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zh-CN" altLang="en-US" dirty="0"/>
              <a:t>、</a:t>
            </a:r>
            <a:r>
              <a:rPr lang="en-US" altLang="zh-CN" dirty="0"/>
              <a:t>C1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。与</a:t>
            </a:r>
            <a:r>
              <a:rPr lang="en-US" altLang="zh-CN" dirty="0"/>
              <a:t>BTNK2</a:t>
            </a:r>
            <a:r>
              <a:rPr lang="zh-CN" altLang="en-US" dirty="0"/>
              <a:t>相比，</a:t>
            </a:r>
            <a:r>
              <a:rPr lang="en-US" altLang="zh-CN" dirty="0"/>
              <a:t>BTNK1</a:t>
            </a:r>
            <a:r>
              <a:rPr lang="zh-CN" altLang="en-US" dirty="0"/>
              <a:t>多了</a:t>
            </a:r>
            <a:r>
              <a:rPr lang="en-US" altLang="zh-CN" dirty="0"/>
              <a:t>1</a:t>
            </a:r>
            <a:r>
              <a:rPr lang="zh-CN" altLang="en-US" dirty="0"/>
              <a:t>个右侧的卷积层，令其为函数</a:t>
            </a:r>
            <a:r>
              <a:rPr lang="en-US" altLang="zh-CN" dirty="0"/>
              <a:t>G(x)</a:t>
            </a:r>
            <a:r>
              <a:rPr lang="zh-CN" altLang="en-US" dirty="0"/>
              <a:t>。</a:t>
            </a:r>
            <a:r>
              <a:rPr lang="en-US" altLang="zh-CN" dirty="0"/>
              <a:t>BTNK1</a:t>
            </a:r>
            <a:r>
              <a:rPr lang="zh-CN" altLang="en-US" dirty="0"/>
              <a:t>对应了输入</a:t>
            </a:r>
            <a:r>
              <a:rPr lang="en-US" altLang="zh-CN" dirty="0"/>
              <a:t>x</a:t>
            </a:r>
            <a:r>
              <a:rPr lang="zh-CN" altLang="en-US" dirty="0"/>
              <a:t>与输出</a:t>
            </a:r>
            <a:r>
              <a:rPr lang="en-US" altLang="zh-CN" dirty="0"/>
              <a:t>F(x)</a:t>
            </a:r>
            <a:r>
              <a:rPr lang="zh-CN" altLang="en-US" dirty="0"/>
              <a:t>通道数不同的情况，也正是这个添加的卷积层将</a:t>
            </a:r>
            <a:r>
              <a:rPr lang="en-US" altLang="zh-CN" dirty="0"/>
              <a:t>x</a:t>
            </a:r>
            <a:r>
              <a:rPr lang="zh-CN" altLang="en-US" dirty="0"/>
              <a:t>变为</a:t>
            </a:r>
            <a:r>
              <a:rPr lang="en-US" altLang="zh-CN" dirty="0"/>
              <a:t>G(x)</a:t>
            </a:r>
            <a:r>
              <a:rPr lang="zh-CN" altLang="en-US" dirty="0"/>
              <a:t>，起到匹配输入与输出维度差异的作用（</a:t>
            </a:r>
            <a:r>
              <a:rPr lang="en-US" altLang="zh-CN" dirty="0"/>
              <a:t>G(x)</a:t>
            </a:r>
            <a:r>
              <a:rPr lang="zh-CN" altLang="en-US" dirty="0"/>
              <a:t>和</a:t>
            </a:r>
            <a:r>
              <a:rPr lang="en-US" altLang="zh-CN" dirty="0"/>
              <a:t>F(x)</a:t>
            </a:r>
            <a:r>
              <a:rPr lang="zh-CN" altLang="en-US" dirty="0"/>
              <a:t>通道数相同），进而可以进行求和</a:t>
            </a:r>
            <a:r>
              <a:rPr lang="en-US" altLang="zh-CN" dirty="0"/>
              <a:t>F(x)+G(x)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3663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964D36-231C-44F6-BF6C-285E2E775B56}"/>
              </a:ext>
            </a:extLst>
          </p:cNvPr>
          <p:cNvSpPr txBox="1"/>
          <p:nvPr/>
        </p:nvSpPr>
        <p:spPr>
          <a:xfrm>
            <a:off x="832785" y="548246"/>
            <a:ext cx="7462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特征融合</a:t>
            </a:r>
            <a:endParaRPr lang="zh-CN" altLang="en-US" sz="2600" dirty="0">
              <a:solidFill>
                <a:srgbClr val="0161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F0036BC-A96B-496D-8AD8-4D899F0C1EDC}"/>
              </a:ext>
            </a:extLst>
          </p:cNvPr>
          <p:cNvCxnSpPr/>
          <p:nvPr/>
        </p:nvCxnSpPr>
        <p:spPr>
          <a:xfrm>
            <a:off x="577031" y="1040689"/>
            <a:ext cx="10621963" cy="0"/>
          </a:xfrm>
          <a:prstGeom prst="line">
            <a:avLst/>
          </a:prstGeom>
          <a:ln w="38100">
            <a:solidFill>
              <a:srgbClr val="0161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4E883E-2F87-4669-A662-7A46BAA8AD9B}"/>
              </a:ext>
            </a:extLst>
          </p:cNvPr>
          <p:cNvSpPr txBox="1"/>
          <p:nvPr/>
        </p:nvSpPr>
        <p:spPr>
          <a:xfrm>
            <a:off x="718013" y="1986001"/>
            <a:ext cx="44223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EfficientNet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Resnet50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模型进行特征提取。移除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EfficientNet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的全连接层及分类层，将提取图像的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维向量作为该图像的特征。同样，去除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ResNet50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用于分类的全连接层，输出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2048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维向量，并将其作为提取到的图像特征。并将两种特征进行融合，从而得到新的联合特征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再通过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softmax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进行分类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16840E-EE88-4245-908A-3AAA9CC70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012" y="1301557"/>
            <a:ext cx="5837426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11111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9" y="0"/>
            <a:ext cx="12192000" cy="685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527381" y="548680"/>
            <a:ext cx="1166461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"/>
          <p:cNvSpPr txBox="1"/>
          <p:nvPr/>
        </p:nvSpPr>
        <p:spPr>
          <a:xfrm>
            <a:off x="3568736" y="2282363"/>
            <a:ext cx="1909971" cy="2092798"/>
          </a:xfrm>
          <a:prstGeom prst="rect">
            <a:avLst/>
          </a:prstGeom>
          <a:noFill/>
        </p:spPr>
        <p:txBody>
          <a:bodyPr wrap="none" lIns="121837" tIns="60919" rIns="121837" bIns="6091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323">
              <a:defRPr/>
            </a:pPr>
            <a:r>
              <a:rPr kumimoji="1" lang="en-US" altLang="zh-CN" sz="12800" dirty="0">
                <a:solidFill>
                  <a:prstClr val="white"/>
                </a:solidFill>
                <a:latin typeface="Calibri"/>
                <a:ea typeface="Microsoft YaHei" charset="0"/>
                <a:cs typeface="Microsoft YaHei" charset="0"/>
              </a:rPr>
              <a:t>04</a:t>
            </a:r>
            <a:endParaRPr kumimoji="1" lang="zh-CN" altLang="en-US" sz="12800" dirty="0">
              <a:solidFill>
                <a:prstClr val="white"/>
              </a:solidFill>
              <a:latin typeface="Calibri"/>
              <a:ea typeface="Microsoft YaHei" charset="0"/>
              <a:cs typeface="Microsoft YaHei" charset="0"/>
            </a:endParaRPr>
          </a:p>
        </p:txBody>
      </p:sp>
      <p:sp>
        <p:nvSpPr>
          <p:cNvPr id="33" name="文本框 4"/>
          <p:cNvSpPr txBox="1"/>
          <p:nvPr/>
        </p:nvSpPr>
        <p:spPr>
          <a:xfrm>
            <a:off x="5327915" y="2897917"/>
            <a:ext cx="2708256" cy="861686"/>
          </a:xfrm>
          <a:prstGeom prst="rect">
            <a:avLst/>
          </a:prstGeom>
          <a:noFill/>
        </p:spPr>
        <p:txBody>
          <a:bodyPr wrap="none" lIns="121832" tIns="60916" rIns="121832" bIns="60916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323"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结果分析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708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3">
            <a:extLst>
              <a:ext uri="{FF2B5EF4-FFF2-40B4-BE49-F238E27FC236}">
                <a16:creationId xmlns:a16="http://schemas.microsoft.com/office/drawing/2014/main" id="{CE0A36D4-3257-4D0A-A2FD-05BDBD5C0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140" y="23684"/>
            <a:ext cx="3895768" cy="340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10">
            <a:extLst>
              <a:ext uri="{FF2B5EF4-FFF2-40B4-BE49-F238E27FC236}">
                <a16:creationId xmlns:a16="http://schemas.microsoft.com/office/drawing/2014/main" id="{080803A0-870D-4836-BB9D-F57699BFC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635" y="9868"/>
            <a:ext cx="3807576" cy="331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873EDDF6-4F8B-4026-A3C9-012220DD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7" y="247135"/>
            <a:ext cx="107908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8359303-0BD3-4E39-ADBF-03E46476F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7" y="2936360"/>
            <a:ext cx="1079083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4EB867-79BA-459C-9FDD-FF0EA9D93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7" y="5200135"/>
            <a:ext cx="1079083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A5B032-0342-4931-85C6-F4B8D5502607}"/>
              </a:ext>
            </a:extLst>
          </p:cNvPr>
          <p:cNvSpPr txBox="1"/>
          <p:nvPr/>
        </p:nvSpPr>
        <p:spPr>
          <a:xfrm>
            <a:off x="1841157" y="3601994"/>
            <a:ext cx="76364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将不同网络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EfficientNet-B2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及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ResNet50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具有差异性的特征进行融合得到组合特征，再进行声呐图预测分类；特别在声呐图像训练数据较少时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以特征融合的方式能够有效提高分类精度，且实验表明在每种类别数据集不超过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张时，集成网络融合特征识别准确率明显高于单一网络。网络在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次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后损失和精度就基本趋于稳定，收敛速度快。在训练集少量增加至每样本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张即总训练集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张时，测试集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张的情况下，集成网络平均识别精度可达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；测试集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800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张时，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单一网络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平均识别精度可达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99.99%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，集成网络仍然可达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。国赛阶段同理，相同条件下，集成网络识别准确率优于单一网络。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6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A6B4BB-DDE2-47E0-B290-FF3945EB3FD0}"/>
              </a:ext>
            </a:extLst>
          </p:cNvPr>
          <p:cNvSpPr txBox="1"/>
          <p:nvPr/>
        </p:nvSpPr>
        <p:spPr>
          <a:xfrm>
            <a:off x="4572447" y="2705725"/>
            <a:ext cx="36576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79274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Administrator\Desktop\11111.tif">
            <a:extLst>
              <a:ext uri="{FF2B5EF4-FFF2-40B4-BE49-F238E27FC236}">
                <a16:creationId xmlns:a16="http://schemas.microsoft.com/office/drawing/2014/main" id="{D6D2F6CF-EB63-4703-BAD6-2C72C6A37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1"/>
          <p:cNvSpPr txBox="1"/>
          <p:nvPr/>
        </p:nvSpPr>
        <p:spPr>
          <a:xfrm>
            <a:off x="1439007" y="3895922"/>
            <a:ext cx="2440980" cy="707884"/>
          </a:xfrm>
          <a:prstGeom prst="rect">
            <a:avLst/>
          </a:prstGeom>
          <a:noFill/>
        </p:spPr>
        <p:txBody>
          <a:bodyPr wrap="none" lIns="91372" tIns="45719" rIns="91372" bIns="45719" rtlCol="0">
            <a:spAutoFit/>
          </a:bodyPr>
          <a:lstStyle/>
          <a:p>
            <a:pPr algn="ctr" defTabSz="1217476">
              <a:defRPr/>
            </a:pPr>
            <a:r>
              <a:rPr kumimoji="1" lang="en-US" altLang="zh-CN" sz="4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CONTENTS</a:t>
            </a:r>
            <a:endParaRPr kumimoji="1" lang="zh-CN" altLang="en-US" sz="4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6" name="文本框 2"/>
          <p:cNvSpPr txBox="1"/>
          <p:nvPr/>
        </p:nvSpPr>
        <p:spPr>
          <a:xfrm>
            <a:off x="6327459" y="1562057"/>
            <a:ext cx="1826004" cy="584773"/>
          </a:xfrm>
          <a:prstGeom prst="rect">
            <a:avLst/>
          </a:prstGeom>
          <a:noFill/>
        </p:spPr>
        <p:txBody>
          <a:bodyPr wrap="none" lIns="91372" tIns="45719" rIns="91372" bIns="45719" rtlCol="0">
            <a:spAutoFit/>
          </a:bodyPr>
          <a:lstStyle/>
          <a:p>
            <a:pPr defTabSz="608738">
              <a:defRPr/>
            </a:pPr>
            <a:r>
              <a:rPr kumimoji="1" lang="zh-CN" altLang="en-US" sz="3200" b="1" kern="0" dirty="0">
                <a:solidFill>
                  <a:srgbClr val="FFFFFF"/>
                </a:solidFill>
                <a:latin typeface="Calibri"/>
                <a:ea typeface="微软雅黑" charset="0"/>
              </a:rPr>
              <a:t>赛题分析</a:t>
            </a:r>
          </a:p>
        </p:txBody>
      </p:sp>
      <p:sp>
        <p:nvSpPr>
          <p:cNvPr id="28" name="椭圆 27"/>
          <p:cNvSpPr/>
          <p:nvPr/>
        </p:nvSpPr>
        <p:spPr>
          <a:xfrm>
            <a:off x="5532523" y="1440043"/>
            <a:ext cx="639372" cy="639372"/>
          </a:xfrm>
          <a:prstGeom prst="ellipse">
            <a:avLst/>
          </a:prstGeom>
          <a:solidFill>
            <a:srgbClr val="002060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91372" tIns="45719" rIns="91372" bIns="45719" rtlCol="0" anchor="ctr"/>
          <a:lstStyle/>
          <a:p>
            <a:pPr algn="ctr" defTabSz="608738"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  <a:latin typeface="Century Gothic"/>
                <a:ea typeface="微软雅黑" charset="0"/>
              </a:rPr>
              <a:t>1</a:t>
            </a:r>
            <a:endParaRPr kumimoji="1" lang="zh-CN" altLang="en-US" sz="3200" b="1" kern="0" dirty="0">
              <a:solidFill>
                <a:srgbClr val="FFFFFF"/>
              </a:solidFill>
              <a:latin typeface="Century Gothic"/>
              <a:ea typeface="微软雅黑" charset="0"/>
            </a:endParaRPr>
          </a:p>
        </p:txBody>
      </p:sp>
      <p:sp>
        <p:nvSpPr>
          <p:cNvPr id="29" name="文本框 5"/>
          <p:cNvSpPr txBox="1"/>
          <p:nvPr/>
        </p:nvSpPr>
        <p:spPr>
          <a:xfrm>
            <a:off x="6251369" y="2379846"/>
            <a:ext cx="2665977" cy="584773"/>
          </a:xfrm>
          <a:prstGeom prst="rect">
            <a:avLst/>
          </a:prstGeom>
          <a:noFill/>
        </p:spPr>
        <p:txBody>
          <a:bodyPr wrap="none" lIns="91372" tIns="45719" rIns="91372" bIns="45719" rtlCol="0">
            <a:spAutoFit/>
          </a:bodyPr>
          <a:lstStyle/>
          <a:p>
            <a:pPr defTabSz="608738">
              <a:defRPr/>
            </a:pPr>
            <a:r>
              <a:rPr kumimoji="1" lang="zh-CN" altLang="en-US" sz="3200" b="1" kern="0" dirty="0">
                <a:solidFill>
                  <a:srgbClr val="FFFFFF"/>
                </a:solidFill>
                <a:latin typeface="Calibri"/>
                <a:ea typeface="微软雅黑" charset="0"/>
              </a:rPr>
              <a:t>网络模型设计</a:t>
            </a:r>
          </a:p>
        </p:txBody>
      </p:sp>
      <p:sp>
        <p:nvSpPr>
          <p:cNvPr id="31" name="椭圆 30"/>
          <p:cNvSpPr/>
          <p:nvPr/>
        </p:nvSpPr>
        <p:spPr>
          <a:xfrm>
            <a:off x="5532523" y="2325247"/>
            <a:ext cx="639372" cy="639372"/>
          </a:xfrm>
          <a:prstGeom prst="ellipse">
            <a:avLst/>
          </a:prstGeom>
          <a:solidFill>
            <a:srgbClr val="002060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91372" tIns="45719" rIns="91372" bIns="45719" rtlCol="0" anchor="ctr"/>
          <a:lstStyle/>
          <a:p>
            <a:pPr algn="ctr" defTabSz="608738"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  <a:latin typeface="Century Gothic"/>
                <a:ea typeface="微软雅黑" charset="0"/>
              </a:rPr>
              <a:t>2</a:t>
            </a:r>
            <a:endParaRPr kumimoji="1" lang="zh-CN" altLang="en-US" sz="3200" b="1" kern="0" dirty="0">
              <a:solidFill>
                <a:srgbClr val="FFFFFF"/>
              </a:solidFill>
              <a:latin typeface="Century Gothic"/>
              <a:ea typeface="微软雅黑" charset="0"/>
            </a:endParaRPr>
          </a:p>
        </p:txBody>
      </p:sp>
      <p:sp>
        <p:nvSpPr>
          <p:cNvPr id="32" name="文本框 8"/>
          <p:cNvSpPr txBox="1"/>
          <p:nvPr/>
        </p:nvSpPr>
        <p:spPr>
          <a:xfrm>
            <a:off x="6327459" y="3391423"/>
            <a:ext cx="4372304" cy="584773"/>
          </a:xfrm>
          <a:prstGeom prst="rect">
            <a:avLst/>
          </a:prstGeom>
          <a:noFill/>
        </p:spPr>
        <p:txBody>
          <a:bodyPr wrap="square" lIns="91372" tIns="45719" rIns="91372" bIns="45719" rtlCol="0">
            <a:spAutoFit/>
          </a:bodyPr>
          <a:lstStyle/>
          <a:p>
            <a:pPr defTabSz="608738">
              <a:defRPr/>
            </a:pPr>
            <a:r>
              <a:rPr kumimoji="1" lang="zh-CN" altLang="en-US" sz="3200" b="1" kern="0" dirty="0">
                <a:solidFill>
                  <a:srgbClr val="FFFFFF"/>
                </a:solidFill>
                <a:latin typeface="Calibri"/>
                <a:ea typeface="微软雅黑" charset="0"/>
              </a:rPr>
              <a:t>技术难点及解决方案</a:t>
            </a:r>
          </a:p>
        </p:txBody>
      </p:sp>
      <p:sp>
        <p:nvSpPr>
          <p:cNvPr id="34" name="椭圆 33"/>
          <p:cNvSpPr/>
          <p:nvPr/>
        </p:nvSpPr>
        <p:spPr>
          <a:xfrm>
            <a:off x="5532523" y="3238439"/>
            <a:ext cx="639372" cy="639372"/>
          </a:xfrm>
          <a:prstGeom prst="ellipse">
            <a:avLst/>
          </a:prstGeom>
          <a:solidFill>
            <a:srgbClr val="002060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91372" tIns="45719" rIns="91372" bIns="45719" rtlCol="0" anchor="ctr"/>
          <a:lstStyle/>
          <a:p>
            <a:pPr algn="ctr" defTabSz="608738"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  <a:latin typeface="Century Gothic"/>
                <a:ea typeface="微软雅黑" charset="0"/>
              </a:rPr>
              <a:t>3</a:t>
            </a:r>
            <a:endParaRPr kumimoji="1" lang="zh-CN" altLang="en-US" sz="3200" b="1" kern="0" dirty="0">
              <a:solidFill>
                <a:srgbClr val="FFFFFF"/>
              </a:solidFill>
              <a:latin typeface="Century Gothic"/>
              <a:ea typeface="微软雅黑" charset="0"/>
            </a:endParaRPr>
          </a:p>
        </p:txBody>
      </p:sp>
      <p:sp>
        <p:nvSpPr>
          <p:cNvPr id="35" name="文本框 11"/>
          <p:cNvSpPr txBox="1"/>
          <p:nvPr/>
        </p:nvSpPr>
        <p:spPr>
          <a:xfrm>
            <a:off x="6327459" y="4249864"/>
            <a:ext cx="1826004" cy="584773"/>
          </a:xfrm>
          <a:prstGeom prst="rect">
            <a:avLst/>
          </a:prstGeom>
          <a:noFill/>
        </p:spPr>
        <p:txBody>
          <a:bodyPr wrap="none" lIns="91372" tIns="45719" rIns="91372" bIns="45719" rtlCol="0">
            <a:spAutoFit/>
          </a:bodyPr>
          <a:lstStyle/>
          <a:p>
            <a:pPr defTabSz="608738">
              <a:defRPr/>
            </a:pPr>
            <a:r>
              <a:rPr kumimoji="1" lang="zh-CN" altLang="en-US" sz="3200" b="1" kern="0" dirty="0">
                <a:solidFill>
                  <a:srgbClr val="FFFFFF"/>
                </a:solidFill>
                <a:latin typeface="Calibri"/>
                <a:ea typeface="微软雅黑" charset="0"/>
              </a:rPr>
              <a:t>结果分析</a:t>
            </a:r>
          </a:p>
        </p:txBody>
      </p:sp>
      <p:sp>
        <p:nvSpPr>
          <p:cNvPr id="37" name="椭圆 36"/>
          <p:cNvSpPr/>
          <p:nvPr/>
        </p:nvSpPr>
        <p:spPr>
          <a:xfrm>
            <a:off x="5532523" y="4123639"/>
            <a:ext cx="639372" cy="639372"/>
          </a:xfrm>
          <a:prstGeom prst="ellipse">
            <a:avLst/>
          </a:prstGeom>
          <a:solidFill>
            <a:srgbClr val="002060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91372" tIns="45719" rIns="91372" bIns="45719" rtlCol="0" anchor="ctr"/>
          <a:lstStyle/>
          <a:p>
            <a:pPr algn="ctr" defTabSz="608738">
              <a:defRPr/>
            </a:pPr>
            <a:r>
              <a:rPr kumimoji="1" lang="en-US" altLang="zh-CN" sz="3200" b="1" kern="0" dirty="0">
                <a:solidFill>
                  <a:srgbClr val="FFFFFF"/>
                </a:solidFill>
                <a:latin typeface="Century Gothic"/>
                <a:ea typeface="微软雅黑" charset="0"/>
              </a:rPr>
              <a:t>4</a:t>
            </a:r>
            <a:endParaRPr kumimoji="1" lang="zh-CN" altLang="en-US" sz="3200" b="1" kern="0" dirty="0">
              <a:solidFill>
                <a:srgbClr val="FFFFFF"/>
              </a:solidFill>
              <a:latin typeface="Century Gothic"/>
              <a:ea typeface="微软雅黑" charset="0"/>
            </a:endParaRPr>
          </a:p>
        </p:txBody>
      </p:sp>
      <p:sp>
        <p:nvSpPr>
          <p:cNvPr id="41" name="文本框 17"/>
          <p:cNvSpPr txBox="1"/>
          <p:nvPr/>
        </p:nvSpPr>
        <p:spPr>
          <a:xfrm>
            <a:off x="1095159" y="2226531"/>
            <a:ext cx="3124436" cy="1856788"/>
          </a:xfrm>
          <a:prstGeom prst="rect">
            <a:avLst/>
          </a:prstGeom>
          <a:noFill/>
        </p:spPr>
        <p:txBody>
          <a:bodyPr wrap="none" lIns="91372" tIns="45719" rIns="91372" bIns="45719" rtlCol="0">
            <a:spAutoFit/>
          </a:bodyPr>
          <a:lstStyle/>
          <a:p>
            <a:pPr algn="ctr" defTabSz="1217476">
              <a:defRPr/>
            </a:pPr>
            <a:r>
              <a:rPr kumimoji="1" lang="zh-CN" altLang="en-US" sz="11466" b="1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目录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1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11111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9" y="0"/>
            <a:ext cx="12192000" cy="685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527381" y="548680"/>
            <a:ext cx="1166461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"/>
          <p:cNvSpPr txBox="1"/>
          <p:nvPr/>
        </p:nvSpPr>
        <p:spPr>
          <a:xfrm>
            <a:off x="3568736" y="2282363"/>
            <a:ext cx="1909971" cy="2092798"/>
          </a:xfrm>
          <a:prstGeom prst="rect">
            <a:avLst/>
          </a:prstGeom>
          <a:noFill/>
        </p:spPr>
        <p:txBody>
          <a:bodyPr wrap="none" lIns="121837" tIns="60919" rIns="121837" bIns="6091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323">
              <a:defRPr/>
            </a:pPr>
            <a:r>
              <a:rPr kumimoji="1" lang="en-US" altLang="zh-CN" sz="12800" dirty="0">
                <a:solidFill>
                  <a:prstClr val="white"/>
                </a:solidFill>
                <a:latin typeface="Calibri"/>
                <a:ea typeface="Microsoft YaHei" charset="0"/>
                <a:cs typeface="Microsoft YaHei" charset="0"/>
              </a:rPr>
              <a:t>01</a:t>
            </a:r>
            <a:endParaRPr kumimoji="1" lang="zh-CN" altLang="en-US" sz="12800" dirty="0">
              <a:solidFill>
                <a:prstClr val="white"/>
              </a:solidFill>
              <a:latin typeface="Calibri"/>
              <a:ea typeface="Microsoft YaHei" charset="0"/>
              <a:cs typeface="Microsoft YaHei" charset="0"/>
            </a:endParaRPr>
          </a:p>
        </p:txBody>
      </p:sp>
      <p:sp>
        <p:nvSpPr>
          <p:cNvPr id="33" name="文本框 4"/>
          <p:cNvSpPr txBox="1"/>
          <p:nvPr/>
        </p:nvSpPr>
        <p:spPr>
          <a:xfrm>
            <a:off x="5327915" y="2897917"/>
            <a:ext cx="2815658" cy="861686"/>
          </a:xfrm>
          <a:prstGeom prst="rect">
            <a:avLst/>
          </a:prstGeom>
          <a:noFill/>
        </p:spPr>
        <p:txBody>
          <a:bodyPr wrap="none" lIns="121832" tIns="60916" rIns="121832" bIns="60916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323"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赛题分析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650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964D36-231C-44F6-BF6C-285E2E775B56}"/>
              </a:ext>
            </a:extLst>
          </p:cNvPr>
          <p:cNvSpPr txBox="1"/>
          <p:nvPr/>
        </p:nvSpPr>
        <p:spPr>
          <a:xfrm>
            <a:off x="832785" y="548246"/>
            <a:ext cx="7462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1.</a:t>
            </a:r>
            <a:r>
              <a:rPr lang="zh-CN" altLang="en-US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赛题分析</a:t>
            </a:r>
            <a:endParaRPr lang="zh-CN" altLang="en-US" sz="2600" dirty="0">
              <a:solidFill>
                <a:srgbClr val="0161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F0036BC-A96B-496D-8AD8-4D899F0C1EDC}"/>
              </a:ext>
            </a:extLst>
          </p:cNvPr>
          <p:cNvCxnSpPr/>
          <p:nvPr/>
        </p:nvCxnSpPr>
        <p:spPr>
          <a:xfrm>
            <a:off x="577031" y="1040689"/>
            <a:ext cx="10621963" cy="0"/>
          </a:xfrm>
          <a:prstGeom prst="line">
            <a:avLst/>
          </a:prstGeom>
          <a:ln w="38100">
            <a:solidFill>
              <a:srgbClr val="0161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78739" y="1821063"/>
            <a:ext cx="140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rgbClr val="0061AA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39279" y="2428111"/>
            <a:ext cx="2618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61AA"/>
                </a:solidFill>
              </a:rPr>
              <a:t>不同目标声呐图像识别分类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379143" y="3637303"/>
            <a:ext cx="180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61AA"/>
                </a:solidFill>
              </a:rPr>
              <a:t>主比精度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79143" y="4834798"/>
            <a:ext cx="1503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61AA"/>
                </a:solidFill>
              </a:rPr>
              <a:t>深度神经网络</a:t>
            </a:r>
          </a:p>
        </p:txBody>
      </p:sp>
      <p:sp>
        <p:nvSpPr>
          <p:cNvPr id="12" name="椭圆 11"/>
          <p:cNvSpPr/>
          <p:nvPr/>
        </p:nvSpPr>
        <p:spPr>
          <a:xfrm>
            <a:off x="7324879" y="2328751"/>
            <a:ext cx="914400" cy="72193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7324879" y="3532095"/>
            <a:ext cx="914400" cy="72193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7324879" y="4735439"/>
            <a:ext cx="914400" cy="72193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563794" y="2366554"/>
            <a:ext cx="54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1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04983" y="3569898"/>
            <a:ext cx="38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2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84388" y="4773242"/>
            <a:ext cx="42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3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2C6660-4916-4084-B745-8154E33E1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946366"/>
            <a:ext cx="6048103" cy="36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11111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9" y="0"/>
            <a:ext cx="12192000" cy="685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527381" y="548680"/>
            <a:ext cx="1166461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"/>
          <p:cNvSpPr txBox="1"/>
          <p:nvPr/>
        </p:nvSpPr>
        <p:spPr>
          <a:xfrm>
            <a:off x="3568736" y="2282363"/>
            <a:ext cx="1909971" cy="2092798"/>
          </a:xfrm>
          <a:prstGeom prst="rect">
            <a:avLst/>
          </a:prstGeom>
          <a:noFill/>
        </p:spPr>
        <p:txBody>
          <a:bodyPr wrap="none" lIns="121837" tIns="60919" rIns="121837" bIns="6091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323">
              <a:defRPr/>
            </a:pPr>
            <a:r>
              <a:rPr kumimoji="1" lang="en-US" altLang="zh-CN" sz="12800" dirty="0">
                <a:solidFill>
                  <a:prstClr val="white"/>
                </a:solidFill>
                <a:latin typeface="Calibri"/>
                <a:ea typeface="Microsoft YaHei" charset="0"/>
                <a:cs typeface="Microsoft YaHei" charset="0"/>
              </a:rPr>
              <a:t>02</a:t>
            </a:r>
            <a:endParaRPr kumimoji="1" lang="zh-CN" altLang="en-US" sz="12800" dirty="0">
              <a:solidFill>
                <a:prstClr val="white"/>
              </a:solidFill>
              <a:latin typeface="Calibri"/>
              <a:ea typeface="Microsoft YaHei" charset="0"/>
              <a:cs typeface="Microsoft YaHei" charset="0"/>
            </a:endParaRPr>
          </a:p>
        </p:txBody>
      </p:sp>
      <p:sp>
        <p:nvSpPr>
          <p:cNvPr id="33" name="文本框 4"/>
          <p:cNvSpPr txBox="1"/>
          <p:nvPr/>
        </p:nvSpPr>
        <p:spPr>
          <a:xfrm>
            <a:off x="5327915" y="2897917"/>
            <a:ext cx="3939362" cy="861686"/>
          </a:xfrm>
          <a:prstGeom prst="rect">
            <a:avLst/>
          </a:prstGeom>
          <a:noFill/>
        </p:spPr>
        <p:txBody>
          <a:bodyPr wrap="none" lIns="121832" tIns="60916" rIns="121832" bIns="60916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323"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网络模型设计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174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964D36-231C-44F6-BF6C-285E2E775B56}"/>
              </a:ext>
            </a:extLst>
          </p:cNvPr>
          <p:cNvSpPr txBox="1"/>
          <p:nvPr/>
        </p:nvSpPr>
        <p:spPr>
          <a:xfrm>
            <a:off x="832785" y="548246"/>
            <a:ext cx="7462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网络总设计</a:t>
            </a:r>
            <a:endParaRPr lang="zh-CN" altLang="en-US" sz="2600" dirty="0">
              <a:solidFill>
                <a:srgbClr val="0161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F0036BC-A96B-496D-8AD8-4D899F0C1EDC}"/>
              </a:ext>
            </a:extLst>
          </p:cNvPr>
          <p:cNvCxnSpPr/>
          <p:nvPr/>
        </p:nvCxnSpPr>
        <p:spPr>
          <a:xfrm>
            <a:off x="577031" y="1040689"/>
            <a:ext cx="10621963" cy="0"/>
          </a:xfrm>
          <a:prstGeom prst="line">
            <a:avLst/>
          </a:prstGeom>
          <a:ln w="38100">
            <a:solidFill>
              <a:srgbClr val="0161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469276A-E7DF-4702-A442-C2B398513FA7}"/>
              </a:ext>
            </a:extLst>
          </p:cNvPr>
          <p:cNvSpPr txBox="1"/>
          <p:nvPr/>
        </p:nvSpPr>
        <p:spPr>
          <a:xfrm>
            <a:off x="4428490" y="1158578"/>
            <a:ext cx="269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61AA"/>
                </a:solidFill>
                <a:latin typeface="黑体" panose="02010609060101010101" charset="-122"/>
                <a:ea typeface="黑体" panose="02010609060101010101" charset="-122"/>
              </a:rPr>
              <a:t>网络设计框图</a:t>
            </a:r>
          </a:p>
        </p:txBody>
      </p:sp>
      <p:sp>
        <p:nvSpPr>
          <p:cNvPr id="2" name="Rectangle 44">
            <a:extLst>
              <a:ext uri="{FF2B5EF4-FFF2-40B4-BE49-F238E27FC236}">
                <a16:creationId xmlns:a16="http://schemas.microsoft.com/office/drawing/2014/main" id="{2A408A53-F72F-45E3-BE64-17F9B8387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4C3FE00-CDB5-4999-A77A-D4C001D8FA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687579"/>
              </p:ext>
            </p:extLst>
          </p:nvPr>
        </p:nvGraphicFramePr>
        <p:xfrm>
          <a:off x="2011680" y="1799686"/>
          <a:ext cx="8267700" cy="4456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691617" imgH="2566961" progId="Visio.Drawing.15">
                  <p:embed/>
                </p:oleObj>
              </mc:Choice>
              <mc:Fallback>
                <p:oleObj r:id="rId4" imgW="7691617" imgH="256696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680" y="1799686"/>
                        <a:ext cx="8267700" cy="44563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620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11111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9" y="0"/>
            <a:ext cx="12192000" cy="685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527381" y="548680"/>
            <a:ext cx="1166461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"/>
          <p:cNvSpPr txBox="1"/>
          <p:nvPr/>
        </p:nvSpPr>
        <p:spPr>
          <a:xfrm>
            <a:off x="3568736" y="2282363"/>
            <a:ext cx="1909971" cy="2092798"/>
          </a:xfrm>
          <a:prstGeom prst="rect">
            <a:avLst/>
          </a:prstGeom>
          <a:noFill/>
        </p:spPr>
        <p:txBody>
          <a:bodyPr wrap="none" lIns="121837" tIns="60919" rIns="121837" bIns="60919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323">
              <a:defRPr/>
            </a:pPr>
            <a:r>
              <a:rPr kumimoji="1" lang="en-US" altLang="zh-CN" sz="12800" dirty="0">
                <a:solidFill>
                  <a:prstClr val="white"/>
                </a:solidFill>
                <a:latin typeface="Calibri"/>
                <a:ea typeface="Microsoft YaHei" charset="0"/>
                <a:cs typeface="Microsoft YaHei" charset="0"/>
              </a:rPr>
              <a:t>03</a:t>
            </a:r>
            <a:endParaRPr kumimoji="1" lang="zh-CN" altLang="en-US" sz="12800" dirty="0">
              <a:solidFill>
                <a:prstClr val="white"/>
              </a:solidFill>
              <a:latin typeface="Calibri"/>
              <a:ea typeface="Microsoft YaHei" charset="0"/>
              <a:cs typeface="Microsoft YaHei" charset="0"/>
            </a:endParaRPr>
          </a:p>
        </p:txBody>
      </p:sp>
      <p:sp>
        <p:nvSpPr>
          <p:cNvPr id="33" name="文本框 4"/>
          <p:cNvSpPr txBox="1"/>
          <p:nvPr/>
        </p:nvSpPr>
        <p:spPr>
          <a:xfrm>
            <a:off x="5327915" y="2897917"/>
            <a:ext cx="5786022" cy="861686"/>
          </a:xfrm>
          <a:prstGeom prst="rect">
            <a:avLst/>
          </a:prstGeom>
          <a:noFill/>
        </p:spPr>
        <p:txBody>
          <a:bodyPr wrap="none" lIns="121832" tIns="60916" rIns="121832" bIns="60916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323"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技术难点及解决方案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9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964D36-231C-44F6-BF6C-285E2E775B56}"/>
              </a:ext>
            </a:extLst>
          </p:cNvPr>
          <p:cNvSpPr txBox="1"/>
          <p:nvPr/>
        </p:nvSpPr>
        <p:spPr>
          <a:xfrm>
            <a:off x="832785" y="548246"/>
            <a:ext cx="7462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3.</a:t>
            </a:r>
            <a:r>
              <a:rPr lang="zh-CN" altLang="en-US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技术难点及解决方案</a:t>
            </a:r>
            <a:endParaRPr lang="zh-CN" altLang="en-US" sz="2600" dirty="0">
              <a:solidFill>
                <a:srgbClr val="0161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F0036BC-A96B-496D-8AD8-4D899F0C1EDC}"/>
              </a:ext>
            </a:extLst>
          </p:cNvPr>
          <p:cNvCxnSpPr/>
          <p:nvPr/>
        </p:nvCxnSpPr>
        <p:spPr>
          <a:xfrm>
            <a:off x="577031" y="1040689"/>
            <a:ext cx="10621963" cy="0"/>
          </a:xfrm>
          <a:prstGeom prst="line">
            <a:avLst/>
          </a:prstGeom>
          <a:ln w="38100">
            <a:solidFill>
              <a:srgbClr val="0161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6"/>
          <p:cNvGrpSpPr/>
          <p:nvPr/>
        </p:nvGrpSpPr>
        <p:grpSpPr bwMode="auto">
          <a:xfrm flipH="1">
            <a:off x="577031" y="1891690"/>
            <a:ext cx="3437255" cy="4042140"/>
            <a:chOff x="985838" y="1835151"/>
            <a:chExt cx="4127500" cy="4451349"/>
          </a:xfrm>
        </p:grpSpPr>
        <p:sp>
          <p:nvSpPr>
            <p:cNvPr id="7" name="Freeform 9"/>
            <p:cNvSpPr/>
            <p:nvPr/>
          </p:nvSpPr>
          <p:spPr bwMode="auto">
            <a:xfrm>
              <a:off x="1446213" y="4508500"/>
              <a:ext cx="3454400" cy="889000"/>
            </a:xfrm>
            <a:custGeom>
              <a:avLst/>
              <a:gdLst>
                <a:gd name="T0" fmla="*/ 146050 w 2176"/>
                <a:gd name="T1" fmla="*/ 842963 h 560"/>
                <a:gd name="T2" fmla="*/ 142875 w 2176"/>
                <a:gd name="T3" fmla="*/ 660400 h 560"/>
                <a:gd name="T4" fmla="*/ 127000 w 2176"/>
                <a:gd name="T5" fmla="*/ 487363 h 560"/>
                <a:gd name="T6" fmla="*/ 100013 w 2176"/>
                <a:gd name="T7" fmla="*/ 331788 h 560"/>
                <a:gd name="T8" fmla="*/ 69850 w 2176"/>
                <a:gd name="T9" fmla="*/ 196850 h 560"/>
                <a:gd name="T10" fmla="*/ 30163 w 2176"/>
                <a:gd name="T11" fmla="*/ 77788 h 560"/>
                <a:gd name="T12" fmla="*/ 0 w 2176"/>
                <a:gd name="T13" fmla="*/ 0 h 560"/>
                <a:gd name="T14" fmla="*/ 3419475 w 2176"/>
                <a:gd name="T15" fmla="*/ 7938 h 560"/>
                <a:gd name="T16" fmla="*/ 3387725 w 2176"/>
                <a:gd name="T17" fmla="*/ 26988 h 560"/>
                <a:gd name="T18" fmla="*/ 3357563 w 2176"/>
                <a:gd name="T19" fmla="*/ 50800 h 560"/>
                <a:gd name="T20" fmla="*/ 3336925 w 2176"/>
                <a:gd name="T21" fmla="*/ 80963 h 560"/>
                <a:gd name="T22" fmla="*/ 3325813 w 2176"/>
                <a:gd name="T23" fmla="*/ 111125 h 560"/>
                <a:gd name="T24" fmla="*/ 3322638 w 2176"/>
                <a:gd name="T25" fmla="*/ 142875 h 560"/>
                <a:gd name="T26" fmla="*/ 3336925 w 2176"/>
                <a:gd name="T27" fmla="*/ 201613 h 560"/>
                <a:gd name="T28" fmla="*/ 3363913 w 2176"/>
                <a:gd name="T29" fmla="*/ 250825 h 560"/>
                <a:gd name="T30" fmla="*/ 3398838 w 2176"/>
                <a:gd name="T31" fmla="*/ 304800 h 560"/>
                <a:gd name="T32" fmla="*/ 3419475 w 2176"/>
                <a:gd name="T33" fmla="*/ 336550 h 560"/>
                <a:gd name="T34" fmla="*/ 3422650 w 2176"/>
                <a:gd name="T35" fmla="*/ 371475 h 560"/>
                <a:gd name="T36" fmla="*/ 3414713 w 2176"/>
                <a:gd name="T37" fmla="*/ 398463 h 560"/>
                <a:gd name="T38" fmla="*/ 3392488 w 2176"/>
                <a:gd name="T39" fmla="*/ 420688 h 560"/>
                <a:gd name="T40" fmla="*/ 3363913 w 2176"/>
                <a:gd name="T41" fmla="*/ 436563 h 560"/>
                <a:gd name="T42" fmla="*/ 3349625 w 2176"/>
                <a:gd name="T43" fmla="*/ 447675 h 560"/>
                <a:gd name="T44" fmla="*/ 3344863 w 2176"/>
                <a:gd name="T45" fmla="*/ 455613 h 560"/>
                <a:gd name="T46" fmla="*/ 3357563 w 2176"/>
                <a:gd name="T47" fmla="*/ 463550 h 560"/>
                <a:gd name="T48" fmla="*/ 3368675 w 2176"/>
                <a:gd name="T49" fmla="*/ 479425 h 560"/>
                <a:gd name="T50" fmla="*/ 3376613 w 2176"/>
                <a:gd name="T51" fmla="*/ 506413 h 560"/>
                <a:gd name="T52" fmla="*/ 3379788 w 2176"/>
                <a:gd name="T53" fmla="*/ 533400 h 560"/>
                <a:gd name="T54" fmla="*/ 3360738 w 2176"/>
                <a:gd name="T55" fmla="*/ 568325 h 560"/>
                <a:gd name="T56" fmla="*/ 3325813 w 2176"/>
                <a:gd name="T57" fmla="*/ 606425 h 560"/>
                <a:gd name="T58" fmla="*/ 3306763 w 2176"/>
                <a:gd name="T59" fmla="*/ 633413 h 560"/>
                <a:gd name="T60" fmla="*/ 3302000 w 2176"/>
                <a:gd name="T61" fmla="*/ 657225 h 560"/>
                <a:gd name="T62" fmla="*/ 3309938 w 2176"/>
                <a:gd name="T63" fmla="*/ 681038 h 560"/>
                <a:gd name="T64" fmla="*/ 3325813 w 2176"/>
                <a:gd name="T65" fmla="*/ 711200 h 560"/>
                <a:gd name="T66" fmla="*/ 3363913 w 2176"/>
                <a:gd name="T67" fmla="*/ 784225 h 560"/>
                <a:gd name="T68" fmla="*/ 3379788 w 2176"/>
                <a:gd name="T69" fmla="*/ 854075 h 560"/>
                <a:gd name="T70" fmla="*/ 3379788 w 2176"/>
                <a:gd name="T71" fmla="*/ 889000 h 56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176" h="560">
                  <a:moveTo>
                    <a:pt x="92" y="560"/>
                  </a:moveTo>
                  <a:lnTo>
                    <a:pt x="92" y="531"/>
                  </a:lnTo>
                  <a:lnTo>
                    <a:pt x="92" y="475"/>
                  </a:lnTo>
                  <a:lnTo>
                    <a:pt x="90" y="416"/>
                  </a:lnTo>
                  <a:lnTo>
                    <a:pt x="85" y="360"/>
                  </a:lnTo>
                  <a:lnTo>
                    <a:pt x="80" y="307"/>
                  </a:lnTo>
                  <a:lnTo>
                    <a:pt x="71" y="256"/>
                  </a:lnTo>
                  <a:lnTo>
                    <a:pt x="63" y="209"/>
                  </a:lnTo>
                  <a:lnTo>
                    <a:pt x="53" y="166"/>
                  </a:lnTo>
                  <a:lnTo>
                    <a:pt x="44" y="124"/>
                  </a:lnTo>
                  <a:lnTo>
                    <a:pt x="32" y="85"/>
                  </a:lnTo>
                  <a:lnTo>
                    <a:pt x="19" y="49"/>
                  </a:lnTo>
                  <a:lnTo>
                    <a:pt x="7" y="17"/>
                  </a:lnTo>
                  <a:lnTo>
                    <a:pt x="0" y="0"/>
                  </a:lnTo>
                  <a:lnTo>
                    <a:pt x="2176" y="0"/>
                  </a:lnTo>
                  <a:lnTo>
                    <a:pt x="2154" y="5"/>
                  </a:lnTo>
                  <a:lnTo>
                    <a:pt x="2144" y="10"/>
                  </a:lnTo>
                  <a:lnTo>
                    <a:pt x="2134" y="17"/>
                  </a:lnTo>
                  <a:lnTo>
                    <a:pt x="2124" y="22"/>
                  </a:lnTo>
                  <a:lnTo>
                    <a:pt x="2115" y="32"/>
                  </a:lnTo>
                  <a:lnTo>
                    <a:pt x="2107" y="41"/>
                  </a:lnTo>
                  <a:lnTo>
                    <a:pt x="2102" y="51"/>
                  </a:lnTo>
                  <a:lnTo>
                    <a:pt x="2098" y="61"/>
                  </a:lnTo>
                  <a:lnTo>
                    <a:pt x="2095" y="70"/>
                  </a:lnTo>
                  <a:lnTo>
                    <a:pt x="2093" y="80"/>
                  </a:lnTo>
                  <a:lnTo>
                    <a:pt x="2093" y="90"/>
                  </a:lnTo>
                  <a:lnTo>
                    <a:pt x="2098" y="109"/>
                  </a:lnTo>
                  <a:lnTo>
                    <a:pt x="2102" y="127"/>
                  </a:lnTo>
                  <a:lnTo>
                    <a:pt x="2112" y="144"/>
                  </a:lnTo>
                  <a:lnTo>
                    <a:pt x="2119" y="158"/>
                  </a:lnTo>
                  <a:lnTo>
                    <a:pt x="2129" y="170"/>
                  </a:lnTo>
                  <a:lnTo>
                    <a:pt x="2141" y="192"/>
                  </a:lnTo>
                  <a:lnTo>
                    <a:pt x="2149" y="202"/>
                  </a:lnTo>
                  <a:lnTo>
                    <a:pt x="2154" y="212"/>
                  </a:lnTo>
                  <a:lnTo>
                    <a:pt x="2156" y="224"/>
                  </a:lnTo>
                  <a:lnTo>
                    <a:pt x="2156" y="234"/>
                  </a:lnTo>
                  <a:lnTo>
                    <a:pt x="2154" y="243"/>
                  </a:lnTo>
                  <a:lnTo>
                    <a:pt x="2151" y="251"/>
                  </a:lnTo>
                  <a:lnTo>
                    <a:pt x="2146" y="256"/>
                  </a:lnTo>
                  <a:lnTo>
                    <a:pt x="2137" y="265"/>
                  </a:lnTo>
                  <a:lnTo>
                    <a:pt x="2129" y="270"/>
                  </a:lnTo>
                  <a:lnTo>
                    <a:pt x="2119" y="275"/>
                  </a:lnTo>
                  <a:lnTo>
                    <a:pt x="2115" y="280"/>
                  </a:lnTo>
                  <a:lnTo>
                    <a:pt x="2110" y="282"/>
                  </a:lnTo>
                  <a:lnTo>
                    <a:pt x="2107" y="285"/>
                  </a:lnTo>
                  <a:lnTo>
                    <a:pt x="2107" y="287"/>
                  </a:lnTo>
                  <a:lnTo>
                    <a:pt x="2112" y="290"/>
                  </a:lnTo>
                  <a:lnTo>
                    <a:pt x="2115" y="292"/>
                  </a:lnTo>
                  <a:lnTo>
                    <a:pt x="2119" y="297"/>
                  </a:lnTo>
                  <a:lnTo>
                    <a:pt x="2122" y="302"/>
                  </a:lnTo>
                  <a:lnTo>
                    <a:pt x="2124" y="309"/>
                  </a:lnTo>
                  <a:lnTo>
                    <a:pt x="2127" y="319"/>
                  </a:lnTo>
                  <a:lnTo>
                    <a:pt x="2129" y="326"/>
                  </a:lnTo>
                  <a:lnTo>
                    <a:pt x="2129" y="336"/>
                  </a:lnTo>
                  <a:lnTo>
                    <a:pt x="2124" y="346"/>
                  </a:lnTo>
                  <a:lnTo>
                    <a:pt x="2117" y="358"/>
                  </a:lnTo>
                  <a:lnTo>
                    <a:pt x="2107" y="370"/>
                  </a:lnTo>
                  <a:lnTo>
                    <a:pt x="2095" y="382"/>
                  </a:lnTo>
                  <a:lnTo>
                    <a:pt x="2088" y="390"/>
                  </a:lnTo>
                  <a:lnTo>
                    <a:pt x="2083" y="399"/>
                  </a:lnTo>
                  <a:lnTo>
                    <a:pt x="2080" y="407"/>
                  </a:lnTo>
                  <a:lnTo>
                    <a:pt x="2080" y="414"/>
                  </a:lnTo>
                  <a:lnTo>
                    <a:pt x="2083" y="421"/>
                  </a:lnTo>
                  <a:lnTo>
                    <a:pt x="2085" y="429"/>
                  </a:lnTo>
                  <a:lnTo>
                    <a:pt x="2090" y="438"/>
                  </a:lnTo>
                  <a:lnTo>
                    <a:pt x="2095" y="448"/>
                  </a:lnTo>
                  <a:lnTo>
                    <a:pt x="2110" y="472"/>
                  </a:lnTo>
                  <a:lnTo>
                    <a:pt x="2119" y="494"/>
                  </a:lnTo>
                  <a:lnTo>
                    <a:pt x="2124" y="519"/>
                  </a:lnTo>
                  <a:lnTo>
                    <a:pt x="2129" y="538"/>
                  </a:lnTo>
                  <a:lnTo>
                    <a:pt x="2129" y="560"/>
                  </a:lnTo>
                  <a:lnTo>
                    <a:pt x="92" y="560"/>
                  </a:lnTo>
                  <a:close/>
                </a:path>
              </a:pathLst>
            </a:custGeom>
            <a:solidFill>
              <a:srgbClr val="DF361F"/>
            </a:solidFill>
            <a:ln w="38100">
              <a:solidFill>
                <a:sysClr val="window" lastClr="FFFFFF"/>
              </a:solidFill>
              <a:rou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090497" y="1835151"/>
              <a:ext cx="3411238" cy="894231"/>
            </a:xfrm>
            <a:custGeom>
              <a:avLst/>
              <a:gdLst>
                <a:gd name="T0" fmla="*/ 0 w 2149"/>
                <a:gd name="T1" fmla="*/ 563 h 563"/>
                <a:gd name="T2" fmla="*/ 14 w 2149"/>
                <a:gd name="T3" fmla="*/ 532 h 563"/>
                <a:gd name="T4" fmla="*/ 31 w 2149"/>
                <a:gd name="T5" fmla="*/ 495 h 563"/>
                <a:gd name="T6" fmla="*/ 53 w 2149"/>
                <a:gd name="T7" fmla="*/ 456 h 563"/>
                <a:gd name="T8" fmla="*/ 75 w 2149"/>
                <a:gd name="T9" fmla="*/ 419 h 563"/>
                <a:gd name="T10" fmla="*/ 100 w 2149"/>
                <a:gd name="T11" fmla="*/ 380 h 563"/>
                <a:gd name="T12" fmla="*/ 129 w 2149"/>
                <a:gd name="T13" fmla="*/ 344 h 563"/>
                <a:gd name="T14" fmla="*/ 158 w 2149"/>
                <a:gd name="T15" fmla="*/ 307 h 563"/>
                <a:gd name="T16" fmla="*/ 175 w 2149"/>
                <a:gd name="T17" fmla="*/ 288 h 563"/>
                <a:gd name="T18" fmla="*/ 197 w 2149"/>
                <a:gd name="T19" fmla="*/ 268 h 563"/>
                <a:gd name="T20" fmla="*/ 217 w 2149"/>
                <a:gd name="T21" fmla="*/ 249 h 563"/>
                <a:gd name="T22" fmla="*/ 238 w 2149"/>
                <a:gd name="T23" fmla="*/ 229 h 563"/>
                <a:gd name="T24" fmla="*/ 263 w 2149"/>
                <a:gd name="T25" fmla="*/ 212 h 563"/>
                <a:gd name="T26" fmla="*/ 287 w 2149"/>
                <a:gd name="T27" fmla="*/ 195 h 563"/>
                <a:gd name="T28" fmla="*/ 343 w 2149"/>
                <a:gd name="T29" fmla="*/ 164 h 563"/>
                <a:gd name="T30" fmla="*/ 399 w 2149"/>
                <a:gd name="T31" fmla="*/ 134 h 563"/>
                <a:gd name="T32" fmla="*/ 460 w 2149"/>
                <a:gd name="T33" fmla="*/ 108 h 563"/>
                <a:gd name="T34" fmla="*/ 526 w 2149"/>
                <a:gd name="T35" fmla="*/ 86 h 563"/>
                <a:gd name="T36" fmla="*/ 594 w 2149"/>
                <a:gd name="T37" fmla="*/ 64 h 563"/>
                <a:gd name="T38" fmla="*/ 662 w 2149"/>
                <a:gd name="T39" fmla="*/ 47 h 563"/>
                <a:gd name="T40" fmla="*/ 736 w 2149"/>
                <a:gd name="T41" fmla="*/ 32 h 563"/>
                <a:gd name="T42" fmla="*/ 811 w 2149"/>
                <a:gd name="T43" fmla="*/ 20 h 563"/>
                <a:gd name="T44" fmla="*/ 884 w 2149"/>
                <a:gd name="T45" fmla="*/ 10 h 563"/>
                <a:gd name="T46" fmla="*/ 962 w 2149"/>
                <a:gd name="T47" fmla="*/ 5 h 563"/>
                <a:gd name="T48" fmla="*/ 1040 w 2149"/>
                <a:gd name="T49" fmla="*/ 0 h 563"/>
                <a:gd name="T50" fmla="*/ 1118 w 2149"/>
                <a:gd name="T51" fmla="*/ 0 h 563"/>
                <a:gd name="T52" fmla="*/ 1196 w 2149"/>
                <a:gd name="T53" fmla="*/ 3 h 563"/>
                <a:gd name="T54" fmla="*/ 1271 w 2149"/>
                <a:gd name="T55" fmla="*/ 10 h 563"/>
                <a:gd name="T56" fmla="*/ 1347 w 2149"/>
                <a:gd name="T57" fmla="*/ 18 h 563"/>
                <a:gd name="T58" fmla="*/ 1423 w 2149"/>
                <a:gd name="T59" fmla="*/ 30 h 563"/>
                <a:gd name="T60" fmla="*/ 1496 w 2149"/>
                <a:gd name="T61" fmla="*/ 44 h 563"/>
                <a:gd name="T62" fmla="*/ 1569 w 2149"/>
                <a:gd name="T63" fmla="*/ 61 h 563"/>
                <a:gd name="T64" fmla="*/ 1637 w 2149"/>
                <a:gd name="T65" fmla="*/ 83 h 563"/>
                <a:gd name="T66" fmla="*/ 1705 w 2149"/>
                <a:gd name="T67" fmla="*/ 105 h 563"/>
                <a:gd name="T68" fmla="*/ 1766 w 2149"/>
                <a:gd name="T69" fmla="*/ 134 h 563"/>
                <a:gd name="T70" fmla="*/ 1825 w 2149"/>
                <a:gd name="T71" fmla="*/ 164 h 563"/>
                <a:gd name="T72" fmla="*/ 1881 w 2149"/>
                <a:gd name="T73" fmla="*/ 195 h 563"/>
                <a:gd name="T74" fmla="*/ 1907 w 2149"/>
                <a:gd name="T75" fmla="*/ 212 h 563"/>
                <a:gd name="T76" fmla="*/ 1932 w 2149"/>
                <a:gd name="T77" fmla="*/ 232 h 563"/>
                <a:gd name="T78" fmla="*/ 1956 w 2149"/>
                <a:gd name="T79" fmla="*/ 249 h 563"/>
                <a:gd name="T80" fmla="*/ 1978 w 2149"/>
                <a:gd name="T81" fmla="*/ 271 h 563"/>
                <a:gd name="T82" fmla="*/ 2000 w 2149"/>
                <a:gd name="T83" fmla="*/ 290 h 563"/>
                <a:gd name="T84" fmla="*/ 2019 w 2149"/>
                <a:gd name="T85" fmla="*/ 312 h 563"/>
                <a:gd name="T86" fmla="*/ 2039 w 2149"/>
                <a:gd name="T87" fmla="*/ 334 h 563"/>
                <a:gd name="T88" fmla="*/ 2056 w 2149"/>
                <a:gd name="T89" fmla="*/ 356 h 563"/>
                <a:gd name="T90" fmla="*/ 2071 w 2149"/>
                <a:gd name="T91" fmla="*/ 380 h 563"/>
                <a:gd name="T92" fmla="*/ 2085 w 2149"/>
                <a:gd name="T93" fmla="*/ 405 h 563"/>
                <a:gd name="T94" fmla="*/ 2097 w 2149"/>
                <a:gd name="T95" fmla="*/ 432 h 563"/>
                <a:gd name="T96" fmla="*/ 2110 w 2149"/>
                <a:gd name="T97" fmla="*/ 458 h 563"/>
                <a:gd name="T98" fmla="*/ 2122 w 2149"/>
                <a:gd name="T99" fmla="*/ 490 h 563"/>
                <a:gd name="T100" fmla="*/ 2134 w 2149"/>
                <a:gd name="T101" fmla="*/ 522 h 563"/>
                <a:gd name="T102" fmla="*/ 2144 w 2149"/>
                <a:gd name="T103" fmla="*/ 551 h 563"/>
                <a:gd name="T104" fmla="*/ 2149 w 2149"/>
                <a:gd name="T105" fmla="*/ 563 h 563"/>
                <a:gd name="T106" fmla="*/ 0 w 2149"/>
                <a:gd name="T107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9" h="563">
                  <a:moveTo>
                    <a:pt x="0" y="563"/>
                  </a:moveTo>
                  <a:lnTo>
                    <a:pt x="14" y="532"/>
                  </a:lnTo>
                  <a:lnTo>
                    <a:pt x="31" y="495"/>
                  </a:lnTo>
                  <a:lnTo>
                    <a:pt x="53" y="456"/>
                  </a:lnTo>
                  <a:lnTo>
                    <a:pt x="75" y="419"/>
                  </a:lnTo>
                  <a:lnTo>
                    <a:pt x="100" y="380"/>
                  </a:lnTo>
                  <a:lnTo>
                    <a:pt x="129" y="344"/>
                  </a:lnTo>
                  <a:lnTo>
                    <a:pt x="158" y="307"/>
                  </a:lnTo>
                  <a:lnTo>
                    <a:pt x="175" y="288"/>
                  </a:lnTo>
                  <a:lnTo>
                    <a:pt x="197" y="268"/>
                  </a:lnTo>
                  <a:lnTo>
                    <a:pt x="217" y="249"/>
                  </a:lnTo>
                  <a:lnTo>
                    <a:pt x="238" y="229"/>
                  </a:lnTo>
                  <a:lnTo>
                    <a:pt x="263" y="212"/>
                  </a:lnTo>
                  <a:lnTo>
                    <a:pt x="287" y="195"/>
                  </a:lnTo>
                  <a:lnTo>
                    <a:pt x="343" y="164"/>
                  </a:lnTo>
                  <a:lnTo>
                    <a:pt x="399" y="134"/>
                  </a:lnTo>
                  <a:lnTo>
                    <a:pt x="460" y="108"/>
                  </a:lnTo>
                  <a:lnTo>
                    <a:pt x="526" y="86"/>
                  </a:lnTo>
                  <a:lnTo>
                    <a:pt x="594" y="64"/>
                  </a:lnTo>
                  <a:lnTo>
                    <a:pt x="662" y="47"/>
                  </a:lnTo>
                  <a:lnTo>
                    <a:pt x="736" y="32"/>
                  </a:lnTo>
                  <a:lnTo>
                    <a:pt x="811" y="20"/>
                  </a:lnTo>
                  <a:lnTo>
                    <a:pt x="884" y="10"/>
                  </a:lnTo>
                  <a:lnTo>
                    <a:pt x="962" y="5"/>
                  </a:lnTo>
                  <a:lnTo>
                    <a:pt x="1040" y="0"/>
                  </a:lnTo>
                  <a:lnTo>
                    <a:pt x="1118" y="0"/>
                  </a:lnTo>
                  <a:lnTo>
                    <a:pt x="1196" y="3"/>
                  </a:lnTo>
                  <a:lnTo>
                    <a:pt x="1271" y="10"/>
                  </a:lnTo>
                  <a:lnTo>
                    <a:pt x="1347" y="18"/>
                  </a:lnTo>
                  <a:lnTo>
                    <a:pt x="1423" y="30"/>
                  </a:lnTo>
                  <a:lnTo>
                    <a:pt x="1496" y="44"/>
                  </a:lnTo>
                  <a:lnTo>
                    <a:pt x="1569" y="61"/>
                  </a:lnTo>
                  <a:lnTo>
                    <a:pt x="1637" y="83"/>
                  </a:lnTo>
                  <a:lnTo>
                    <a:pt x="1705" y="105"/>
                  </a:lnTo>
                  <a:lnTo>
                    <a:pt x="1766" y="134"/>
                  </a:lnTo>
                  <a:lnTo>
                    <a:pt x="1825" y="164"/>
                  </a:lnTo>
                  <a:lnTo>
                    <a:pt x="1881" y="195"/>
                  </a:lnTo>
                  <a:lnTo>
                    <a:pt x="1907" y="212"/>
                  </a:lnTo>
                  <a:lnTo>
                    <a:pt x="1932" y="232"/>
                  </a:lnTo>
                  <a:lnTo>
                    <a:pt x="1956" y="249"/>
                  </a:lnTo>
                  <a:lnTo>
                    <a:pt x="1978" y="271"/>
                  </a:lnTo>
                  <a:lnTo>
                    <a:pt x="2000" y="290"/>
                  </a:lnTo>
                  <a:lnTo>
                    <a:pt x="2019" y="312"/>
                  </a:lnTo>
                  <a:lnTo>
                    <a:pt x="2039" y="334"/>
                  </a:lnTo>
                  <a:lnTo>
                    <a:pt x="2056" y="356"/>
                  </a:lnTo>
                  <a:lnTo>
                    <a:pt x="2071" y="380"/>
                  </a:lnTo>
                  <a:lnTo>
                    <a:pt x="2085" y="405"/>
                  </a:lnTo>
                  <a:lnTo>
                    <a:pt x="2097" y="432"/>
                  </a:lnTo>
                  <a:lnTo>
                    <a:pt x="2110" y="458"/>
                  </a:lnTo>
                  <a:lnTo>
                    <a:pt x="2122" y="490"/>
                  </a:lnTo>
                  <a:lnTo>
                    <a:pt x="2134" y="522"/>
                  </a:lnTo>
                  <a:lnTo>
                    <a:pt x="2144" y="551"/>
                  </a:lnTo>
                  <a:lnTo>
                    <a:pt x="2149" y="563"/>
                  </a:lnTo>
                  <a:lnTo>
                    <a:pt x="0" y="563"/>
                  </a:lnTo>
                  <a:close/>
                </a:path>
              </a:pathLst>
            </a:custGeom>
            <a:solidFill>
              <a:srgbClr val="16294C"/>
            </a:solidFill>
            <a:ln w="38100">
              <a:solidFill>
                <a:sysClr val="window" lastClr="FFFFFF"/>
              </a:solidFill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985838" y="2726335"/>
              <a:ext cx="3785723" cy="892707"/>
            </a:xfrm>
            <a:custGeom>
              <a:avLst/>
              <a:gdLst>
                <a:gd name="T0" fmla="*/ 22 w 2385"/>
                <a:gd name="T1" fmla="*/ 563 h 563"/>
                <a:gd name="T2" fmla="*/ 22 w 2385"/>
                <a:gd name="T3" fmla="*/ 558 h 563"/>
                <a:gd name="T4" fmla="*/ 15 w 2385"/>
                <a:gd name="T5" fmla="*/ 521 h 563"/>
                <a:gd name="T6" fmla="*/ 10 w 2385"/>
                <a:gd name="T7" fmla="*/ 482 h 563"/>
                <a:gd name="T8" fmla="*/ 5 w 2385"/>
                <a:gd name="T9" fmla="*/ 443 h 563"/>
                <a:gd name="T10" fmla="*/ 0 w 2385"/>
                <a:gd name="T11" fmla="*/ 404 h 563"/>
                <a:gd name="T12" fmla="*/ 0 w 2385"/>
                <a:gd name="T13" fmla="*/ 365 h 563"/>
                <a:gd name="T14" fmla="*/ 0 w 2385"/>
                <a:gd name="T15" fmla="*/ 326 h 563"/>
                <a:gd name="T16" fmla="*/ 2 w 2385"/>
                <a:gd name="T17" fmla="*/ 287 h 563"/>
                <a:gd name="T18" fmla="*/ 5 w 2385"/>
                <a:gd name="T19" fmla="*/ 246 h 563"/>
                <a:gd name="T20" fmla="*/ 10 w 2385"/>
                <a:gd name="T21" fmla="*/ 207 h 563"/>
                <a:gd name="T22" fmla="*/ 17 w 2385"/>
                <a:gd name="T23" fmla="*/ 165 h 563"/>
                <a:gd name="T24" fmla="*/ 24 w 2385"/>
                <a:gd name="T25" fmla="*/ 126 h 563"/>
                <a:gd name="T26" fmla="*/ 36 w 2385"/>
                <a:gd name="T27" fmla="*/ 87 h 563"/>
                <a:gd name="T28" fmla="*/ 49 w 2385"/>
                <a:gd name="T29" fmla="*/ 48 h 563"/>
                <a:gd name="T30" fmla="*/ 63 w 2385"/>
                <a:gd name="T31" fmla="*/ 7 h 563"/>
                <a:gd name="T32" fmla="*/ 66 w 2385"/>
                <a:gd name="T33" fmla="*/ 0 h 563"/>
                <a:gd name="T34" fmla="*/ 2215 w 2385"/>
                <a:gd name="T35" fmla="*/ 0 h 563"/>
                <a:gd name="T36" fmla="*/ 2222 w 2385"/>
                <a:gd name="T37" fmla="*/ 14 h 563"/>
                <a:gd name="T38" fmla="*/ 2232 w 2385"/>
                <a:gd name="T39" fmla="*/ 39 h 563"/>
                <a:gd name="T40" fmla="*/ 2239 w 2385"/>
                <a:gd name="T41" fmla="*/ 63 h 563"/>
                <a:gd name="T42" fmla="*/ 2249 w 2385"/>
                <a:gd name="T43" fmla="*/ 85 h 563"/>
                <a:gd name="T44" fmla="*/ 2256 w 2385"/>
                <a:gd name="T45" fmla="*/ 105 h 563"/>
                <a:gd name="T46" fmla="*/ 2266 w 2385"/>
                <a:gd name="T47" fmla="*/ 124 h 563"/>
                <a:gd name="T48" fmla="*/ 2271 w 2385"/>
                <a:gd name="T49" fmla="*/ 141 h 563"/>
                <a:gd name="T50" fmla="*/ 2278 w 2385"/>
                <a:gd name="T51" fmla="*/ 156 h 563"/>
                <a:gd name="T52" fmla="*/ 2283 w 2385"/>
                <a:gd name="T53" fmla="*/ 173 h 563"/>
                <a:gd name="T54" fmla="*/ 2295 w 2385"/>
                <a:gd name="T55" fmla="*/ 200 h 563"/>
                <a:gd name="T56" fmla="*/ 2307 w 2385"/>
                <a:gd name="T57" fmla="*/ 224 h 563"/>
                <a:gd name="T58" fmla="*/ 2314 w 2385"/>
                <a:gd name="T59" fmla="*/ 246 h 563"/>
                <a:gd name="T60" fmla="*/ 2324 w 2385"/>
                <a:gd name="T61" fmla="*/ 268 h 563"/>
                <a:gd name="T62" fmla="*/ 2332 w 2385"/>
                <a:gd name="T63" fmla="*/ 290 h 563"/>
                <a:gd name="T64" fmla="*/ 2341 w 2385"/>
                <a:gd name="T65" fmla="*/ 312 h 563"/>
                <a:gd name="T66" fmla="*/ 2349 w 2385"/>
                <a:gd name="T67" fmla="*/ 336 h 563"/>
                <a:gd name="T68" fmla="*/ 2358 w 2385"/>
                <a:gd name="T69" fmla="*/ 365 h 563"/>
                <a:gd name="T70" fmla="*/ 2366 w 2385"/>
                <a:gd name="T71" fmla="*/ 380 h 563"/>
                <a:gd name="T72" fmla="*/ 2370 w 2385"/>
                <a:gd name="T73" fmla="*/ 397 h 563"/>
                <a:gd name="T74" fmla="*/ 2375 w 2385"/>
                <a:gd name="T75" fmla="*/ 414 h 563"/>
                <a:gd name="T76" fmla="*/ 2380 w 2385"/>
                <a:gd name="T77" fmla="*/ 433 h 563"/>
                <a:gd name="T78" fmla="*/ 2385 w 2385"/>
                <a:gd name="T79" fmla="*/ 448 h 563"/>
                <a:gd name="T80" fmla="*/ 2385 w 2385"/>
                <a:gd name="T81" fmla="*/ 463 h 563"/>
                <a:gd name="T82" fmla="*/ 2385 w 2385"/>
                <a:gd name="T83" fmla="*/ 475 h 563"/>
                <a:gd name="T84" fmla="*/ 2380 w 2385"/>
                <a:gd name="T85" fmla="*/ 485 h 563"/>
                <a:gd name="T86" fmla="*/ 2378 w 2385"/>
                <a:gd name="T87" fmla="*/ 494 h 563"/>
                <a:gd name="T88" fmla="*/ 2370 w 2385"/>
                <a:gd name="T89" fmla="*/ 504 h 563"/>
                <a:gd name="T90" fmla="*/ 2353 w 2385"/>
                <a:gd name="T91" fmla="*/ 519 h 563"/>
                <a:gd name="T92" fmla="*/ 2339 w 2385"/>
                <a:gd name="T93" fmla="*/ 536 h 563"/>
                <a:gd name="T94" fmla="*/ 2322 w 2385"/>
                <a:gd name="T95" fmla="*/ 550 h 563"/>
                <a:gd name="T96" fmla="*/ 2317 w 2385"/>
                <a:gd name="T97" fmla="*/ 560 h 563"/>
                <a:gd name="T98" fmla="*/ 2317 w 2385"/>
                <a:gd name="T99" fmla="*/ 563 h 563"/>
                <a:gd name="T100" fmla="*/ 22 w 2385"/>
                <a:gd name="T101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85" h="563">
                  <a:moveTo>
                    <a:pt x="22" y="563"/>
                  </a:moveTo>
                  <a:lnTo>
                    <a:pt x="22" y="558"/>
                  </a:lnTo>
                  <a:lnTo>
                    <a:pt x="15" y="521"/>
                  </a:lnTo>
                  <a:lnTo>
                    <a:pt x="10" y="482"/>
                  </a:lnTo>
                  <a:lnTo>
                    <a:pt x="5" y="443"/>
                  </a:lnTo>
                  <a:lnTo>
                    <a:pt x="0" y="404"/>
                  </a:lnTo>
                  <a:lnTo>
                    <a:pt x="0" y="365"/>
                  </a:lnTo>
                  <a:lnTo>
                    <a:pt x="0" y="326"/>
                  </a:lnTo>
                  <a:lnTo>
                    <a:pt x="2" y="287"/>
                  </a:lnTo>
                  <a:lnTo>
                    <a:pt x="5" y="246"/>
                  </a:lnTo>
                  <a:lnTo>
                    <a:pt x="10" y="207"/>
                  </a:lnTo>
                  <a:lnTo>
                    <a:pt x="17" y="165"/>
                  </a:lnTo>
                  <a:lnTo>
                    <a:pt x="24" y="126"/>
                  </a:lnTo>
                  <a:lnTo>
                    <a:pt x="36" y="87"/>
                  </a:lnTo>
                  <a:lnTo>
                    <a:pt x="49" y="48"/>
                  </a:lnTo>
                  <a:lnTo>
                    <a:pt x="63" y="7"/>
                  </a:lnTo>
                  <a:lnTo>
                    <a:pt x="66" y="0"/>
                  </a:lnTo>
                  <a:lnTo>
                    <a:pt x="2215" y="0"/>
                  </a:lnTo>
                  <a:lnTo>
                    <a:pt x="2222" y="14"/>
                  </a:lnTo>
                  <a:lnTo>
                    <a:pt x="2232" y="39"/>
                  </a:lnTo>
                  <a:lnTo>
                    <a:pt x="2239" y="63"/>
                  </a:lnTo>
                  <a:lnTo>
                    <a:pt x="2249" y="85"/>
                  </a:lnTo>
                  <a:lnTo>
                    <a:pt x="2256" y="105"/>
                  </a:lnTo>
                  <a:lnTo>
                    <a:pt x="2266" y="124"/>
                  </a:lnTo>
                  <a:lnTo>
                    <a:pt x="2271" y="141"/>
                  </a:lnTo>
                  <a:lnTo>
                    <a:pt x="2278" y="156"/>
                  </a:lnTo>
                  <a:lnTo>
                    <a:pt x="2283" y="173"/>
                  </a:lnTo>
                  <a:lnTo>
                    <a:pt x="2295" y="200"/>
                  </a:lnTo>
                  <a:lnTo>
                    <a:pt x="2307" y="224"/>
                  </a:lnTo>
                  <a:lnTo>
                    <a:pt x="2314" y="246"/>
                  </a:lnTo>
                  <a:lnTo>
                    <a:pt x="2324" y="268"/>
                  </a:lnTo>
                  <a:lnTo>
                    <a:pt x="2332" y="290"/>
                  </a:lnTo>
                  <a:lnTo>
                    <a:pt x="2341" y="312"/>
                  </a:lnTo>
                  <a:lnTo>
                    <a:pt x="2349" y="336"/>
                  </a:lnTo>
                  <a:lnTo>
                    <a:pt x="2358" y="365"/>
                  </a:lnTo>
                  <a:lnTo>
                    <a:pt x="2366" y="380"/>
                  </a:lnTo>
                  <a:lnTo>
                    <a:pt x="2370" y="397"/>
                  </a:lnTo>
                  <a:lnTo>
                    <a:pt x="2375" y="414"/>
                  </a:lnTo>
                  <a:lnTo>
                    <a:pt x="2380" y="433"/>
                  </a:lnTo>
                  <a:lnTo>
                    <a:pt x="2385" y="448"/>
                  </a:lnTo>
                  <a:lnTo>
                    <a:pt x="2385" y="463"/>
                  </a:lnTo>
                  <a:lnTo>
                    <a:pt x="2385" y="475"/>
                  </a:lnTo>
                  <a:lnTo>
                    <a:pt x="2380" y="485"/>
                  </a:lnTo>
                  <a:lnTo>
                    <a:pt x="2378" y="494"/>
                  </a:lnTo>
                  <a:lnTo>
                    <a:pt x="2370" y="504"/>
                  </a:lnTo>
                  <a:lnTo>
                    <a:pt x="2353" y="519"/>
                  </a:lnTo>
                  <a:lnTo>
                    <a:pt x="2339" y="536"/>
                  </a:lnTo>
                  <a:lnTo>
                    <a:pt x="2322" y="550"/>
                  </a:lnTo>
                  <a:lnTo>
                    <a:pt x="2317" y="560"/>
                  </a:lnTo>
                  <a:lnTo>
                    <a:pt x="2317" y="563"/>
                  </a:lnTo>
                  <a:lnTo>
                    <a:pt x="22" y="563"/>
                  </a:lnTo>
                  <a:close/>
                </a:path>
              </a:pathLst>
            </a:custGeom>
            <a:solidFill>
              <a:srgbClr val="90BC33"/>
            </a:solidFill>
            <a:ln w="38100">
              <a:solidFill>
                <a:sysClr val="window" lastClr="FFFFFF"/>
              </a:solidFill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0" name="Freeform 5"/>
            <p:cNvSpPr/>
            <p:nvPr/>
          </p:nvSpPr>
          <p:spPr bwMode="auto">
            <a:xfrm>
              <a:off x="1330326" y="5397500"/>
              <a:ext cx="3500438" cy="889000"/>
            </a:xfrm>
            <a:custGeom>
              <a:avLst/>
              <a:gdLst>
                <a:gd name="T0" fmla="*/ 2281238 w 2205"/>
                <a:gd name="T1" fmla="*/ 889000 h 560"/>
                <a:gd name="T2" fmla="*/ 2176463 w 2205"/>
                <a:gd name="T3" fmla="*/ 889000 h 560"/>
                <a:gd name="T4" fmla="*/ 1976438 w 2205"/>
                <a:gd name="T5" fmla="*/ 889000 h 560"/>
                <a:gd name="T6" fmla="*/ 1785938 w 2205"/>
                <a:gd name="T7" fmla="*/ 889000 h 560"/>
                <a:gd name="T8" fmla="*/ 1612900 w 2205"/>
                <a:gd name="T9" fmla="*/ 889000 h 560"/>
                <a:gd name="T10" fmla="*/ 1446213 w 2205"/>
                <a:gd name="T11" fmla="*/ 889000 h 560"/>
                <a:gd name="T12" fmla="*/ 1295400 w 2205"/>
                <a:gd name="T13" fmla="*/ 889000 h 560"/>
                <a:gd name="T14" fmla="*/ 1152525 w 2205"/>
                <a:gd name="T15" fmla="*/ 889000 h 560"/>
                <a:gd name="T16" fmla="*/ 1023938 w 2205"/>
                <a:gd name="T17" fmla="*/ 889000 h 560"/>
                <a:gd name="T18" fmla="*/ 904875 w 2205"/>
                <a:gd name="T19" fmla="*/ 889000 h 560"/>
                <a:gd name="T20" fmla="*/ 792163 w 2205"/>
                <a:gd name="T21" fmla="*/ 889000 h 560"/>
                <a:gd name="T22" fmla="*/ 692150 w 2205"/>
                <a:gd name="T23" fmla="*/ 889000 h 560"/>
                <a:gd name="T24" fmla="*/ 598488 w 2205"/>
                <a:gd name="T25" fmla="*/ 889000 h 560"/>
                <a:gd name="T26" fmla="*/ 517525 w 2205"/>
                <a:gd name="T27" fmla="*/ 889000 h 560"/>
                <a:gd name="T28" fmla="*/ 441325 w 2205"/>
                <a:gd name="T29" fmla="*/ 889000 h 560"/>
                <a:gd name="T30" fmla="*/ 371475 w 2205"/>
                <a:gd name="T31" fmla="*/ 889000 h 560"/>
                <a:gd name="T32" fmla="*/ 285750 w 2205"/>
                <a:gd name="T33" fmla="*/ 889000 h 560"/>
                <a:gd name="T34" fmla="*/ 193675 w 2205"/>
                <a:gd name="T35" fmla="*/ 889000 h 560"/>
                <a:gd name="T36" fmla="*/ 119063 w 2205"/>
                <a:gd name="T37" fmla="*/ 889000 h 560"/>
                <a:gd name="T38" fmla="*/ 69850 w 2205"/>
                <a:gd name="T39" fmla="*/ 889000 h 560"/>
                <a:gd name="T40" fmla="*/ 34925 w 2205"/>
                <a:gd name="T41" fmla="*/ 889000 h 560"/>
                <a:gd name="T42" fmla="*/ 15875 w 2205"/>
                <a:gd name="T43" fmla="*/ 889000 h 560"/>
                <a:gd name="T44" fmla="*/ 3175 w 2205"/>
                <a:gd name="T45" fmla="*/ 889000 h 560"/>
                <a:gd name="T46" fmla="*/ 0 w 2205"/>
                <a:gd name="T47" fmla="*/ 889000 h 560"/>
                <a:gd name="T48" fmla="*/ 96838 w 2205"/>
                <a:gd name="T49" fmla="*/ 704850 h 560"/>
                <a:gd name="T50" fmla="*/ 150813 w 2205"/>
                <a:gd name="T51" fmla="*/ 568325 h 560"/>
                <a:gd name="T52" fmla="*/ 196850 w 2205"/>
                <a:gd name="T53" fmla="*/ 430213 h 560"/>
                <a:gd name="T54" fmla="*/ 231775 w 2205"/>
                <a:gd name="T55" fmla="*/ 279400 h 560"/>
                <a:gd name="T56" fmla="*/ 255588 w 2205"/>
                <a:gd name="T57" fmla="*/ 120650 h 560"/>
                <a:gd name="T58" fmla="*/ 261938 w 2205"/>
                <a:gd name="T59" fmla="*/ 0 h 560"/>
                <a:gd name="T60" fmla="*/ 3500438 w 2205"/>
                <a:gd name="T61" fmla="*/ 26988 h 560"/>
                <a:gd name="T62" fmla="*/ 3492500 w 2205"/>
                <a:gd name="T63" fmla="*/ 77788 h 560"/>
                <a:gd name="T64" fmla="*/ 3479800 w 2205"/>
                <a:gd name="T65" fmla="*/ 120650 h 560"/>
                <a:gd name="T66" fmla="*/ 3446463 w 2205"/>
                <a:gd name="T67" fmla="*/ 169863 h 560"/>
                <a:gd name="T68" fmla="*/ 3387725 w 2205"/>
                <a:gd name="T69" fmla="*/ 223838 h 560"/>
                <a:gd name="T70" fmla="*/ 3349625 w 2205"/>
                <a:gd name="T71" fmla="*/ 244475 h 560"/>
                <a:gd name="T72" fmla="*/ 3298825 w 2205"/>
                <a:gd name="T73" fmla="*/ 255588 h 560"/>
                <a:gd name="T74" fmla="*/ 3255963 w 2205"/>
                <a:gd name="T75" fmla="*/ 263525 h 560"/>
                <a:gd name="T76" fmla="*/ 3206750 w 2205"/>
                <a:gd name="T77" fmla="*/ 266700 h 560"/>
                <a:gd name="T78" fmla="*/ 3086100 w 2205"/>
                <a:gd name="T79" fmla="*/ 279400 h 560"/>
                <a:gd name="T80" fmla="*/ 2946400 w 2205"/>
                <a:gd name="T81" fmla="*/ 298450 h 560"/>
                <a:gd name="T82" fmla="*/ 2800350 w 2205"/>
                <a:gd name="T83" fmla="*/ 336550 h 560"/>
                <a:gd name="T84" fmla="*/ 2722563 w 2205"/>
                <a:gd name="T85" fmla="*/ 368300 h 560"/>
                <a:gd name="T86" fmla="*/ 2649538 w 2205"/>
                <a:gd name="T87" fmla="*/ 406400 h 560"/>
                <a:gd name="T88" fmla="*/ 2574925 w 2205"/>
                <a:gd name="T89" fmla="*/ 457200 h 560"/>
                <a:gd name="T90" fmla="*/ 2506663 w 2205"/>
                <a:gd name="T91" fmla="*/ 514350 h 560"/>
                <a:gd name="T92" fmla="*/ 2439988 w 2205"/>
                <a:gd name="T93" fmla="*/ 587375 h 560"/>
                <a:gd name="T94" fmla="*/ 2382838 w 2205"/>
                <a:gd name="T95" fmla="*/ 673100 h 560"/>
                <a:gd name="T96" fmla="*/ 2327275 w 2205"/>
                <a:gd name="T97" fmla="*/ 773113 h 560"/>
                <a:gd name="T98" fmla="*/ 2281238 w 2205"/>
                <a:gd name="T99" fmla="*/ 885825 h 56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205" h="560">
                  <a:moveTo>
                    <a:pt x="1437" y="558"/>
                  </a:moveTo>
                  <a:lnTo>
                    <a:pt x="1437" y="560"/>
                  </a:lnTo>
                  <a:lnTo>
                    <a:pt x="1371" y="560"/>
                  </a:lnTo>
                  <a:lnTo>
                    <a:pt x="1306" y="560"/>
                  </a:lnTo>
                  <a:lnTo>
                    <a:pt x="1245" y="560"/>
                  </a:lnTo>
                  <a:lnTo>
                    <a:pt x="1184" y="560"/>
                  </a:lnTo>
                  <a:lnTo>
                    <a:pt x="1125" y="560"/>
                  </a:lnTo>
                  <a:lnTo>
                    <a:pt x="1069" y="560"/>
                  </a:lnTo>
                  <a:lnTo>
                    <a:pt x="1016" y="560"/>
                  </a:lnTo>
                  <a:lnTo>
                    <a:pt x="962" y="560"/>
                  </a:lnTo>
                  <a:lnTo>
                    <a:pt x="911" y="560"/>
                  </a:lnTo>
                  <a:lnTo>
                    <a:pt x="865" y="560"/>
                  </a:lnTo>
                  <a:lnTo>
                    <a:pt x="816" y="560"/>
                  </a:lnTo>
                  <a:lnTo>
                    <a:pt x="770" y="560"/>
                  </a:lnTo>
                  <a:lnTo>
                    <a:pt x="726" y="560"/>
                  </a:lnTo>
                  <a:lnTo>
                    <a:pt x="687" y="560"/>
                  </a:lnTo>
                  <a:lnTo>
                    <a:pt x="645" y="560"/>
                  </a:lnTo>
                  <a:lnTo>
                    <a:pt x="606" y="560"/>
                  </a:lnTo>
                  <a:lnTo>
                    <a:pt x="570" y="560"/>
                  </a:lnTo>
                  <a:lnTo>
                    <a:pt x="533" y="560"/>
                  </a:lnTo>
                  <a:lnTo>
                    <a:pt x="499" y="560"/>
                  </a:lnTo>
                  <a:lnTo>
                    <a:pt x="468" y="560"/>
                  </a:lnTo>
                  <a:lnTo>
                    <a:pt x="436" y="560"/>
                  </a:lnTo>
                  <a:lnTo>
                    <a:pt x="407" y="560"/>
                  </a:lnTo>
                  <a:lnTo>
                    <a:pt x="377" y="560"/>
                  </a:lnTo>
                  <a:lnTo>
                    <a:pt x="351" y="560"/>
                  </a:lnTo>
                  <a:lnTo>
                    <a:pt x="326" y="560"/>
                  </a:lnTo>
                  <a:lnTo>
                    <a:pt x="299" y="560"/>
                  </a:lnTo>
                  <a:lnTo>
                    <a:pt x="278" y="560"/>
                  </a:lnTo>
                  <a:lnTo>
                    <a:pt x="256" y="560"/>
                  </a:lnTo>
                  <a:lnTo>
                    <a:pt x="234" y="560"/>
                  </a:lnTo>
                  <a:lnTo>
                    <a:pt x="217" y="560"/>
                  </a:lnTo>
                  <a:lnTo>
                    <a:pt x="180" y="560"/>
                  </a:lnTo>
                  <a:lnTo>
                    <a:pt x="148" y="560"/>
                  </a:lnTo>
                  <a:lnTo>
                    <a:pt x="122" y="560"/>
                  </a:lnTo>
                  <a:lnTo>
                    <a:pt x="97" y="560"/>
                  </a:lnTo>
                  <a:lnTo>
                    <a:pt x="75" y="560"/>
                  </a:lnTo>
                  <a:lnTo>
                    <a:pt x="58" y="560"/>
                  </a:lnTo>
                  <a:lnTo>
                    <a:pt x="44" y="560"/>
                  </a:lnTo>
                  <a:lnTo>
                    <a:pt x="31" y="560"/>
                  </a:lnTo>
                  <a:lnTo>
                    <a:pt x="22" y="560"/>
                  </a:lnTo>
                  <a:lnTo>
                    <a:pt x="17" y="560"/>
                  </a:lnTo>
                  <a:lnTo>
                    <a:pt x="10" y="560"/>
                  </a:lnTo>
                  <a:lnTo>
                    <a:pt x="7" y="560"/>
                  </a:lnTo>
                  <a:lnTo>
                    <a:pt x="2" y="560"/>
                  </a:lnTo>
                  <a:lnTo>
                    <a:pt x="0" y="560"/>
                  </a:lnTo>
                  <a:lnTo>
                    <a:pt x="41" y="483"/>
                  </a:lnTo>
                  <a:lnTo>
                    <a:pt x="61" y="444"/>
                  </a:lnTo>
                  <a:lnTo>
                    <a:pt x="78" y="402"/>
                  </a:lnTo>
                  <a:lnTo>
                    <a:pt x="95" y="358"/>
                  </a:lnTo>
                  <a:lnTo>
                    <a:pt x="109" y="314"/>
                  </a:lnTo>
                  <a:lnTo>
                    <a:pt x="124" y="271"/>
                  </a:lnTo>
                  <a:lnTo>
                    <a:pt x="136" y="222"/>
                  </a:lnTo>
                  <a:lnTo>
                    <a:pt x="146" y="176"/>
                  </a:lnTo>
                  <a:lnTo>
                    <a:pt x="153" y="127"/>
                  </a:lnTo>
                  <a:lnTo>
                    <a:pt x="161" y="76"/>
                  </a:lnTo>
                  <a:lnTo>
                    <a:pt x="165" y="22"/>
                  </a:lnTo>
                  <a:lnTo>
                    <a:pt x="165" y="0"/>
                  </a:lnTo>
                  <a:lnTo>
                    <a:pt x="2202" y="0"/>
                  </a:lnTo>
                  <a:lnTo>
                    <a:pt x="2205" y="17"/>
                  </a:lnTo>
                  <a:lnTo>
                    <a:pt x="2202" y="34"/>
                  </a:lnTo>
                  <a:lnTo>
                    <a:pt x="2200" y="49"/>
                  </a:lnTo>
                  <a:lnTo>
                    <a:pt x="2197" y="61"/>
                  </a:lnTo>
                  <a:lnTo>
                    <a:pt x="2192" y="76"/>
                  </a:lnTo>
                  <a:lnTo>
                    <a:pt x="2183" y="93"/>
                  </a:lnTo>
                  <a:lnTo>
                    <a:pt x="2171" y="107"/>
                  </a:lnTo>
                  <a:lnTo>
                    <a:pt x="2156" y="127"/>
                  </a:lnTo>
                  <a:lnTo>
                    <a:pt x="2134" y="141"/>
                  </a:lnTo>
                  <a:lnTo>
                    <a:pt x="2122" y="146"/>
                  </a:lnTo>
                  <a:lnTo>
                    <a:pt x="2110" y="154"/>
                  </a:lnTo>
                  <a:lnTo>
                    <a:pt x="2095" y="159"/>
                  </a:lnTo>
                  <a:lnTo>
                    <a:pt x="2078" y="161"/>
                  </a:lnTo>
                  <a:lnTo>
                    <a:pt x="2066" y="163"/>
                  </a:lnTo>
                  <a:lnTo>
                    <a:pt x="2051" y="166"/>
                  </a:lnTo>
                  <a:lnTo>
                    <a:pt x="2037" y="166"/>
                  </a:lnTo>
                  <a:lnTo>
                    <a:pt x="2020" y="168"/>
                  </a:lnTo>
                  <a:lnTo>
                    <a:pt x="1983" y="171"/>
                  </a:lnTo>
                  <a:lnTo>
                    <a:pt x="1944" y="176"/>
                  </a:lnTo>
                  <a:lnTo>
                    <a:pt x="1903" y="178"/>
                  </a:lnTo>
                  <a:lnTo>
                    <a:pt x="1856" y="188"/>
                  </a:lnTo>
                  <a:lnTo>
                    <a:pt x="1810" y="198"/>
                  </a:lnTo>
                  <a:lnTo>
                    <a:pt x="1764" y="212"/>
                  </a:lnTo>
                  <a:lnTo>
                    <a:pt x="1739" y="222"/>
                  </a:lnTo>
                  <a:lnTo>
                    <a:pt x="1715" y="232"/>
                  </a:lnTo>
                  <a:lnTo>
                    <a:pt x="1693" y="244"/>
                  </a:lnTo>
                  <a:lnTo>
                    <a:pt x="1669" y="256"/>
                  </a:lnTo>
                  <a:lnTo>
                    <a:pt x="1647" y="271"/>
                  </a:lnTo>
                  <a:lnTo>
                    <a:pt x="1622" y="288"/>
                  </a:lnTo>
                  <a:lnTo>
                    <a:pt x="1600" y="305"/>
                  </a:lnTo>
                  <a:lnTo>
                    <a:pt x="1579" y="324"/>
                  </a:lnTo>
                  <a:lnTo>
                    <a:pt x="1559" y="346"/>
                  </a:lnTo>
                  <a:lnTo>
                    <a:pt x="1537" y="370"/>
                  </a:lnTo>
                  <a:lnTo>
                    <a:pt x="1518" y="397"/>
                  </a:lnTo>
                  <a:lnTo>
                    <a:pt x="1501" y="424"/>
                  </a:lnTo>
                  <a:lnTo>
                    <a:pt x="1484" y="453"/>
                  </a:lnTo>
                  <a:lnTo>
                    <a:pt x="1466" y="487"/>
                  </a:lnTo>
                  <a:lnTo>
                    <a:pt x="1452" y="522"/>
                  </a:lnTo>
                  <a:lnTo>
                    <a:pt x="1437" y="558"/>
                  </a:lnTo>
                  <a:close/>
                </a:path>
              </a:pathLst>
            </a:custGeom>
            <a:solidFill>
              <a:srgbClr val="0096D7"/>
            </a:solidFill>
            <a:ln w="38100">
              <a:solidFill>
                <a:sysClr val="window" lastClr="FFFFFF"/>
              </a:solidFill>
              <a:rou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1020180" y="3614472"/>
              <a:ext cx="4093158" cy="894231"/>
            </a:xfrm>
            <a:custGeom>
              <a:avLst/>
              <a:gdLst>
                <a:gd name="T0" fmla="*/ 268 w 2578"/>
                <a:gd name="T1" fmla="*/ 563 h 563"/>
                <a:gd name="T2" fmla="*/ 263 w 2578"/>
                <a:gd name="T3" fmla="*/ 548 h 563"/>
                <a:gd name="T4" fmla="*/ 251 w 2578"/>
                <a:gd name="T5" fmla="*/ 519 h 563"/>
                <a:gd name="T6" fmla="*/ 236 w 2578"/>
                <a:gd name="T7" fmla="*/ 490 h 563"/>
                <a:gd name="T8" fmla="*/ 222 w 2578"/>
                <a:gd name="T9" fmla="*/ 463 h 563"/>
                <a:gd name="T10" fmla="*/ 207 w 2578"/>
                <a:gd name="T11" fmla="*/ 439 h 563"/>
                <a:gd name="T12" fmla="*/ 192 w 2578"/>
                <a:gd name="T13" fmla="*/ 414 h 563"/>
                <a:gd name="T14" fmla="*/ 163 w 2578"/>
                <a:gd name="T15" fmla="*/ 373 h 563"/>
                <a:gd name="T16" fmla="*/ 124 w 2578"/>
                <a:gd name="T17" fmla="*/ 312 h 563"/>
                <a:gd name="T18" fmla="*/ 88 w 2578"/>
                <a:gd name="T19" fmla="*/ 249 h 563"/>
                <a:gd name="T20" fmla="*/ 58 w 2578"/>
                <a:gd name="T21" fmla="*/ 180 h 563"/>
                <a:gd name="T22" fmla="*/ 44 w 2578"/>
                <a:gd name="T23" fmla="*/ 146 h 563"/>
                <a:gd name="T24" fmla="*/ 32 w 2578"/>
                <a:gd name="T25" fmla="*/ 110 h 563"/>
                <a:gd name="T26" fmla="*/ 19 w 2578"/>
                <a:gd name="T27" fmla="*/ 73 h 563"/>
                <a:gd name="T28" fmla="*/ 10 w 2578"/>
                <a:gd name="T29" fmla="*/ 37 h 563"/>
                <a:gd name="T30" fmla="*/ 0 w 2578"/>
                <a:gd name="T31" fmla="*/ 0 h 563"/>
                <a:gd name="T32" fmla="*/ 2295 w 2578"/>
                <a:gd name="T33" fmla="*/ 0 h 563"/>
                <a:gd name="T34" fmla="*/ 2290 w 2578"/>
                <a:gd name="T35" fmla="*/ 12 h 563"/>
                <a:gd name="T36" fmla="*/ 2285 w 2578"/>
                <a:gd name="T37" fmla="*/ 22 h 563"/>
                <a:gd name="T38" fmla="*/ 2285 w 2578"/>
                <a:gd name="T39" fmla="*/ 37 h 563"/>
                <a:gd name="T40" fmla="*/ 2288 w 2578"/>
                <a:gd name="T41" fmla="*/ 42 h 563"/>
                <a:gd name="T42" fmla="*/ 2290 w 2578"/>
                <a:gd name="T43" fmla="*/ 51 h 563"/>
                <a:gd name="T44" fmla="*/ 2295 w 2578"/>
                <a:gd name="T45" fmla="*/ 59 h 563"/>
                <a:gd name="T46" fmla="*/ 2300 w 2578"/>
                <a:gd name="T47" fmla="*/ 71 h 563"/>
                <a:gd name="T48" fmla="*/ 2307 w 2578"/>
                <a:gd name="T49" fmla="*/ 83 h 563"/>
                <a:gd name="T50" fmla="*/ 2317 w 2578"/>
                <a:gd name="T51" fmla="*/ 95 h 563"/>
                <a:gd name="T52" fmla="*/ 2336 w 2578"/>
                <a:gd name="T53" fmla="*/ 124 h 563"/>
                <a:gd name="T54" fmla="*/ 2361 w 2578"/>
                <a:gd name="T55" fmla="*/ 158 h 563"/>
                <a:gd name="T56" fmla="*/ 2387 w 2578"/>
                <a:gd name="T57" fmla="*/ 193 h 563"/>
                <a:gd name="T58" fmla="*/ 2417 w 2578"/>
                <a:gd name="T59" fmla="*/ 229 h 563"/>
                <a:gd name="T60" fmla="*/ 2446 w 2578"/>
                <a:gd name="T61" fmla="*/ 268 h 563"/>
                <a:gd name="T62" fmla="*/ 2461 w 2578"/>
                <a:gd name="T63" fmla="*/ 288 h 563"/>
                <a:gd name="T64" fmla="*/ 2473 w 2578"/>
                <a:gd name="T65" fmla="*/ 302 h 563"/>
                <a:gd name="T66" fmla="*/ 2482 w 2578"/>
                <a:gd name="T67" fmla="*/ 314 h 563"/>
                <a:gd name="T68" fmla="*/ 2492 w 2578"/>
                <a:gd name="T69" fmla="*/ 327 h 563"/>
                <a:gd name="T70" fmla="*/ 2502 w 2578"/>
                <a:gd name="T71" fmla="*/ 336 h 563"/>
                <a:gd name="T72" fmla="*/ 2509 w 2578"/>
                <a:gd name="T73" fmla="*/ 346 h 563"/>
                <a:gd name="T74" fmla="*/ 2521 w 2578"/>
                <a:gd name="T75" fmla="*/ 363 h 563"/>
                <a:gd name="T76" fmla="*/ 2534 w 2578"/>
                <a:gd name="T77" fmla="*/ 375 h 563"/>
                <a:gd name="T78" fmla="*/ 2543 w 2578"/>
                <a:gd name="T79" fmla="*/ 390 h 563"/>
                <a:gd name="T80" fmla="*/ 2553 w 2578"/>
                <a:gd name="T81" fmla="*/ 409 h 563"/>
                <a:gd name="T82" fmla="*/ 2560 w 2578"/>
                <a:gd name="T83" fmla="*/ 417 h 563"/>
                <a:gd name="T84" fmla="*/ 2565 w 2578"/>
                <a:gd name="T85" fmla="*/ 429 h 563"/>
                <a:gd name="T86" fmla="*/ 2570 w 2578"/>
                <a:gd name="T87" fmla="*/ 443 h 563"/>
                <a:gd name="T88" fmla="*/ 2575 w 2578"/>
                <a:gd name="T89" fmla="*/ 456 h 563"/>
                <a:gd name="T90" fmla="*/ 2578 w 2578"/>
                <a:gd name="T91" fmla="*/ 468 h 563"/>
                <a:gd name="T92" fmla="*/ 2578 w 2578"/>
                <a:gd name="T93" fmla="*/ 478 h 563"/>
                <a:gd name="T94" fmla="*/ 2575 w 2578"/>
                <a:gd name="T95" fmla="*/ 487 h 563"/>
                <a:gd name="T96" fmla="*/ 2573 w 2578"/>
                <a:gd name="T97" fmla="*/ 495 h 563"/>
                <a:gd name="T98" fmla="*/ 2568 w 2578"/>
                <a:gd name="T99" fmla="*/ 504 h 563"/>
                <a:gd name="T100" fmla="*/ 2563 w 2578"/>
                <a:gd name="T101" fmla="*/ 512 h 563"/>
                <a:gd name="T102" fmla="*/ 2556 w 2578"/>
                <a:gd name="T103" fmla="*/ 519 h 563"/>
                <a:gd name="T104" fmla="*/ 2546 w 2578"/>
                <a:gd name="T105" fmla="*/ 524 h 563"/>
                <a:gd name="T106" fmla="*/ 2524 w 2578"/>
                <a:gd name="T107" fmla="*/ 534 h 563"/>
                <a:gd name="T108" fmla="*/ 2500 w 2578"/>
                <a:gd name="T109" fmla="*/ 546 h 563"/>
                <a:gd name="T110" fmla="*/ 2473 w 2578"/>
                <a:gd name="T111" fmla="*/ 553 h 563"/>
                <a:gd name="T112" fmla="*/ 2458 w 2578"/>
                <a:gd name="T113" fmla="*/ 558 h 563"/>
                <a:gd name="T114" fmla="*/ 2446 w 2578"/>
                <a:gd name="T115" fmla="*/ 560 h 563"/>
                <a:gd name="T116" fmla="*/ 2444 w 2578"/>
                <a:gd name="T117" fmla="*/ 563 h 563"/>
                <a:gd name="T118" fmla="*/ 268 w 2578"/>
                <a:gd name="T119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8" h="563">
                  <a:moveTo>
                    <a:pt x="268" y="563"/>
                  </a:moveTo>
                  <a:lnTo>
                    <a:pt x="263" y="548"/>
                  </a:lnTo>
                  <a:lnTo>
                    <a:pt x="251" y="519"/>
                  </a:lnTo>
                  <a:lnTo>
                    <a:pt x="236" y="490"/>
                  </a:lnTo>
                  <a:lnTo>
                    <a:pt x="222" y="463"/>
                  </a:lnTo>
                  <a:lnTo>
                    <a:pt x="207" y="439"/>
                  </a:lnTo>
                  <a:lnTo>
                    <a:pt x="192" y="414"/>
                  </a:lnTo>
                  <a:lnTo>
                    <a:pt x="163" y="373"/>
                  </a:lnTo>
                  <a:lnTo>
                    <a:pt x="124" y="312"/>
                  </a:lnTo>
                  <a:lnTo>
                    <a:pt x="88" y="249"/>
                  </a:lnTo>
                  <a:lnTo>
                    <a:pt x="58" y="180"/>
                  </a:lnTo>
                  <a:lnTo>
                    <a:pt x="44" y="146"/>
                  </a:lnTo>
                  <a:lnTo>
                    <a:pt x="32" y="110"/>
                  </a:lnTo>
                  <a:lnTo>
                    <a:pt x="19" y="73"/>
                  </a:lnTo>
                  <a:lnTo>
                    <a:pt x="10" y="37"/>
                  </a:lnTo>
                  <a:lnTo>
                    <a:pt x="0" y="0"/>
                  </a:lnTo>
                  <a:lnTo>
                    <a:pt x="2295" y="0"/>
                  </a:lnTo>
                  <a:lnTo>
                    <a:pt x="2290" y="12"/>
                  </a:lnTo>
                  <a:lnTo>
                    <a:pt x="2285" y="22"/>
                  </a:lnTo>
                  <a:lnTo>
                    <a:pt x="2285" y="37"/>
                  </a:lnTo>
                  <a:lnTo>
                    <a:pt x="2288" y="42"/>
                  </a:lnTo>
                  <a:lnTo>
                    <a:pt x="2290" y="51"/>
                  </a:lnTo>
                  <a:lnTo>
                    <a:pt x="2295" y="59"/>
                  </a:lnTo>
                  <a:lnTo>
                    <a:pt x="2300" y="71"/>
                  </a:lnTo>
                  <a:lnTo>
                    <a:pt x="2307" y="83"/>
                  </a:lnTo>
                  <a:lnTo>
                    <a:pt x="2317" y="95"/>
                  </a:lnTo>
                  <a:lnTo>
                    <a:pt x="2336" y="124"/>
                  </a:lnTo>
                  <a:lnTo>
                    <a:pt x="2361" y="158"/>
                  </a:lnTo>
                  <a:lnTo>
                    <a:pt x="2387" y="193"/>
                  </a:lnTo>
                  <a:lnTo>
                    <a:pt x="2417" y="229"/>
                  </a:lnTo>
                  <a:lnTo>
                    <a:pt x="2446" y="268"/>
                  </a:lnTo>
                  <a:lnTo>
                    <a:pt x="2461" y="288"/>
                  </a:lnTo>
                  <a:lnTo>
                    <a:pt x="2473" y="302"/>
                  </a:lnTo>
                  <a:lnTo>
                    <a:pt x="2482" y="314"/>
                  </a:lnTo>
                  <a:lnTo>
                    <a:pt x="2492" y="327"/>
                  </a:lnTo>
                  <a:lnTo>
                    <a:pt x="2502" y="336"/>
                  </a:lnTo>
                  <a:lnTo>
                    <a:pt x="2509" y="346"/>
                  </a:lnTo>
                  <a:lnTo>
                    <a:pt x="2521" y="363"/>
                  </a:lnTo>
                  <a:lnTo>
                    <a:pt x="2534" y="375"/>
                  </a:lnTo>
                  <a:lnTo>
                    <a:pt x="2543" y="390"/>
                  </a:lnTo>
                  <a:lnTo>
                    <a:pt x="2553" y="409"/>
                  </a:lnTo>
                  <a:lnTo>
                    <a:pt x="2560" y="417"/>
                  </a:lnTo>
                  <a:lnTo>
                    <a:pt x="2565" y="429"/>
                  </a:lnTo>
                  <a:lnTo>
                    <a:pt x="2570" y="443"/>
                  </a:lnTo>
                  <a:lnTo>
                    <a:pt x="2575" y="456"/>
                  </a:lnTo>
                  <a:lnTo>
                    <a:pt x="2578" y="468"/>
                  </a:lnTo>
                  <a:lnTo>
                    <a:pt x="2578" y="478"/>
                  </a:lnTo>
                  <a:lnTo>
                    <a:pt x="2575" y="487"/>
                  </a:lnTo>
                  <a:lnTo>
                    <a:pt x="2573" y="495"/>
                  </a:lnTo>
                  <a:lnTo>
                    <a:pt x="2568" y="504"/>
                  </a:lnTo>
                  <a:lnTo>
                    <a:pt x="2563" y="512"/>
                  </a:lnTo>
                  <a:lnTo>
                    <a:pt x="2556" y="519"/>
                  </a:lnTo>
                  <a:lnTo>
                    <a:pt x="2546" y="524"/>
                  </a:lnTo>
                  <a:lnTo>
                    <a:pt x="2524" y="534"/>
                  </a:lnTo>
                  <a:lnTo>
                    <a:pt x="2500" y="546"/>
                  </a:lnTo>
                  <a:lnTo>
                    <a:pt x="2473" y="553"/>
                  </a:lnTo>
                  <a:lnTo>
                    <a:pt x="2458" y="558"/>
                  </a:lnTo>
                  <a:lnTo>
                    <a:pt x="2446" y="560"/>
                  </a:lnTo>
                  <a:lnTo>
                    <a:pt x="2444" y="563"/>
                  </a:lnTo>
                  <a:lnTo>
                    <a:pt x="268" y="563"/>
                  </a:lnTo>
                  <a:close/>
                </a:path>
              </a:pathLst>
            </a:custGeom>
            <a:solidFill>
              <a:srgbClr val="FA9C00"/>
            </a:solidFill>
            <a:ln w="38100">
              <a:solidFill>
                <a:sysClr val="window" lastClr="FFFFFF"/>
              </a:solidFill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444147" y="2928586"/>
            <a:ext cx="189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1.</a:t>
            </a:r>
            <a:r>
              <a:rPr lang="zh-CN" altLang="en-US" dirty="0">
                <a:solidFill>
                  <a:srgbClr val="FFFFFF"/>
                </a:solidFill>
              </a:rPr>
              <a:t>数据集较少，图像预处理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00311" y="3597261"/>
            <a:ext cx="30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         2.</a:t>
            </a:r>
            <a:r>
              <a:rPr lang="zh-CN" altLang="en-US" dirty="0">
                <a:solidFill>
                  <a:srgbClr val="FFFFFF"/>
                </a:solidFill>
              </a:rPr>
              <a:t> 特征提取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73158" y="4399751"/>
            <a:ext cx="261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     3.</a:t>
            </a:r>
            <a:r>
              <a:rPr lang="zh-CN" altLang="en-US" dirty="0">
                <a:solidFill>
                  <a:srgbClr val="FFFFFF"/>
                </a:solidFill>
              </a:rPr>
              <a:t>特征融合</a:t>
            </a: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4386620" y="2218619"/>
            <a:ext cx="7075274" cy="3317082"/>
            <a:chOff x="1599" y="794"/>
            <a:chExt cx="4180" cy="278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3702" y="794"/>
              <a:ext cx="2077" cy="618"/>
            </a:xfrm>
            <a:prstGeom prst="rect">
              <a:avLst/>
            </a:prstGeom>
            <a:solidFill>
              <a:srgbClr val="90BC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数据增强和</a:t>
              </a:r>
              <a:r>
                <a:rPr lang="zh-CN" altLang="zh-CN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基于区域显著性原则裁剪并采用阈值分割处理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3702" y="1556"/>
              <a:ext cx="2077" cy="618"/>
            </a:xfrm>
            <a:custGeom>
              <a:avLst/>
              <a:gdLst>
                <a:gd name="T0" fmla="*/ 0 w 878"/>
                <a:gd name="T1" fmla="*/ 0 h 261"/>
                <a:gd name="T2" fmla="*/ 878 w 878"/>
                <a:gd name="T3" fmla="*/ 0 h 261"/>
                <a:gd name="T4" fmla="*/ 878 w 878"/>
                <a:gd name="T5" fmla="*/ 261 h 261"/>
                <a:gd name="T6" fmla="*/ 0 w 878"/>
                <a:gd name="T7" fmla="*/ 261 h 261"/>
                <a:gd name="T8" fmla="*/ 0 w 87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261">
                  <a:moveTo>
                    <a:pt x="0" y="0"/>
                  </a:moveTo>
                  <a:cubicBezTo>
                    <a:pt x="275" y="0"/>
                    <a:pt x="604" y="0"/>
                    <a:pt x="878" y="0"/>
                  </a:cubicBezTo>
                  <a:cubicBezTo>
                    <a:pt x="878" y="87"/>
                    <a:pt x="878" y="174"/>
                    <a:pt x="878" y="261"/>
                  </a:cubicBezTo>
                  <a:cubicBezTo>
                    <a:pt x="604" y="261"/>
                    <a:pt x="275" y="261"/>
                    <a:pt x="0" y="261"/>
                  </a:cubicBezTo>
                  <a:cubicBezTo>
                    <a:pt x="0" y="174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FA9C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3702" y="2200"/>
              <a:ext cx="2077" cy="618"/>
            </a:xfrm>
            <a:custGeom>
              <a:avLst/>
              <a:gdLst>
                <a:gd name="T0" fmla="*/ 0 w 878"/>
                <a:gd name="T1" fmla="*/ 0 h 261"/>
                <a:gd name="T2" fmla="*/ 2077 w 878"/>
                <a:gd name="T3" fmla="*/ 0 h 261"/>
                <a:gd name="T4" fmla="*/ 2077 w 878"/>
                <a:gd name="T5" fmla="*/ 618 h 261"/>
                <a:gd name="T6" fmla="*/ 0 w 878"/>
                <a:gd name="T7" fmla="*/ 618 h 261"/>
                <a:gd name="T8" fmla="*/ 0 w 878"/>
                <a:gd name="T9" fmla="*/ 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8" h="261">
                  <a:moveTo>
                    <a:pt x="0" y="0"/>
                  </a:moveTo>
                  <a:cubicBezTo>
                    <a:pt x="275" y="0"/>
                    <a:pt x="604" y="0"/>
                    <a:pt x="878" y="0"/>
                  </a:cubicBezTo>
                  <a:cubicBezTo>
                    <a:pt x="878" y="87"/>
                    <a:pt x="878" y="174"/>
                    <a:pt x="878" y="261"/>
                  </a:cubicBezTo>
                  <a:cubicBezTo>
                    <a:pt x="604" y="261"/>
                    <a:pt x="275" y="261"/>
                    <a:pt x="0" y="261"/>
                  </a:cubicBezTo>
                  <a:cubicBezTo>
                    <a:pt x="0" y="174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FA9C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defTabSz="685165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697" y="2961"/>
              <a:ext cx="2077" cy="619"/>
            </a:xfrm>
            <a:prstGeom prst="rect">
              <a:avLst/>
            </a:prstGeom>
            <a:solidFill>
              <a:srgbClr val="DF361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6851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将两种特征进行融合，从而得到新的联合特征；</a:t>
              </a: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defTabSz="6851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2472" y="1364"/>
              <a:ext cx="636" cy="358"/>
            </a:xfrm>
            <a:prstGeom prst="rect">
              <a:avLst/>
            </a:prstGeom>
            <a:solidFill>
              <a:srgbClr val="90BC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2467" y="1826"/>
              <a:ext cx="636" cy="358"/>
            </a:xfrm>
            <a:custGeom>
              <a:avLst/>
              <a:gdLst>
                <a:gd name="T0" fmla="*/ 0 w 393"/>
                <a:gd name="T1" fmla="*/ 0 h 151"/>
                <a:gd name="T2" fmla="*/ 393 w 393"/>
                <a:gd name="T3" fmla="*/ 0 h 151"/>
                <a:gd name="T4" fmla="*/ 393 w 393"/>
                <a:gd name="T5" fmla="*/ 151 h 151"/>
                <a:gd name="T6" fmla="*/ 0 w 393"/>
                <a:gd name="T7" fmla="*/ 151 h 151"/>
                <a:gd name="T8" fmla="*/ 0 w 393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151">
                  <a:moveTo>
                    <a:pt x="0" y="0"/>
                  </a:moveTo>
                  <a:cubicBezTo>
                    <a:pt x="131" y="0"/>
                    <a:pt x="262" y="0"/>
                    <a:pt x="393" y="0"/>
                  </a:cubicBezTo>
                  <a:cubicBezTo>
                    <a:pt x="393" y="50"/>
                    <a:pt x="393" y="101"/>
                    <a:pt x="393" y="151"/>
                  </a:cubicBezTo>
                  <a:cubicBezTo>
                    <a:pt x="262" y="151"/>
                    <a:pt x="131" y="151"/>
                    <a:pt x="0" y="151"/>
                  </a:cubicBezTo>
                  <a:cubicBezTo>
                    <a:pt x="0" y="101"/>
                    <a:pt x="0" y="50"/>
                    <a:pt x="0" y="0"/>
                  </a:cubicBezTo>
                  <a:close/>
                </a:path>
              </a:pathLst>
            </a:custGeom>
            <a:solidFill>
              <a:srgbClr val="FA9C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2472" y="2184"/>
              <a:ext cx="636" cy="357"/>
            </a:xfrm>
            <a:custGeom>
              <a:avLst/>
              <a:gdLst>
                <a:gd name="T0" fmla="*/ 0 w 393"/>
                <a:gd name="T1" fmla="*/ 0 h 151"/>
                <a:gd name="T2" fmla="*/ 929 w 393"/>
                <a:gd name="T3" fmla="*/ 0 h 151"/>
                <a:gd name="T4" fmla="*/ 929 w 393"/>
                <a:gd name="T5" fmla="*/ 357 h 151"/>
                <a:gd name="T6" fmla="*/ 0 w 393"/>
                <a:gd name="T7" fmla="*/ 357 h 151"/>
                <a:gd name="T8" fmla="*/ 0 w 393"/>
                <a:gd name="T9" fmla="*/ 0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3" h="151">
                  <a:moveTo>
                    <a:pt x="0" y="0"/>
                  </a:moveTo>
                  <a:cubicBezTo>
                    <a:pt x="131" y="0"/>
                    <a:pt x="262" y="0"/>
                    <a:pt x="393" y="0"/>
                  </a:cubicBezTo>
                  <a:cubicBezTo>
                    <a:pt x="393" y="50"/>
                    <a:pt x="393" y="101"/>
                    <a:pt x="393" y="151"/>
                  </a:cubicBezTo>
                  <a:cubicBezTo>
                    <a:pt x="262" y="151"/>
                    <a:pt x="131" y="151"/>
                    <a:pt x="0" y="151"/>
                  </a:cubicBezTo>
                  <a:cubicBezTo>
                    <a:pt x="0" y="101"/>
                    <a:pt x="0" y="50"/>
                    <a:pt x="0" y="0"/>
                  </a:cubicBezTo>
                  <a:close/>
                </a:path>
              </a:pathLst>
            </a:custGeom>
            <a:solidFill>
              <a:srgbClr val="FA9C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defTabSz="685165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2467" y="2645"/>
              <a:ext cx="631" cy="358"/>
            </a:xfrm>
            <a:prstGeom prst="rect">
              <a:avLst/>
            </a:prstGeom>
            <a:solidFill>
              <a:srgbClr val="DF361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defTabSz="6851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3103" y="794"/>
              <a:ext cx="599" cy="928"/>
            </a:xfrm>
            <a:custGeom>
              <a:avLst/>
              <a:gdLst>
                <a:gd name="T0" fmla="*/ 0 w 599"/>
                <a:gd name="T1" fmla="*/ 570 h 928"/>
                <a:gd name="T2" fmla="*/ 599 w 599"/>
                <a:gd name="T3" fmla="*/ 0 h 928"/>
                <a:gd name="T4" fmla="*/ 599 w 599"/>
                <a:gd name="T5" fmla="*/ 618 h 928"/>
                <a:gd name="T6" fmla="*/ 0 w 599"/>
                <a:gd name="T7" fmla="*/ 928 h 928"/>
                <a:gd name="T8" fmla="*/ 0 w 599"/>
                <a:gd name="T9" fmla="*/ 57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928">
                  <a:moveTo>
                    <a:pt x="0" y="570"/>
                  </a:moveTo>
                  <a:lnTo>
                    <a:pt x="599" y="0"/>
                  </a:lnTo>
                  <a:lnTo>
                    <a:pt x="599" y="618"/>
                  </a:lnTo>
                  <a:lnTo>
                    <a:pt x="0" y="928"/>
                  </a:lnTo>
                  <a:lnTo>
                    <a:pt x="0" y="570"/>
                  </a:lnTo>
                  <a:close/>
                </a:path>
              </a:pathLst>
            </a:custGeom>
            <a:solidFill>
              <a:srgbClr val="90BC33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3098" y="2645"/>
              <a:ext cx="599" cy="929"/>
            </a:xfrm>
            <a:custGeom>
              <a:avLst/>
              <a:gdLst>
                <a:gd name="T0" fmla="*/ 0 w 599"/>
                <a:gd name="T1" fmla="*/ 358 h 929"/>
                <a:gd name="T2" fmla="*/ 599 w 599"/>
                <a:gd name="T3" fmla="*/ 929 h 929"/>
                <a:gd name="T4" fmla="*/ 599 w 599"/>
                <a:gd name="T5" fmla="*/ 310 h 929"/>
                <a:gd name="T6" fmla="*/ 0 w 599"/>
                <a:gd name="T7" fmla="*/ 0 h 929"/>
                <a:gd name="T8" fmla="*/ 0 w 599"/>
                <a:gd name="T9" fmla="*/ 358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929">
                  <a:moveTo>
                    <a:pt x="0" y="358"/>
                  </a:moveTo>
                  <a:lnTo>
                    <a:pt x="599" y="929"/>
                  </a:lnTo>
                  <a:lnTo>
                    <a:pt x="599" y="310"/>
                  </a:lnTo>
                  <a:lnTo>
                    <a:pt x="0" y="0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F361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15"/>
            <p:cNvSpPr/>
            <p:nvPr/>
          </p:nvSpPr>
          <p:spPr bwMode="auto">
            <a:xfrm>
              <a:off x="3103" y="2184"/>
              <a:ext cx="599" cy="634"/>
            </a:xfrm>
            <a:custGeom>
              <a:avLst/>
              <a:gdLst>
                <a:gd name="T0" fmla="*/ 599 w 599"/>
                <a:gd name="T1" fmla="*/ 16 h 634"/>
                <a:gd name="T2" fmla="*/ 599 w 599"/>
                <a:gd name="T3" fmla="*/ 634 h 634"/>
                <a:gd name="T4" fmla="*/ 0 w 599"/>
                <a:gd name="T5" fmla="*/ 357 h 634"/>
                <a:gd name="T6" fmla="*/ 0 w 599"/>
                <a:gd name="T7" fmla="*/ 0 h 634"/>
                <a:gd name="T8" fmla="*/ 599 w 599"/>
                <a:gd name="T9" fmla="*/ 1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634">
                  <a:moveTo>
                    <a:pt x="599" y="16"/>
                  </a:moveTo>
                  <a:lnTo>
                    <a:pt x="599" y="634"/>
                  </a:lnTo>
                  <a:lnTo>
                    <a:pt x="0" y="357"/>
                  </a:lnTo>
                  <a:lnTo>
                    <a:pt x="0" y="0"/>
                  </a:lnTo>
                  <a:lnTo>
                    <a:pt x="599" y="16"/>
                  </a:lnTo>
                  <a:close/>
                </a:path>
              </a:pathLst>
            </a:custGeom>
            <a:solidFill>
              <a:srgbClr val="FA9C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3103" y="1552"/>
              <a:ext cx="599" cy="635"/>
            </a:xfrm>
            <a:custGeom>
              <a:avLst/>
              <a:gdLst>
                <a:gd name="T0" fmla="*/ 599 w 599"/>
                <a:gd name="T1" fmla="*/ 618 h 635"/>
                <a:gd name="T2" fmla="*/ 599 w 599"/>
                <a:gd name="T3" fmla="*/ 0 h 635"/>
                <a:gd name="T4" fmla="*/ 0 w 599"/>
                <a:gd name="T5" fmla="*/ 277 h 635"/>
                <a:gd name="T6" fmla="*/ 0 w 599"/>
                <a:gd name="T7" fmla="*/ 635 h 635"/>
                <a:gd name="T8" fmla="*/ 599 w 599"/>
                <a:gd name="T9" fmla="*/ 618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635">
                  <a:moveTo>
                    <a:pt x="599" y="618"/>
                  </a:moveTo>
                  <a:lnTo>
                    <a:pt x="599" y="0"/>
                  </a:lnTo>
                  <a:lnTo>
                    <a:pt x="0" y="277"/>
                  </a:lnTo>
                  <a:lnTo>
                    <a:pt x="0" y="635"/>
                  </a:lnTo>
                  <a:lnTo>
                    <a:pt x="599" y="618"/>
                  </a:lnTo>
                  <a:close/>
                </a:path>
              </a:pathLst>
            </a:custGeom>
            <a:solidFill>
              <a:srgbClr val="FA9C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1930" y="1045"/>
              <a:ext cx="542" cy="677"/>
            </a:xfrm>
            <a:custGeom>
              <a:avLst/>
              <a:gdLst>
                <a:gd name="T0" fmla="*/ 542 w 542"/>
                <a:gd name="T1" fmla="*/ 0 h 677"/>
                <a:gd name="T2" fmla="*/ 0 w 542"/>
                <a:gd name="T3" fmla="*/ 677 h 677"/>
                <a:gd name="T4" fmla="*/ 542 w 542"/>
                <a:gd name="T5" fmla="*/ 677 h 677"/>
                <a:gd name="T6" fmla="*/ 542 w 542"/>
                <a:gd name="T7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2" h="677">
                  <a:moveTo>
                    <a:pt x="542" y="0"/>
                  </a:moveTo>
                  <a:lnTo>
                    <a:pt x="0" y="677"/>
                  </a:lnTo>
                  <a:lnTo>
                    <a:pt x="542" y="677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90BC33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8"/>
            <p:cNvSpPr/>
            <p:nvPr/>
          </p:nvSpPr>
          <p:spPr bwMode="auto">
            <a:xfrm>
              <a:off x="1930" y="2645"/>
              <a:ext cx="542" cy="678"/>
            </a:xfrm>
            <a:custGeom>
              <a:avLst/>
              <a:gdLst>
                <a:gd name="T0" fmla="*/ 542 w 542"/>
                <a:gd name="T1" fmla="*/ 678 h 678"/>
                <a:gd name="T2" fmla="*/ 0 w 542"/>
                <a:gd name="T3" fmla="*/ 0 h 678"/>
                <a:gd name="T4" fmla="*/ 542 w 542"/>
                <a:gd name="T5" fmla="*/ 0 h 678"/>
                <a:gd name="T6" fmla="*/ 542 w 542"/>
                <a:gd name="T7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2" h="678">
                  <a:moveTo>
                    <a:pt x="542" y="678"/>
                  </a:moveTo>
                  <a:lnTo>
                    <a:pt x="0" y="0"/>
                  </a:lnTo>
                  <a:lnTo>
                    <a:pt x="542" y="0"/>
                  </a:lnTo>
                  <a:lnTo>
                    <a:pt x="542" y="678"/>
                  </a:lnTo>
                  <a:close/>
                </a:path>
              </a:pathLst>
            </a:custGeom>
            <a:solidFill>
              <a:srgbClr val="DF361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9"/>
            <p:cNvSpPr/>
            <p:nvPr/>
          </p:nvSpPr>
          <p:spPr bwMode="auto">
            <a:xfrm>
              <a:off x="2465" y="3261"/>
              <a:ext cx="7" cy="10"/>
            </a:xfrm>
            <a:custGeom>
              <a:avLst/>
              <a:gdLst>
                <a:gd name="T0" fmla="*/ 0 w 3"/>
                <a:gd name="T1" fmla="*/ 0 h 4"/>
                <a:gd name="T2" fmla="*/ 7 w 3"/>
                <a:gd name="T3" fmla="*/ 10 h 4"/>
                <a:gd name="T4" fmla="*/ 7 w 3"/>
                <a:gd name="T5" fmla="*/ 0 h 4"/>
                <a:gd name="T6" fmla="*/ 0 w 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6BDC6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defTabSz="685165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0"/>
            <p:cNvSpPr/>
            <p:nvPr/>
          </p:nvSpPr>
          <p:spPr bwMode="auto">
            <a:xfrm>
              <a:off x="1603" y="2184"/>
              <a:ext cx="869" cy="357"/>
            </a:xfrm>
            <a:custGeom>
              <a:avLst/>
              <a:gdLst>
                <a:gd name="T0" fmla="*/ 0 w 367"/>
                <a:gd name="T1" fmla="*/ 0 h 151"/>
                <a:gd name="T2" fmla="*/ 121 w 367"/>
                <a:gd name="T3" fmla="*/ 151 h 151"/>
                <a:gd name="T4" fmla="*/ 367 w 367"/>
                <a:gd name="T5" fmla="*/ 151 h 151"/>
                <a:gd name="T6" fmla="*/ 367 w 367"/>
                <a:gd name="T7" fmla="*/ 0 h 151"/>
                <a:gd name="T8" fmla="*/ 0 w 367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151">
                  <a:moveTo>
                    <a:pt x="0" y="0"/>
                  </a:moveTo>
                  <a:cubicBezTo>
                    <a:pt x="121" y="151"/>
                    <a:pt x="121" y="151"/>
                    <a:pt x="121" y="151"/>
                  </a:cubicBezTo>
                  <a:cubicBezTo>
                    <a:pt x="203" y="151"/>
                    <a:pt x="285" y="151"/>
                    <a:pt x="367" y="151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245" y="0"/>
                    <a:pt x="122" y="0"/>
                    <a:pt x="0" y="0"/>
                  </a:cubicBezTo>
                  <a:close/>
                </a:path>
              </a:pathLst>
            </a:custGeom>
            <a:solidFill>
              <a:srgbClr val="FA9C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1"/>
            <p:cNvSpPr/>
            <p:nvPr/>
          </p:nvSpPr>
          <p:spPr bwMode="auto">
            <a:xfrm>
              <a:off x="1599" y="1826"/>
              <a:ext cx="869" cy="358"/>
            </a:xfrm>
            <a:custGeom>
              <a:avLst/>
              <a:gdLst>
                <a:gd name="T0" fmla="*/ 121 w 367"/>
                <a:gd name="T1" fmla="*/ 0 h 151"/>
                <a:gd name="T2" fmla="*/ 0 w 367"/>
                <a:gd name="T3" fmla="*/ 151 h 151"/>
                <a:gd name="T4" fmla="*/ 367 w 367"/>
                <a:gd name="T5" fmla="*/ 151 h 151"/>
                <a:gd name="T6" fmla="*/ 367 w 367"/>
                <a:gd name="T7" fmla="*/ 0 h 151"/>
                <a:gd name="T8" fmla="*/ 121 w 367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151">
                  <a:moveTo>
                    <a:pt x="121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22" y="151"/>
                    <a:pt x="245" y="151"/>
                    <a:pt x="367" y="151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285" y="0"/>
                    <a:pt x="203" y="0"/>
                    <a:pt x="121" y="0"/>
                  </a:cubicBezTo>
                  <a:close/>
                </a:path>
              </a:pathLst>
            </a:custGeom>
            <a:solidFill>
              <a:srgbClr val="FA9C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69412" y="1321193"/>
            <a:ext cx="167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技术难点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295323" y="1322299"/>
            <a:ext cx="167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解决方案</a:t>
            </a:r>
          </a:p>
        </p:txBody>
      </p:sp>
      <p:sp>
        <p:nvSpPr>
          <p:cNvPr id="39" name="Freeform 6"/>
          <p:cNvSpPr/>
          <p:nvPr/>
        </p:nvSpPr>
        <p:spPr bwMode="auto">
          <a:xfrm>
            <a:off x="7027989" y="3538686"/>
            <a:ext cx="4433905" cy="735806"/>
          </a:xfrm>
          <a:custGeom>
            <a:avLst/>
            <a:gdLst>
              <a:gd name="T0" fmla="*/ 0 w 878"/>
              <a:gd name="T1" fmla="*/ 0 h 261"/>
              <a:gd name="T2" fmla="*/ 878 w 878"/>
              <a:gd name="T3" fmla="*/ 0 h 261"/>
              <a:gd name="T4" fmla="*/ 878 w 878"/>
              <a:gd name="T5" fmla="*/ 261 h 261"/>
              <a:gd name="T6" fmla="*/ 0 w 878"/>
              <a:gd name="T7" fmla="*/ 261 h 261"/>
              <a:gd name="T8" fmla="*/ 0 w 878"/>
              <a:gd name="T9" fmla="*/ 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261">
                <a:moveTo>
                  <a:pt x="0" y="0"/>
                </a:moveTo>
                <a:cubicBezTo>
                  <a:pt x="275" y="0"/>
                  <a:pt x="604" y="0"/>
                  <a:pt x="878" y="0"/>
                </a:cubicBezTo>
                <a:cubicBezTo>
                  <a:pt x="878" y="87"/>
                  <a:pt x="878" y="174"/>
                  <a:pt x="878" y="261"/>
                </a:cubicBezTo>
                <a:cubicBezTo>
                  <a:pt x="604" y="261"/>
                  <a:pt x="275" y="261"/>
                  <a:pt x="0" y="261"/>
                </a:cubicBezTo>
                <a:cubicBezTo>
                  <a:pt x="0" y="174"/>
                  <a:pt x="0" y="87"/>
                  <a:pt x="0" y="0"/>
                </a:cubicBezTo>
                <a:close/>
              </a:path>
            </a:pathLst>
          </a:custGeom>
          <a:solidFill>
            <a:srgbClr val="FA9C00"/>
          </a:solidFill>
          <a:ln w="9525">
            <a:noFill/>
            <a:round/>
          </a:ln>
        </p:spPr>
        <p:txBody>
          <a:bodyPr/>
          <a:lstStyle/>
          <a:p>
            <a:pPr marL="0" marR="0" lvl="0" indent="0" defTabSz="685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ResNet50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EfficientNet-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10"/>
          <p:cNvSpPr/>
          <p:nvPr/>
        </p:nvSpPr>
        <p:spPr bwMode="auto">
          <a:xfrm>
            <a:off x="5563848" y="3609684"/>
            <a:ext cx="1678028" cy="426244"/>
          </a:xfrm>
          <a:custGeom>
            <a:avLst/>
            <a:gdLst>
              <a:gd name="T0" fmla="*/ 0 w 393"/>
              <a:gd name="T1" fmla="*/ 0 h 151"/>
              <a:gd name="T2" fmla="*/ 393 w 393"/>
              <a:gd name="T3" fmla="*/ 0 h 151"/>
              <a:gd name="T4" fmla="*/ 393 w 393"/>
              <a:gd name="T5" fmla="*/ 151 h 151"/>
              <a:gd name="T6" fmla="*/ 0 w 393"/>
              <a:gd name="T7" fmla="*/ 151 h 151"/>
              <a:gd name="T8" fmla="*/ 0 w 393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3" h="151">
                <a:moveTo>
                  <a:pt x="0" y="0"/>
                </a:moveTo>
                <a:cubicBezTo>
                  <a:pt x="131" y="0"/>
                  <a:pt x="262" y="0"/>
                  <a:pt x="393" y="0"/>
                </a:cubicBezTo>
                <a:cubicBezTo>
                  <a:pt x="393" y="50"/>
                  <a:pt x="393" y="101"/>
                  <a:pt x="393" y="151"/>
                </a:cubicBezTo>
                <a:cubicBezTo>
                  <a:pt x="262" y="151"/>
                  <a:pt x="131" y="151"/>
                  <a:pt x="0" y="151"/>
                </a:cubicBezTo>
                <a:cubicBezTo>
                  <a:pt x="0" y="101"/>
                  <a:pt x="0" y="50"/>
                  <a:pt x="0" y="0"/>
                </a:cubicBezTo>
                <a:close/>
              </a:path>
            </a:pathLst>
          </a:custGeom>
          <a:solidFill>
            <a:srgbClr val="FA9C00"/>
          </a:solidFill>
          <a:ln w="9525">
            <a:noFill/>
            <a:round/>
          </a:ln>
        </p:spPr>
        <p:txBody>
          <a:bodyPr/>
          <a:lstStyle/>
          <a:p>
            <a:pPr marL="0" marR="0" lvl="0" indent="0" defTabSz="685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490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964D36-231C-44F6-BF6C-285E2E775B56}"/>
              </a:ext>
            </a:extLst>
          </p:cNvPr>
          <p:cNvSpPr txBox="1"/>
          <p:nvPr/>
        </p:nvSpPr>
        <p:spPr>
          <a:xfrm>
            <a:off x="670815" y="548246"/>
            <a:ext cx="7462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600" dirty="0">
                <a:solidFill>
                  <a:srgbClr val="0161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数据预处理</a:t>
            </a:r>
            <a:endParaRPr lang="zh-CN" altLang="en-US" sz="2600" dirty="0">
              <a:solidFill>
                <a:srgbClr val="0161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F0036BC-A96B-496D-8AD8-4D899F0C1EDC}"/>
              </a:ext>
            </a:extLst>
          </p:cNvPr>
          <p:cNvCxnSpPr/>
          <p:nvPr/>
        </p:nvCxnSpPr>
        <p:spPr>
          <a:xfrm>
            <a:off x="577031" y="1040689"/>
            <a:ext cx="10621963" cy="0"/>
          </a:xfrm>
          <a:prstGeom prst="line">
            <a:avLst/>
          </a:prstGeom>
          <a:ln w="38100">
            <a:solidFill>
              <a:srgbClr val="0161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EC2C82-7045-4C2C-AE74-B6750B1A85FB}"/>
              </a:ext>
            </a:extLst>
          </p:cNvPr>
          <p:cNvSpPr txBox="1"/>
          <p:nvPr/>
        </p:nvSpPr>
        <p:spPr>
          <a:xfrm>
            <a:off x="2213712" y="2134716"/>
            <a:ext cx="72579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图像预处理，预处理操作包括数据增强和数据标准化。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对数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据进行预处理，首先对于每幅声呐图像，根据区域显著性原则，将图像</a:t>
            </a:r>
            <a:r>
              <a:rPr lang="zh-CN" altLang="zh-CN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裁剪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为尺寸统一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224*224*3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的目标区域图像并采用阈值分割方法，对图像进行</a:t>
            </a:r>
            <a:r>
              <a:rPr lang="zh-CN" altLang="zh-CN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二值化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处理以减少运算量及网络预测时间；采用的数据增强方法包括</a:t>
            </a:r>
            <a:r>
              <a:rPr lang="zh-CN" altLang="zh-CN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翻转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、对比度抖动 、饱和度抖动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锐度抖动、高斯噪声以及椒盐噪声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等常规方法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8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" val="20160306144648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" val="20160306140514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" val="20160306144648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" val="20160306144648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" val="20160306144648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" val="20160306144648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1163</Words>
  <Application>Microsoft Office PowerPoint</Application>
  <PresentationFormat>宽屏</PresentationFormat>
  <Paragraphs>87</Paragraphs>
  <Slides>18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等线</vt:lpstr>
      <vt:lpstr>等线 Light</vt:lpstr>
      <vt:lpstr>黑体</vt:lpstr>
      <vt:lpstr>华文仿宋</vt:lpstr>
      <vt:lpstr>宋体</vt:lpstr>
      <vt:lpstr>Microsoft YaHei</vt:lpstr>
      <vt:lpstr>Microsoft YaHei</vt:lpstr>
      <vt:lpstr>Arial</vt:lpstr>
      <vt:lpstr>Calibri</vt:lpstr>
      <vt:lpstr>Century Gothic</vt:lpstr>
      <vt:lpstr>Times New Roman</vt:lpstr>
      <vt:lpstr>Office 主题​​</vt:lpstr>
      <vt:lpstr>Office 主题</vt:lpstr>
      <vt:lpstr>Microsoft Visio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文强</dc:creator>
  <cp:lastModifiedBy>DU yunben</cp:lastModifiedBy>
  <cp:revision>191</cp:revision>
  <dcterms:created xsi:type="dcterms:W3CDTF">2020-05-01T14:01:00Z</dcterms:created>
  <dcterms:modified xsi:type="dcterms:W3CDTF">2022-07-15T05:19:19Z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51BD2880CDE84609BE6C82F497BA76AE</vt:lpwstr>
  </property>
  <property fmtid="{D5CDD505-2E9C-101B-9397-08002B2CF9AE}" pid="3" name="KSOProductBuildVer">
    <vt:lpwstr>2052-11.1.0.10495</vt:lpwstr>
  </property>
</Properties>
</file>