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19.png" ContentType="image/png"/>
  <Override PartName="/ppt/media/image45.jpeg" ContentType="image/jpeg"/>
  <Override PartName="/ppt/media/image13.png" ContentType="image/png"/>
  <Override PartName="/ppt/media/image18.jpeg" ContentType="image/jpeg"/>
  <Override PartName="/ppt/media/image11.png" ContentType="image/png"/>
  <Override PartName="/ppt/media/image43.jpeg" ContentType="image/jpeg"/>
  <Override PartName="/ppt/media/image39.jpeg" ContentType="image/jpeg"/>
  <Override PartName="/ppt/media/image20.jpeg" ContentType="image/jpeg"/>
  <Override PartName="/ppt/media/image38.png" ContentType="image/png"/>
  <Override PartName="/ppt/media/image52.png" ContentType="image/png"/>
  <Override PartName="/ppt/media/image2.png" ContentType="image/png"/>
  <Override PartName="/ppt/media/image53.png" ContentType="image/png"/>
  <Override PartName="/ppt/media/image3.png" ContentType="image/png"/>
  <Override PartName="/ppt/media/image30.jpeg" ContentType="image/jpeg"/>
  <Override PartName="/ppt/media/image37.png" ContentType="image/png"/>
  <Override PartName="/ppt/media/image21.png" ContentType="image/png"/>
  <Override PartName="/ppt/media/image6.png" ContentType="image/png"/>
  <Override PartName="/ppt/media/image44.jpeg" ContentType="image/jpeg"/>
  <Override PartName="/ppt/media/image51.png" ContentType="image/png"/>
  <Override PartName="/ppt/media/image1.png" ContentType="image/png"/>
  <Override PartName="/ppt/media/image16.jpeg" ContentType="image/jpeg"/>
  <Override PartName="/ppt/media/image41.png" ContentType="image/png"/>
  <Override PartName="/ppt/media/image5.png" ContentType="image/png"/>
  <Override PartName="/ppt/media/image22.jpeg" ContentType="image/jpeg"/>
  <Override PartName="/ppt/media/image7.png" ContentType="image/png"/>
  <Override PartName="/ppt/media/image29.jpeg" ContentType="image/jpeg"/>
  <Override PartName="/ppt/media/image36.png" ContentType="image/png"/>
  <Override PartName="/ppt/media/image17.gif" ContentType="image/gif"/>
  <Override PartName="/ppt/media/image14.png" ContentType="image/png"/>
  <Override PartName="/ppt/media/image10.jpeg" ContentType="image/jpeg"/>
  <Override PartName="/ppt/media/image31.png" ContentType="image/png"/>
  <Override PartName="/ppt/media/image12.gif" ContentType="image/gif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34.png" ContentType="image/png"/>
  <Override PartName="/ppt/media/image26.jpeg" ContentType="image/jpeg"/>
  <Override PartName="/ppt/media/image27.png" ContentType="image/png"/>
  <Override PartName="/ppt/media/image4.png" ContentType="image/png"/>
  <Override PartName="/ppt/media/image28.jpeg" ContentType="image/jpeg"/>
  <Override PartName="/ppt/media/image32.png" ContentType="image/png"/>
  <Override PartName="/ppt/media/image15.jpeg" ContentType="image/jpeg"/>
  <Override PartName="/ppt/media/image33.png" ContentType="image/png"/>
  <Override PartName="/ppt/media/image35.png" ContentType="image/png"/>
  <Override PartName="/ppt/media/image40.png" ContentType="image/png"/>
  <Override PartName="/ppt/media/image42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FB480ED-EFFD-4652-BEC2-2B330F0559C2}" type="slidenum"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68C467E-524A-4A05-8C3C-FE25F22C9BA6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Mismatch b/c bad frame extraction in ffmpeg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(Manually observed)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7C0549-910F-4F08-AB61-7C2CC572AB06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1BA87C1-D1CC-4949-B1B4-E64C19837F87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Mismatch b/c bad frame extraction in ffmpeg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(Manually observed)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9477161-62FE-45EE-BDE8-B87FE86F8D56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 model: eg phoneme -&gt; word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-&gt; sentence prediction (statistical models eg HMM, or other NN)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0FDE62-5012-4700-8AD2-555D39F46D13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Phonemes b/c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(possible information loss + solve ambiguity by language model)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A5CE5E-A5E3-4DA4-9492-0C42F339BE83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E13D628-05CE-4F97-A615-6BD5CF54A5A7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63523C6-790E-468C-B2EF-F0485FEB9630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C7F7CBB-435C-4C12-8D65-712EC232A913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Binary: floating point multiplications are supplanted with bitwise XNORs and left and right bit shifts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1977480" y="3319560"/>
            <a:ext cx="520704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floating point multiplications are supplanted with bitwise XNORs and left and right bit shifts</a:t>
            </a:r>
            <a:endParaRPr b="0" lang="zxx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C2CDE7-076E-4733-8F03-C87BC23E7B39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A0792D-7CA3-49DD-A3F5-260BF31DB9E7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Mel-frequency cepstral coefficients (MFCCs)  approximate the human auditory system's response more closely than the linearly-spaced frequency bands used in the normal cepstrum. This frequency warping can allow for better representation of sound, for example, in audio compression.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MFCCs are commonly derived as follows: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 the Fourier transform of (a windowed excerpt of) a signal.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the powers of the spectrum obtained above onto the mel scale, using triangular overlapping windows.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 the logs of the powers at each of the mel frequencies.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 the discrete cosine transform of the list of mel log powers, as if it were a signal.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MFCCs are the amplitudes of the resulting spectrum.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2DF5E3-CEEF-4D92-9382-2B3EEBFAC056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added NN model for alignment/synchronization -&gt; they can do this without labeling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Their dataset much larger + larger vocabulary -&gt; they also use LSTM for images.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TCDTIMIT: time distance between frames; not that large dataset -&gt; little benefit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1C9279-7814-47E6-928B-0BBE9F027E88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Quality of video/image (resolution, face angle, lighting,...)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D95829-7724-494E-BD48-E6FF5C387C86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Robustness: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achtergrondgeluid, slechte kwaliteit audio,...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performance b/c use extra information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till now: very hard to extract this info from images (shape of mouth,...),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but not robust against different people (mustache, gender,...)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CONVNETS = generalization power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91CFC6-A8E2-4236-A712-89AD2D1F462F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Past: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pattern recognition -&gt; HMM -&gt; NNs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limited scope (eg phone support: keyword spotting)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models: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 model: statistical representation of grammar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E89F14-6109-4EE6-8FE3-6709E64BEC83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strong abstraction, generalization  power due to multilayer nonlinearity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ConvNN: NN specialized in pattern recognition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models: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 model: statistical representation of grammar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7E3A29-C74B-4F5C-A9CD-8B277CCA4B4A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68E612-3C1E-4F76-9843-23B5EA8185AD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77D56B-A47D-4F46-8F3A-B96D067E346B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E9FC26-9FCD-4369-A136-6DA4D3075F59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388548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"/>
          <p:cNvSpPr/>
          <p:nvPr/>
        </p:nvSpPr>
        <p:spPr>
          <a:xfrm>
            <a:off x="388548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0" y="8705520"/>
            <a:ext cx="29710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5"/>
          <p:cNvSpPr/>
          <p:nvPr/>
        </p:nvSpPr>
        <p:spPr>
          <a:xfrm>
            <a:off x="0" y="8640"/>
            <a:ext cx="2971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5960" cy="384696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TIMIT: audio database, used very much for SR (large coverage, many speakers)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Min: 800 max: 25k, median: 4.5k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-&gt; no data augmentation neede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 Gillen noted difference in Lipspeakers vs Volunteers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see how useful volunteer data is.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gradFill>
            <a:gsLst>
              <a:gs pos="0">
                <a:srgbClr val="1d8db0"/>
              </a:gs>
              <a:gs pos="100000">
                <a:srgbClr val="bdd8e8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Afbeelding 8" descr=""/>
          <p:cNvPicPr/>
          <p:nvPr/>
        </p:nvPicPr>
        <p:blipFill>
          <a:blip r:embed="rId2"/>
          <a:stretch/>
        </p:blipFill>
        <p:spPr>
          <a:xfrm>
            <a:off x="7362000" y="6012000"/>
            <a:ext cx="1510920" cy="5385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48000"/>
            <a:ext cx="9142560" cy="6226560"/>
          </a:xfrm>
          <a:prstGeom prst="rect">
            <a:avLst/>
          </a:prstGeom>
          <a:gradFill>
            <a:gsLst>
              <a:gs pos="0">
                <a:srgbClr val="729fcf"/>
              </a:gs>
              <a:gs pos="100000">
                <a:srgbClr val="204a87"/>
              </a:gs>
            </a:gsLst>
            <a:lin ang="3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Afbeelding 11" descr=""/>
          <p:cNvPicPr/>
          <p:nvPr/>
        </p:nvPicPr>
        <p:blipFill>
          <a:blip r:embed="rId3"/>
          <a:stretch/>
        </p:blipFill>
        <p:spPr>
          <a:xfrm>
            <a:off x="612000" y="1800000"/>
            <a:ext cx="1838520" cy="4293000"/>
          </a:xfrm>
          <a:prstGeom prst="rect">
            <a:avLst/>
          </a:prstGeom>
          <a:ln>
            <a:noFill/>
          </a:ln>
        </p:spPr>
      </p:pic>
      <p:pic>
        <p:nvPicPr>
          <p:cNvPr id="4" name="Afbeelding 10" descr=""/>
          <p:cNvPicPr/>
          <p:nvPr/>
        </p:nvPicPr>
        <p:blipFill>
          <a:blip r:embed="rId4"/>
          <a:stretch/>
        </p:blipFill>
        <p:spPr>
          <a:xfrm>
            <a:off x="8283600" y="5706000"/>
            <a:ext cx="426960" cy="718560"/>
          </a:xfrm>
          <a:prstGeom prst="rect">
            <a:avLst/>
          </a:prstGeom>
          <a:ln>
            <a:noFill/>
          </a:ln>
        </p:spPr>
      </p:pic>
      <p:pic>
        <p:nvPicPr>
          <p:cNvPr id="5" name="Afbeelding 2" descr=""/>
          <p:cNvPicPr/>
          <p:nvPr/>
        </p:nvPicPr>
        <p:blipFill>
          <a:blip r:embed="rId5"/>
          <a:stretch/>
        </p:blipFill>
        <p:spPr>
          <a:xfrm>
            <a:off x="360000" y="360000"/>
            <a:ext cx="2013120" cy="71784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gradFill>
            <a:gsLst>
              <a:gs pos="0">
                <a:srgbClr val="1d8db0"/>
              </a:gs>
              <a:gs pos="100000">
                <a:srgbClr val="bdd8e8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Afbeelding 8" descr=""/>
          <p:cNvPicPr/>
          <p:nvPr/>
        </p:nvPicPr>
        <p:blipFill>
          <a:blip r:embed="rId2"/>
          <a:stretch/>
        </p:blipFill>
        <p:spPr>
          <a:xfrm>
            <a:off x="7362000" y="6012000"/>
            <a:ext cx="1510920" cy="53856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image" Target="../media/image30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jpeg"/><Relationship Id="rId5" Type="http://schemas.openxmlformats.org/officeDocument/2006/relationships/image" Target="../media/image44.jpeg"/><Relationship Id="rId6" Type="http://schemas.openxmlformats.org/officeDocument/2006/relationships/image" Target="../media/image45.jpe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5" Type="http://schemas.openxmlformats.org/officeDocument/2006/relationships/image" Target="../media/image21.png"/><Relationship Id="rId6" Type="http://schemas.openxmlformats.org/officeDocument/2006/relationships/image" Target="../media/image22.jpe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34640" y="822960"/>
            <a:ext cx="5312880" cy="504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zxx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Ontwerp, analyse en implementatie van een convolutionair neuraal netwerk voor gelijktijdige spraak en beeldherkenning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6F305626-55D6-48EB-B12C-3D5694C914B3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223200" y="98208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56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359280" y="731520"/>
            <a:ext cx="87836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Issues downloading &amp; extracting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Lacking documentation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Very little support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 missing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processing: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mismatch phoneme- frame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 missing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Other issues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 own software to extract data from videos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source for other researchers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5852160" y="1645920"/>
            <a:ext cx="1920240" cy="192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D2303D9E-EB1F-4431-A9EF-B76351FF2113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251640" y="89136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56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251640" y="96372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Goal: labeled frames of phoneme pronounciation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 pipeline: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phoneme time information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frames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 invalid frames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faces, mouths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Grayscale and compress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Pickle for simple loading in Python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540360" y="18036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57200" y="4023360"/>
            <a:ext cx="3201120" cy="1800000"/>
          </a:xfrm>
          <a:prstGeom prst="rect">
            <a:avLst/>
          </a:prstGeom>
          <a:ln>
            <a:noFill/>
          </a:ln>
        </p:spPr>
      </p:pic>
      <p:sp>
        <p:nvSpPr>
          <p:cNvPr id="166" name="Line 7"/>
          <p:cNvSpPr/>
          <p:nvPr/>
        </p:nvSpPr>
        <p:spPr>
          <a:xfrm>
            <a:off x="3931920" y="5120640"/>
            <a:ext cx="1280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7223760" y="3931920"/>
            <a:ext cx="1370520" cy="137052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5486400" y="3931920"/>
            <a:ext cx="1370520" cy="1370520"/>
          </a:xfrm>
          <a:prstGeom prst="rect">
            <a:avLst/>
          </a:prstGeom>
          <a:ln>
            <a:noFill/>
          </a:ln>
        </p:spPr>
      </p:pic>
      <p:sp>
        <p:nvSpPr>
          <p:cNvPr id="169" name="CustomShape 8"/>
          <p:cNvSpPr/>
          <p:nvPr/>
        </p:nvSpPr>
        <p:spPr>
          <a:xfrm>
            <a:off x="6400800" y="5394960"/>
            <a:ext cx="301644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38 x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sa1_34_sh.jpg (2KB)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6675120" y="1007640"/>
            <a:ext cx="1919160" cy="2648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 Phoneme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34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37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40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44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45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47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49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1097280" y="5948280"/>
            <a:ext cx="21934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Sa1.mp4 (60MB)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88EA3F5A-95EF-4FB2-A04F-4E30F3D7393B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6880" y="5698800"/>
            <a:ext cx="8995320" cy="7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Harte, N.; Gillen, E., "TCD-TIMIT: An Audio-Visual Corpus of Continuous Speech," Multimedia, IEEE Transactions on , vol.17, no.5, pp.603,615, May 2015 doi: 10.1109/TMM.2015.2407694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097280" y="3657600"/>
            <a:ext cx="4544640" cy="1481760"/>
          </a:xfrm>
          <a:prstGeom prst="rect">
            <a:avLst/>
          </a:prstGeom>
          <a:ln>
            <a:noFill/>
          </a:ln>
        </p:spPr>
      </p:pic>
      <p:sp>
        <p:nvSpPr>
          <p:cNvPr id="178" name="TextShape 6"/>
          <p:cNvSpPr txBox="1"/>
          <p:nvPr/>
        </p:nvSpPr>
        <p:spPr>
          <a:xfrm>
            <a:off x="473040" y="1078560"/>
            <a:ext cx="6750720" cy="235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Train/test/validation set splits: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each speaker: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80% training 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10% validation 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10% test 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Baseline results from database paper (using HMM)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Objectives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9F763535-1CCC-49F3-B5AD-F1FD1A133724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251640" y="89136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56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365760" y="458280"/>
            <a:ext cx="87836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Combine lipreading and audio to achieve: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Better performance (we use more information)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Better robustness (low quality recording, background noise,…)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best information source available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on phonemes, not words or sentences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Simpler; also smaller networks needed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 independent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Modularity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28800" y="692280"/>
            <a:ext cx="18036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005840" y="3840480"/>
            <a:ext cx="7056720" cy="2103120"/>
          </a:xfrm>
          <a:prstGeom prst="rect">
            <a:avLst/>
          </a:prstGeom>
          <a:ln>
            <a:noFill/>
          </a:ln>
        </p:spPr>
      </p:pic>
      <p:sp>
        <p:nvSpPr>
          <p:cNvPr id="187" name="TextShape 8"/>
          <p:cNvSpPr txBox="1"/>
          <p:nvPr/>
        </p:nvSpPr>
        <p:spPr>
          <a:xfrm>
            <a:off x="3510360" y="5852160"/>
            <a:ext cx="43534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http://ml.sun.ac.za/people/helge-reikeras/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8413042E-3DD8-40CC-9AF6-898959DC067D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251640" y="89136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56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274320" y="73152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CNN for pattern recognition, then FC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Networks tested: 1) CIFAR 10,  8 layer network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ResNet 50 layerscifar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Google DeepMind network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time-aspect (yet)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915120" y="3315600"/>
            <a:ext cx="6400080" cy="1622160"/>
          </a:xfrm>
          <a:prstGeom prst="rect">
            <a:avLst/>
          </a:prstGeom>
          <a:ln>
            <a:noFill/>
          </a:ln>
        </p:spPr>
      </p:pic>
      <p:sp>
        <p:nvSpPr>
          <p:cNvPr id="195" name="CustomShape 7"/>
          <p:cNvSpPr/>
          <p:nvPr/>
        </p:nvSpPr>
        <p:spPr>
          <a:xfrm>
            <a:off x="-198000" y="1017720"/>
            <a:ext cx="1803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8"/>
          <p:cNvSpPr txBox="1"/>
          <p:nvPr/>
        </p:nvSpPr>
        <p:spPr>
          <a:xfrm>
            <a:off x="2651760" y="4937760"/>
            <a:ext cx="38404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DeepMind network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280160" y="1946520"/>
            <a:ext cx="5760720" cy="4337640"/>
          </a:xfrm>
          <a:prstGeom prst="rect">
            <a:avLst/>
          </a:prstGeom>
          <a:ln>
            <a:noFill/>
          </a:ln>
        </p:spPr>
      </p:pic>
      <p:sp>
        <p:nvSpPr>
          <p:cNvPr id="198" name="CustomShape 1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ing: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Phone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 –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Viseme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82880" y="1005840"/>
            <a:ext cx="8588160" cy="94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Limited correllation lips ↔ sound (aspirated or not,…) → map to visemes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 Classification problem: 39 phonemes or 13 visemes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Google WLAS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ECA4F0D5-3D1E-4079-A84D-1EB49A15263A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251640" y="89136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56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251640" y="96372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 2016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Goal: transcribe videos of mouth motion to characters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Beats a professional lip reader on videos from BBC television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Audio and visual parts merged with alignment mechanism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2743200" y="2991240"/>
            <a:ext cx="3108960" cy="295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Google WLAS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37C09972-43B2-435A-87B2-D9F5342997C5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251640" y="89136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56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251640" y="96372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188720" y="2377440"/>
            <a:ext cx="6126120" cy="296064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686680" y="1188720"/>
            <a:ext cx="2982600" cy="94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results Google network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74320" y="731520"/>
            <a:ext cx="484596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and test on lipspeakers: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Trained and test on volunteers: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737360" y="2377440"/>
            <a:ext cx="3748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8" name="Table 4"/>
          <p:cNvGraphicFramePr/>
          <p:nvPr/>
        </p:nvGraphicFramePr>
        <p:xfrm>
          <a:off x="4583160" y="1397160"/>
          <a:ext cx="3226680" cy="69516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3477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64.6%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91.6%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Table 5"/>
          <p:cNvGraphicFramePr/>
          <p:nvPr/>
        </p:nvGraphicFramePr>
        <p:xfrm>
          <a:off x="543960" y="2690640"/>
          <a:ext cx="3226680" cy="69912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34992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74.48%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95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73.53%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sp>
        <p:nvSpPr>
          <p:cNvPr id="220" name="CustomShape 6"/>
          <p:cNvSpPr/>
          <p:nvPr/>
        </p:nvSpPr>
        <p:spPr>
          <a:xfrm>
            <a:off x="54000" y="4902480"/>
            <a:ext cx="844956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 similar to TCDTIMIT paper: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"Visual and audio-visual baseline results on the non-lipspeakers were low overall. Results on the lipspeakers were significantly higher."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4114800" y="731520"/>
            <a:ext cx="484596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on lipspeakers, test on volunteers: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on volunteers, test on lipspeakers: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2" name="Table 8"/>
          <p:cNvGraphicFramePr/>
          <p:nvPr/>
        </p:nvGraphicFramePr>
        <p:xfrm>
          <a:off x="4591080" y="2674080"/>
          <a:ext cx="3227400" cy="695160"/>
        </p:xfrm>
        <a:graphic>
          <a:graphicData uri="http://schemas.openxmlformats.org/drawingml/2006/table">
            <a:tbl>
              <a:tblPr/>
              <a:tblGrid>
                <a:gridCol w="2212920"/>
                <a:gridCol w="1014840"/>
              </a:tblGrid>
              <a:tr h="3477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76.58%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92.68%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Table 9"/>
          <p:cNvGraphicFramePr/>
          <p:nvPr/>
        </p:nvGraphicFramePr>
        <p:xfrm>
          <a:off x="546120" y="1396080"/>
          <a:ext cx="3227400" cy="695160"/>
        </p:xfrm>
        <a:graphic>
          <a:graphicData uri="http://schemas.openxmlformats.org/drawingml/2006/table">
            <a:tbl>
              <a:tblPr/>
              <a:tblGrid>
                <a:gridCol w="2212920"/>
                <a:gridCol w="1014840"/>
              </a:tblGrid>
              <a:tr h="3477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57.58%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56.68%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538280" y="3657600"/>
            <a:ext cx="6050880" cy="153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results CIFAR10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274320" y="731520"/>
            <a:ext cx="484596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and test on lipspeakers: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Trained and test on volunteers: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7" name="Table 3"/>
          <p:cNvGraphicFramePr/>
          <p:nvPr/>
        </p:nvGraphicFramePr>
        <p:xfrm>
          <a:off x="564480" y="3533040"/>
          <a:ext cx="3226680" cy="69516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3477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74.48%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72.76%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Table 4"/>
          <p:cNvGraphicFramePr/>
          <p:nvPr/>
        </p:nvGraphicFramePr>
        <p:xfrm>
          <a:off x="557280" y="1656000"/>
          <a:ext cx="3227400" cy="695160"/>
        </p:xfrm>
        <a:graphic>
          <a:graphicData uri="http://schemas.openxmlformats.org/drawingml/2006/table">
            <a:tbl>
              <a:tblPr/>
              <a:tblGrid>
                <a:gridCol w="2212920"/>
                <a:gridCol w="1014840"/>
              </a:tblGrid>
              <a:tr h="3477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57.40%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58.62%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sp>
        <p:nvSpPr>
          <p:cNvPr id="229" name="CustomShape 5"/>
          <p:cNvSpPr/>
          <p:nvPr/>
        </p:nvSpPr>
        <p:spPr>
          <a:xfrm>
            <a:off x="1737360" y="5943600"/>
            <a:ext cx="42739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http://www.cs.toronto.edu/~kriz/cifar.html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4114800" y="1645920"/>
            <a:ext cx="45716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takes about 2x longer than on Google network (350s/epoch)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not better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more layers, more parameters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 decent for 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Overview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DCCF8C88-92FB-47FD-A436-559B57412E57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3195000" y="107856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sketch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Speech (audio)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 fusion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results ResNet50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274320" y="731520"/>
            <a:ext cx="484596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and test on lipspeakers: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Trained and test on volunteers: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3" name="Table 3"/>
          <p:cNvGraphicFramePr/>
          <p:nvPr/>
        </p:nvGraphicFramePr>
        <p:xfrm>
          <a:off x="549000" y="3588480"/>
          <a:ext cx="3226680" cy="69912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34992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74.48%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95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72.76%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sp>
        <p:nvSpPr>
          <p:cNvPr id="234" name="CustomShape 4"/>
          <p:cNvSpPr/>
          <p:nvPr/>
        </p:nvSpPr>
        <p:spPr>
          <a:xfrm>
            <a:off x="4114800" y="1188720"/>
            <a:ext cx="45716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takes about 5x longer than on Google network (500s/epoch)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not better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more layers, more complex architecture with more parameters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 not well suited for 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5" name="Table 5"/>
          <p:cNvGraphicFramePr/>
          <p:nvPr/>
        </p:nvGraphicFramePr>
        <p:xfrm>
          <a:off x="564840" y="1761120"/>
          <a:ext cx="3227400" cy="695160"/>
        </p:xfrm>
        <a:graphic>
          <a:graphicData uri="http://schemas.openxmlformats.org/drawingml/2006/table">
            <a:tbl>
              <a:tblPr/>
              <a:tblGrid>
                <a:gridCol w="2212920"/>
                <a:gridCol w="1014840"/>
              </a:tblGrid>
              <a:tr h="3477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61.95%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62.45%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sp>
        <p:nvSpPr>
          <p:cNvPr id="236" name="CustomShape 6"/>
          <p:cNvSpPr/>
          <p:nvPr/>
        </p:nvSpPr>
        <p:spPr>
          <a:xfrm>
            <a:off x="1446840" y="5943600"/>
            <a:ext cx="5593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https://github.com/KaimingHe/deep-residual-networks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5185080" y="3406320"/>
            <a:ext cx="2313000" cy="217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example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91F71B6A-B39F-48B8-A127-CCFB2510EE6B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251640" y="89136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251640" y="96372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Take picture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face, mouth, convert to grayscale and resize to 120x120x1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Reshape image for evaluation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Evaluate, print phoneme predictions (takes 0.2s on laptop)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914400" y="4389120"/>
            <a:ext cx="1647360" cy="133308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3501720" y="4389120"/>
            <a:ext cx="1618920" cy="131400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3"/>
          <a:stretch/>
        </p:blipFill>
        <p:spPr>
          <a:xfrm>
            <a:off x="6029640" y="4389120"/>
            <a:ext cx="1742760" cy="101880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4"/>
          <a:stretch/>
        </p:blipFill>
        <p:spPr>
          <a:xfrm>
            <a:off x="1143360" y="2880720"/>
            <a:ext cx="1142640" cy="114264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5"/>
          <a:stretch/>
        </p:blipFill>
        <p:spPr>
          <a:xfrm>
            <a:off x="3795120" y="2880720"/>
            <a:ext cx="1142640" cy="114264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6"/>
          <a:stretch/>
        </p:blipFill>
        <p:spPr>
          <a:xfrm>
            <a:off x="6309360" y="2880720"/>
            <a:ext cx="1142640" cy="1142640"/>
          </a:xfrm>
          <a:prstGeom prst="rect">
            <a:avLst/>
          </a:prstGeom>
          <a:ln>
            <a:noFill/>
          </a:ln>
        </p:spPr>
      </p:pic>
      <p:sp>
        <p:nvSpPr>
          <p:cNvPr id="250" name="TextShape 7"/>
          <p:cNvSpPr txBox="1"/>
          <p:nvPr/>
        </p:nvSpPr>
        <p:spPr>
          <a:xfrm>
            <a:off x="1005840" y="4023360"/>
            <a:ext cx="14335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sa1_120_aa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8"/>
          <p:cNvSpPr txBox="1"/>
          <p:nvPr/>
        </p:nvSpPr>
        <p:spPr>
          <a:xfrm>
            <a:off x="3657600" y="4042440"/>
            <a:ext cx="13449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sa1_123_w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9"/>
          <p:cNvSpPr txBox="1"/>
          <p:nvPr/>
        </p:nvSpPr>
        <p:spPr>
          <a:xfrm>
            <a:off x="6126480" y="4042440"/>
            <a:ext cx="13953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sa1_179_sil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 semester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548640" y="1227240"/>
            <a:ext cx="4846320" cy="233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Audio SR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 fusion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Analysis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Mapping to HW: train networks with: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Binary weights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Fixed- point weights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5517000" y="1028880"/>
            <a:ext cx="2163960" cy="162288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5120640" y="3474720"/>
            <a:ext cx="3017520" cy="2011680"/>
          </a:xfrm>
          <a:prstGeom prst="rect">
            <a:avLst/>
          </a:prstGeom>
          <a:ln>
            <a:noFill/>
          </a:ln>
        </p:spPr>
      </p:pic>
      <p:sp>
        <p:nvSpPr>
          <p:cNvPr id="257" name="CustomShape 3"/>
          <p:cNvSpPr/>
          <p:nvPr/>
        </p:nvSpPr>
        <p:spPr>
          <a:xfrm>
            <a:off x="6400800" y="2926080"/>
            <a:ext cx="548640" cy="548640"/>
          </a:xfrm>
          <a:custGeom>
            <a:avLst/>
            <a:gdLst/>
            <a:ahLst/>
            <a:rect l="0" t="0" r="r" b="b"/>
            <a:pathLst>
              <a:path w="1525" h="1525">
                <a:moveTo>
                  <a:pt x="567" y="0"/>
                </a:moveTo>
                <a:lnTo>
                  <a:pt x="957" y="0"/>
                </a:lnTo>
                <a:lnTo>
                  <a:pt x="957" y="567"/>
                </a:lnTo>
                <a:lnTo>
                  <a:pt x="1524" y="567"/>
                </a:lnTo>
                <a:lnTo>
                  <a:pt x="1524" y="957"/>
                </a:lnTo>
                <a:lnTo>
                  <a:pt x="957" y="957"/>
                </a:lnTo>
                <a:lnTo>
                  <a:pt x="957" y="1524"/>
                </a:lnTo>
                <a:lnTo>
                  <a:pt x="567" y="1524"/>
                </a:lnTo>
                <a:lnTo>
                  <a:pt x="567" y="957"/>
                </a:lnTo>
                <a:lnTo>
                  <a:pt x="0" y="957"/>
                </a:lnTo>
                <a:lnTo>
                  <a:pt x="0" y="567"/>
                </a:lnTo>
                <a:lnTo>
                  <a:pt x="567" y="567"/>
                </a:lnTo>
                <a:lnTo>
                  <a:pt x="56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3"/>
          <a:stretch/>
        </p:blipFill>
        <p:spPr>
          <a:xfrm>
            <a:off x="274320" y="3735720"/>
            <a:ext cx="4032000" cy="2482200"/>
          </a:xfrm>
          <a:prstGeom prst="rect">
            <a:avLst/>
          </a:prstGeom>
          <a:ln>
            <a:noFill/>
          </a:ln>
        </p:spPr>
      </p:pic>
      <p:sp>
        <p:nvSpPr>
          <p:cNvPr id="259" name="TextShape 4"/>
          <p:cNvSpPr txBox="1"/>
          <p:nvPr/>
        </p:nvSpPr>
        <p:spPr>
          <a:xfrm>
            <a:off x="91440" y="6217920"/>
            <a:ext cx="7889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https://www.nervanasys.com/accelerating-neural-networks-binary-arithmetic/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Lipreading: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binaryNets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14F7F9B4-2E37-4F95-96F3-4CABA3F519C3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251640" y="89136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6"/>
          <p:cNvSpPr/>
          <p:nvPr/>
        </p:nvSpPr>
        <p:spPr>
          <a:xfrm>
            <a:off x="251640" y="96372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BinaryNet uses binary (+/- 1) weights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 efficient HW implementation possible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has to happen with full precision for gradients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6" name="Table 7"/>
          <p:cNvGraphicFramePr/>
          <p:nvPr/>
        </p:nvGraphicFramePr>
        <p:xfrm>
          <a:off x="4821480" y="2577960"/>
          <a:ext cx="3227760" cy="877320"/>
        </p:xfrm>
        <a:graphic>
          <a:graphicData uri="http://schemas.openxmlformats.org/drawingml/2006/table">
            <a:tbl>
              <a:tblPr/>
              <a:tblGrid>
                <a:gridCol w="2212920"/>
                <a:gridCol w="1014840"/>
              </a:tblGrid>
              <a:tr h="43848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87.22%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438840"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87.78%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345240" y="2463480"/>
            <a:ext cx="3952440" cy="1285560"/>
          </a:xfrm>
          <a:prstGeom prst="rect">
            <a:avLst/>
          </a:prstGeom>
          <a:ln>
            <a:noFill/>
          </a:ln>
        </p:spPr>
      </p:pic>
      <p:sp>
        <p:nvSpPr>
          <p:cNvPr id="268" name="TextShape 8"/>
          <p:cNvSpPr txBox="1"/>
          <p:nvPr/>
        </p:nvSpPr>
        <p:spPr>
          <a:xfrm>
            <a:off x="469080" y="4197960"/>
            <a:ext cx="620604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Very high error rates -&gt; more training needed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7. Audio SR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506FA238-DAF5-4B34-A3A8-C89D7539C2FA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251640" y="89136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56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548640" y="114768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Two-layer LSTM architecture, MFCC as input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with noise to make more robust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layer LSTM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6441120" y="3349440"/>
            <a:ext cx="1971360" cy="177120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457200" y="3396960"/>
            <a:ext cx="5486400" cy="126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Fusing audio and visual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878FBADC-9BB7-4CB1-A420-B945CB1E33C0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251640" y="89136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56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251640" y="96372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SR: inherent time aspect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Lipreading: mostly time-independent, could benefit from limited time aspect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Audio and video synchronized thanks to labeled dataset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  possible to combine feature vectors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  LSTM for audio (1),  LSTM for feature fusing (2)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1096560" y="3017520"/>
            <a:ext cx="5487120" cy="2651760"/>
          </a:xfrm>
          <a:prstGeom prst="rect">
            <a:avLst/>
          </a:prstGeom>
          <a:ln>
            <a:noFill/>
          </a:ln>
        </p:spPr>
      </p:pic>
      <p:sp>
        <p:nvSpPr>
          <p:cNvPr id="284" name="CustomShape 7"/>
          <p:cNvSpPr/>
          <p:nvPr/>
        </p:nvSpPr>
        <p:spPr>
          <a:xfrm>
            <a:off x="1005840" y="2926080"/>
            <a:ext cx="3383280" cy="1005840"/>
          </a:xfrm>
          <a:custGeom>
            <a:avLst/>
            <a:gdLst/>
            <a:ahLst/>
            <a:rect l="0" t="0" r="r" b="b"/>
            <a:pathLst>
              <a:path w="9400" h="2796">
                <a:moveTo>
                  <a:pt x="465" y="0"/>
                </a:moveTo>
                <a:cubicBezTo>
                  <a:pt x="232" y="0"/>
                  <a:pt x="0" y="232"/>
                  <a:pt x="0" y="465"/>
                </a:cubicBezTo>
                <a:lnTo>
                  <a:pt x="0" y="2329"/>
                </a:lnTo>
                <a:cubicBezTo>
                  <a:pt x="0" y="2562"/>
                  <a:pt x="232" y="2795"/>
                  <a:pt x="465" y="2795"/>
                </a:cubicBezTo>
                <a:lnTo>
                  <a:pt x="8933" y="2795"/>
                </a:lnTo>
                <a:cubicBezTo>
                  <a:pt x="9166" y="2795"/>
                  <a:pt x="9399" y="2562"/>
                  <a:pt x="9399" y="2329"/>
                </a:cubicBezTo>
                <a:lnTo>
                  <a:pt x="9399" y="465"/>
                </a:lnTo>
                <a:cubicBezTo>
                  <a:pt x="9399" y="232"/>
                  <a:pt x="9166" y="0"/>
                  <a:pt x="8933" y="0"/>
                </a:cubicBezTo>
                <a:lnTo>
                  <a:pt x="465" y="0"/>
                </a:lnTo>
              </a:path>
            </a:pathLst>
          </a:custGeom>
          <a:solidFill>
            <a:srgbClr val="729fcf">
              <a:alpha val="11000"/>
            </a:srgbClr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Shape 8"/>
          <p:cNvSpPr txBox="1"/>
          <p:nvPr/>
        </p:nvSpPr>
        <p:spPr>
          <a:xfrm>
            <a:off x="640080" y="310896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zxx" sz="1800" spc="-1" strike="noStrike">
              <a:solidFill>
                <a:srgbClr val="0066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9"/>
          <p:cNvSpPr/>
          <p:nvPr/>
        </p:nvSpPr>
        <p:spPr>
          <a:xfrm>
            <a:off x="4480560" y="3108960"/>
            <a:ext cx="2194560" cy="1737360"/>
          </a:xfrm>
          <a:custGeom>
            <a:avLst/>
            <a:gdLst/>
            <a:ahLst/>
            <a:rect l="0" t="0" r="r" b="b"/>
            <a:pathLst>
              <a:path w="6098" h="4828">
                <a:moveTo>
                  <a:pt x="804" y="0"/>
                </a:moveTo>
                <a:cubicBezTo>
                  <a:pt x="402" y="0"/>
                  <a:pt x="0" y="402"/>
                  <a:pt x="0" y="804"/>
                </a:cubicBezTo>
                <a:lnTo>
                  <a:pt x="0" y="4022"/>
                </a:lnTo>
                <a:cubicBezTo>
                  <a:pt x="0" y="4424"/>
                  <a:pt x="402" y="4827"/>
                  <a:pt x="804" y="4827"/>
                </a:cubicBezTo>
                <a:lnTo>
                  <a:pt x="5292" y="4827"/>
                </a:lnTo>
                <a:cubicBezTo>
                  <a:pt x="5694" y="4827"/>
                  <a:pt x="6097" y="4424"/>
                  <a:pt x="6097" y="4022"/>
                </a:cubicBezTo>
                <a:lnTo>
                  <a:pt x="6097" y="804"/>
                </a:lnTo>
                <a:cubicBezTo>
                  <a:pt x="6097" y="402"/>
                  <a:pt x="5694" y="0"/>
                  <a:pt x="5292" y="0"/>
                </a:cubicBezTo>
                <a:lnTo>
                  <a:pt x="804" y="0"/>
                </a:lnTo>
              </a:path>
            </a:pathLst>
          </a:custGeom>
          <a:solidFill>
            <a:srgbClr val="99ff99">
              <a:alpha val="2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TextShape 10"/>
          <p:cNvSpPr txBox="1"/>
          <p:nvPr/>
        </p:nvSpPr>
        <p:spPr>
          <a:xfrm>
            <a:off x="6675120" y="347472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zxx" sz="1800" spc="-1" strike="noStrike">
              <a:solidFill>
                <a:srgbClr val="0066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Fusing audio and visual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BBEA775B-3658-4058-976F-2B1C8B28DA5E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251640" y="89136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56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251640" y="96372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'Late fusion': combine output sequences (weighting)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Weighting determined by: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of seperate models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S/N of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Quality of video/image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Analyse performance: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Different amounts of audio and/or image noise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audio only/visual only/ audio-visual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6309360" y="1078560"/>
            <a:ext cx="2745360" cy="2103120"/>
          </a:xfrm>
          <a:prstGeom prst="rect">
            <a:avLst/>
          </a:prstGeom>
          <a:ln>
            <a:noFill/>
          </a:ln>
        </p:spPr>
      </p:pic>
      <p:sp>
        <p:nvSpPr>
          <p:cNvPr id="295" name="TextShape 7"/>
          <p:cNvSpPr txBox="1"/>
          <p:nvPr/>
        </p:nvSpPr>
        <p:spPr>
          <a:xfrm>
            <a:off x="5943600" y="3036600"/>
            <a:ext cx="39106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http://www.esat.kuleuven.be/psi/spraak/theses/08-09-en/MDT.php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3200760" y="3162600"/>
            <a:ext cx="276084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zxx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Problem sketch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57200" y="128016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Speech recognition applications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Automatic subtitles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Assisting hearing impaired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Human-computer interation (Siri)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International meetings (translations)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Until now:  mostly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images (lipreading) → robustness, performance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2E9F236C-4285-46CF-A0D2-4BE9FB02E1A1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394960" y="1188720"/>
            <a:ext cx="3238560" cy="20214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103120" y="4075200"/>
            <a:ext cx="3809520" cy="2142720"/>
          </a:xfrm>
          <a:prstGeom prst="rect">
            <a:avLst/>
          </a:prstGeom>
          <a:ln>
            <a:noFill/>
          </a:ln>
        </p:spPr>
      </p:pic>
      <p:sp>
        <p:nvSpPr>
          <p:cNvPr id="98" name="TextShape 6"/>
          <p:cNvSpPr txBox="1"/>
          <p:nvPr/>
        </p:nvSpPr>
        <p:spPr>
          <a:xfrm>
            <a:off x="3374640" y="6175440"/>
            <a:ext cx="12888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Sony Entertainment</a:t>
            </a:r>
            <a:endParaRPr b="0" lang="zxx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114160" y="3474720"/>
            <a:ext cx="3918960" cy="219456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3DA4DB88-8923-411E-BB1A-A257AA8D9B8C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51640" y="89136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56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51640" y="96372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General SR model: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 past: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Mostly audio SR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Acoustic model: formants, fricatives,...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Record sounds, statistical correlation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Hidden Markov Models (HMM)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 model on top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Often limited in scope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(eg. Phone support)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017520" y="951840"/>
            <a:ext cx="4023360" cy="2157120"/>
          </a:xfrm>
          <a:prstGeom prst="rect">
            <a:avLst/>
          </a:prstGeom>
          <a:ln>
            <a:noFill/>
          </a:ln>
        </p:spPr>
      </p:pic>
      <p:sp>
        <p:nvSpPr>
          <p:cNvPr id="107" name="TextShape 7"/>
          <p:cNvSpPr txBox="1"/>
          <p:nvPr/>
        </p:nvSpPr>
        <p:spPr>
          <a:xfrm>
            <a:off x="5303520" y="5759640"/>
            <a:ext cx="70524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https://www.uea.ac.uk/computing/research-at-the-uea-speech-group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8"/>
          <p:cNvSpPr txBox="1"/>
          <p:nvPr/>
        </p:nvSpPr>
        <p:spPr>
          <a:xfrm>
            <a:off x="3643560" y="2997000"/>
            <a:ext cx="339732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http://www.esat.kuleuven.be/psi/spraak/theses/08-09-en/MDT.php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084556B8-74DD-45F2-B6B3-0FB2FB50639C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251640" y="96372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Current: 'Deep learning'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Still mostly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Acoustic model: formants, fricatives,…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Record sounds, statistical correlation of spectrals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Convolutional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 model on top (possibly DNN? ), or built-in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 broader in scope (Siri, Cortana, SR 'in the wild')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468880" y="3486240"/>
            <a:ext cx="3462840" cy="291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3FF70539-7530-45BA-83D0-7B9AA6C5171D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251640" y="89136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units with nonlinear output function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40360" y="2271960"/>
            <a:ext cx="4031640" cy="23000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120640" y="2424960"/>
            <a:ext cx="3632400" cy="1781280"/>
          </a:xfrm>
          <a:prstGeom prst="rect">
            <a:avLst/>
          </a:prstGeom>
          <a:ln>
            <a:noFill/>
          </a:ln>
        </p:spPr>
      </p:pic>
      <p:sp>
        <p:nvSpPr>
          <p:cNvPr id="122" name="CustomShape 6"/>
          <p:cNvSpPr/>
          <p:nvPr/>
        </p:nvSpPr>
        <p:spPr>
          <a:xfrm>
            <a:off x="5670360" y="4298760"/>
            <a:ext cx="17362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http://cs231n.github.io/neural-networks-1/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2194560" y="3749040"/>
            <a:ext cx="17362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http://cs231n.github.io/neural-networks-1/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Neural Networks: ConvNets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FB20444A-78D4-491B-83C1-6B73CF22A209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51640" y="96372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Goal: Pattern Recognition → high-dimensional input data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Fully connected Nns don’t scale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to reduce # parameters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Brain also uses specialized neurons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1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Convolutional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Layers in 3D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≈ trainable filters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parameter sharing + pooling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 types: Conv, ReLu, Pool, FC,...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172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171040" y="1280160"/>
            <a:ext cx="2692800" cy="16257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5529600" y="4662360"/>
            <a:ext cx="1694160" cy="1189800"/>
          </a:xfrm>
          <a:prstGeom prst="rect">
            <a:avLst/>
          </a:prstGeom>
          <a:ln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5748840" y="4114800"/>
            <a:ext cx="485820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http://cs231n.github.io/convolutional-networks/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4572000" y="2982960"/>
            <a:ext cx="4572000" cy="140616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4"/>
          <a:stretch/>
        </p:blipFill>
        <p:spPr>
          <a:xfrm>
            <a:off x="1109520" y="4754880"/>
            <a:ext cx="2456640" cy="4438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5"/>
          <a:stretch/>
        </p:blipFill>
        <p:spPr>
          <a:xfrm>
            <a:off x="274320" y="5303520"/>
            <a:ext cx="4114800" cy="6102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6"/>
          <a:stretch/>
        </p:blipFill>
        <p:spPr>
          <a:xfrm>
            <a:off x="1120320" y="4178160"/>
            <a:ext cx="2171520" cy="4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Neural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Networks: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LSTM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1DE7CC7D-300E-4514-A118-F4B540BE5B17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365760" y="1097280"/>
            <a:ext cx="87836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Goal: add time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aspect → memory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feedback loop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Recurrent Neural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Improved version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 LSTM Neural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172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563360" y="1842840"/>
            <a:ext cx="4123440" cy="10832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930280" y="3291840"/>
            <a:ext cx="2939400" cy="22852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365760" y="3555000"/>
            <a:ext cx="5124240" cy="1199880"/>
          </a:xfrm>
          <a:prstGeom prst="rect">
            <a:avLst/>
          </a:prstGeom>
          <a:ln>
            <a:noFill/>
          </a:ln>
        </p:spPr>
      </p:pic>
      <p:sp>
        <p:nvSpPr>
          <p:cNvPr id="143" name="CustomShape 6"/>
          <p:cNvSpPr/>
          <p:nvPr/>
        </p:nvSpPr>
        <p:spPr>
          <a:xfrm>
            <a:off x="2194560" y="4536000"/>
            <a:ext cx="338328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03440" y="6248520"/>
            <a:ext cx="189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3165480" y="6248520"/>
            <a:ext cx="2811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540000" y="180000"/>
            <a:ext cx="8332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0" y="6408000"/>
            <a:ext cx="9142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634CD9A8-97ED-4E0D-9037-D62D7373542C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731520" y="886680"/>
            <a:ext cx="8620920" cy="50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56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365760" y="731520"/>
            <a:ext cx="87836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Alternatives: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GRID: large dataset, but small vocabulary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VidTIMIT: small dataset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non-public databases (Google etc)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TCDTIMIT: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speakers, high quality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Continuous speech, good coverage of phonemes and visemes. (TIMIT)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Available to other researchers.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2255 sentences from 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59 volunteers (98 sentences each)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professional lipspeakers (377 sentences each)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~25 phonemes/sentence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Total: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235k phoneme examples; ~ 6k each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56880" y="5843520"/>
            <a:ext cx="8995320" cy="3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Harte, N.; Gillen, E., "TCD-TIMIT: An Audio-Visual Corpus of Continuous Speech," Multimedia, IEEE Transactions on , vol.17, no.5, pp.603,615, May 2015 doi: 10.1109/TMM.2015.2407694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178320" y="886680"/>
            <a:ext cx="2142720" cy="21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739</TotalTime>
  <Application>LibreOffice/5.1.4.2$Linux_X86_64 LibreOffice_project/10m0$Build-2</Application>
  <Company>KULeuven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2012-07-10T07:57:57Z</dcterms:created>
  <dc:creator>ICTS | Communicatie, Servicepunt en Opleiding</dc:creator>
  <dc:description>Huisstijl KU Leuven - versie 24 juli 2012</dc:description>
  <dc:language>en-US</dc:language>
  <cp:lastModifiedBy/>
  <dcterms:modified xsi:type="dcterms:W3CDTF">2016-12-20T18:52:35Z</dcterms:modified>
  <cp:revision>113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KULeuven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