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jpeg" ContentType="image/jpeg"/>
  <Override PartName="/ppt/media/image15.jpeg" ContentType="image/jpeg"/>
  <Override PartName="/ppt/media/image20.png" ContentType="image/png"/>
  <Override PartName="/ppt/media/image14.jpeg" ContentType="image/jpeg"/>
  <Override PartName="/ppt/media/image19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13.gif" ContentType="image/gif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79864E9-1F73-4B23-A5B5-35E4CD203E53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07EBE7-77D9-4A7A-AD41-DDABE362FF3A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EABF20-DA12-471D-9589-2041DD645DAC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Mismatch b/c bad frame extraction in ffmpeg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(Manually observed)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D52211-2203-4D6A-A699-4D7D51A00354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model: eg phoneme -&gt; word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-&gt; sentence prediction (statistical models eg HMM, or other NN)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EBCE89-B1E3-4911-AC83-C4A45FD53831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4B7906-7FAB-48C5-A889-8A96CAA7E991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1406F5-FAEA-4406-93DE-FDC4BF6D3292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556F55-1C04-4290-908B-B89D23FCD168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4D26B7-744E-45A7-AFF2-705EF0A0386B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E24746-FE0A-4060-A617-CDC6A59AA7A4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D1558E-694C-4916-9A56-27DE60B1A703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Robustness: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achtergrondgeluid, slechte kwaliteit audio,...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performance b/c use extra information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till now: very hard to extract this info from images (shape of mouth,...),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but not robust against different people (mustache, gender,...)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CONVNETS = generalization power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BF3512-DFAA-4103-8241-14AC70686B82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pattern recognition -&gt; HMM -&gt; NNs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limited scope (eg phone support: keyword spotting)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DCEFBA-8A80-433D-8186-4532181A63C0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strong abstraction, generalization  power due to multilayer nonlinearity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ConvNN: NN specialized in pattern recognition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704D5F-5F13-42A0-BF61-E0E8D7722D94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5D4DA8-16D7-42B4-BE8B-3C092F165094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EC26EA-A9B5-4623-943F-6552532D25ED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TIMIT: audio database, used very much for SR (large coverage, many speakers)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Min: 800 max: 25k, median: 4.5k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-&gt; no data augmentation neede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 Gillen noted difference in Lipspeakers vs Volunteers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see how useful volunteer data is.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B6193F-DEDD-43BB-AF1E-D1DB9E55A46D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Mismatch b/c bad frame extraction in ffmpeg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(Manually observed)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1280" cy="5389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48000"/>
            <a:ext cx="9142920" cy="6226920"/>
          </a:xfrm>
          <a:prstGeom prst="rect">
            <a:avLst/>
          </a:prstGeom>
          <a:gradFill>
            <a:gsLst>
              <a:gs pos="0">
                <a:srgbClr val="729fcf"/>
              </a:gs>
              <a:gs pos="100000">
                <a:srgbClr val="204a87"/>
              </a:gs>
            </a:gsLst>
            <a:lin ang="3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Afbeelding 11" descr=""/>
          <p:cNvPicPr/>
          <p:nvPr/>
        </p:nvPicPr>
        <p:blipFill>
          <a:blip r:embed="rId3"/>
          <a:stretch/>
        </p:blipFill>
        <p:spPr>
          <a:xfrm>
            <a:off x="612000" y="1800000"/>
            <a:ext cx="1838880" cy="4293360"/>
          </a:xfrm>
          <a:prstGeom prst="rect">
            <a:avLst/>
          </a:prstGeom>
          <a:ln>
            <a:noFill/>
          </a:ln>
        </p:spPr>
      </p:pic>
      <p:pic>
        <p:nvPicPr>
          <p:cNvPr id="4" name="Afbeelding 10" descr=""/>
          <p:cNvPicPr/>
          <p:nvPr/>
        </p:nvPicPr>
        <p:blipFill>
          <a:blip r:embed="rId4"/>
          <a:stretch/>
        </p:blipFill>
        <p:spPr>
          <a:xfrm>
            <a:off x="8283600" y="5706000"/>
            <a:ext cx="427320" cy="718920"/>
          </a:xfrm>
          <a:prstGeom prst="rect">
            <a:avLst/>
          </a:prstGeom>
          <a:ln>
            <a:noFill/>
          </a:ln>
        </p:spPr>
      </p:pic>
      <p:pic>
        <p:nvPicPr>
          <p:cNvPr id="5" name="Afbeelding 2" descr=""/>
          <p:cNvPicPr/>
          <p:nvPr/>
        </p:nvPicPr>
        <p:blipFill>
          <a:blip r:embed="rId5"/>
          <a:stretch/>
        </p:blipFill>
        <p:spPr>
          <a:xfrm>
            <a:off x="360000" y="360000"/>
            <a:ext cx="2013480" cy="71820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1280" cy="53892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s://www.youtube.com/watch?v=5aogzAUPilE&amp;feature=youtu.be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gif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34640" y="822960"/>
            <a:ext cx="5313240" cy="504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zxx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Ontwerp, analyse en implementatie van een convolutionair neuraal netwerk voor gelijktijdige spraak en beeldherkenning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D951025C-CF47-42E5-8621-5174D64443D2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labeled frames of phoneme pronounciation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Pipeline: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phoneme time information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invalid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faces, mouths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Grayscale and compress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Pickle for simple loading in Python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40360" y="18036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57200" y="4206240"/>
            <a:ext cx="3201480" cy="1800360"/>
          </a:xfrm>
          <a:prstGeom prst="rect">
            <a:avLst/>
          </a:prstGeom>
          <a:ln>
            <a:noFill/>
          </a:ln>
        </p:spPr>
      </p:pic>
      <p:sp>
        <p:nvSpPr>
          <p:cNvPr id="147" name="Line 7"/>
          <p:cNvSpPr/>
          <p:nvPr/>
        </p:nvSpPr>
        <p:spPr>
          <a:xfrm>
            <a:off x="3931920" y="5120640"/>
            <a:ext cx="1280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7223760" y="393192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5486400" y="3931920"/>
            <a:ext cx="1370880" cy="1370880"/>
          </a:xfrm>
          <a:prstGeom prst="rect">
            <a:avLst/>
          </a:prstGeom>
          <a:ln>
            <a:noFill/>
          </a:ln>
        </p:spPr>
      </p:pic>
      <p:sp>
        <p:nvSpPr>
          <p:cNvPr id="150" name="CustomShape 8"/>
          <p:cNvSpPr/>
          <p:nvPr/>
        </p:nvSpPr>
        <p:spPr>
          <a:xfrm>
            <a:off x="6400800" y="5394960"/>
            <a:ext cx="30168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38 x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sa1_34_sh.jpg (2KB)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6675120" y="1007640"/>
            <a:ext cx="1919520" cy="2649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 Phoneme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45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49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1371600" y="6061680"/>
            <a:ext cx="2193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Sa1.mp4 (60MB)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F98A11D-16BE-4EEA-B055-01AFDD5D8ADD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274320" y="100584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359280" y="73152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Train/test/val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idation set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splits: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speaker: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85%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validatio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5% test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D9F0AAE-FE7F-411C-A3A3-414FC4F87ABE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359280" y="73152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Combine lipreading and audio to achieve: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performance (we use more information)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robustness (low quality recording, background noise,…)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best information source available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on phonemes, not words or sentences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Simpler; also smaller networks needed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independent (dataset)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Possible to put language model on top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7"/>
          <p:cNvSpPr txBox="1"/>
          <p:nvPr/>
        </p:nvSpPr>
        <p:spPr>
          <a:xfrm>
            <a:off x="28800" y="692280"/>
            <a:ext cx="180720" cy="3740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B04FCB29-67D7-47B0-B100-9F028D3AFD11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274320" y="7315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 SR research focused on Audio (phonemes)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Limited correllation lips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↔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sound (aspirated or not,…) → map to visemes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Here, just phonemes used for lipreading (possible information loss + solve ambiguity by language model)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Classification problem: 39 phonemes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Network: based on VGG-M model (see next slide)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time-aspect (yet 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914400" y="4206240"/>
            <a:ext cx="6400440" cy="1622520"/>
          </a:xfrm>
          <a:prstGeom prst="rect">
            <a:avLst/>
          </a:prstGeom>
          <a:ln>
            <a:noFill/>
          </a:ln>
        </p:spPr>
      </p:pic>
      <p:sp>
        <p:nvSpPr>
          <p:cNvPr id="173" name="TextShape 7"/>
          <p:cNvSpPr txBox="1"/>
          <p:nvPr/>
        </p:nvSpPr>
        <p:spPr>
          <a:xfrm>
            <a:off x="-198000" y="1017720"/>
            <a:ext cx="180720" cy="346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ng: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4320" y="7315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only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lipspeakers, test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only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volunteers, test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volunteers, test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1737360" y="2377440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7" name="Table 4"/>
          <p:cNvGraphicFramePr/>
          <p:nvPr/>
        </p:nvGraphicFramePr>
        <p:xfrm>
          <a:off x="583920" y="153504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3804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57.58%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56.68%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5"/>
          <p:cNvGraphicFramePr/>
          <p:nvPr/>
        </p:nvGraphicFramePr>
        <p:xfrm>
          <a:off x="609480" y="267984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57.58%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56.68%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Google WLAS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754E135D-98A4-401F-A8CA-4B2A254E5F83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 2016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transcribe videos of mouth motion to characters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Beats a professional lip reader on videos from BBC television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parts, merged with alignment mechanism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052080" y="3200400"/>
            <a:ext cx="2982960" cy="948240"/>
          </a:xfrm>
          <a:prstGeom prst="rect">
            <a:avLst/>
          </a:prstGeom>
          <a:ln>
            <a:noFill/>
          </a:ln>
        </p:spPr>
      </p:pic>
      <p:sp>
        <p:nvSpPr>
          <p:cNvPr id="186" name="TextShape 7"/>
          <p:cNvSpPr txBox="1"/>
          <p:nvPr/>
        </p:nvSpPr>
        <p:spPr>
          <a:xfrm>
            <a:off x="805320" y="4754880"/>
            <a:ext cx="6967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https://www.youtube.com/watch?v=5aogzAUPilE&amp;feature=youtu.be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Google WLAS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1F312EF8-2D60-4C44-A7A9-E1C92A9692C4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097280" y="4355280"/>
            <a:ext cx="2982960" cy="94824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74320" y="1005840"/>
            <a:ext cx="6126480" cy="296100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4395600" y="3383280"/>
            <a:ext cx="2188080" cy="256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Audio SR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A2D4112-6D1A-497B-921A-8EB9BABA6AF6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Two-layer LSTM architecture, MFCC as input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with noise to make more robust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layer LSTM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Combining audio and image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787C254-3567-47B7-B3FA-1A64B3012415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SR: inherent time aspect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Lipreading: mostly time-independent, could benefit from limited time aspect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32DBD1C2-6F95-4C1F-8D34-CB1DA188B59E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2296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sketch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Speech (audio)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 fusion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Problem sketch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51640" y="126864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Speech recognition is useful: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subtitles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Assisting hearing impaired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Human-computer interation (Siri)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International meetings (translations)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Until now: 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images (lipreading) → robustness, performance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9C87FCAA-4E96-4CE4-BE7D-B9CE09E4BF9B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D22752D3-DF8F-450B-AA7E-C83109A7D576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Past: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Acoustic model: formants, fricatives,...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 sounds, statistical correlation of spectrals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Hidden Markov Models (HMM)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model on top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Often limited in scope (eg. Phone support)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DEF1B1AB-7A28-4AE3-AC1B-0B04B188D88E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Current: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Still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sng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Acoustic model: formants, fricatives,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sng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 sounds, statistical correlation of spectrals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model on top (also NN? 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 broader in scope (Siri, Cortana)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4AD0DECE-DB32-4E0B-B73C-3578D3BA013D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units with nonlinear output function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39280" y="2194560"/>
            <a:ext cx="4032000" cy="23004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144760" y="2468880"/>
            <a:ext cx="3632760" cy="178164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5577840" y="4297680"/>
            <a:ext cx="17366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2194560" y="4206240"/>
            <a:ext cx="17366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9D406798-A6DC-4E39-A27F-1E0056637363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Pattern Recognition → lots of inputs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Fully connected Nns don’t scale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Reduce #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 also uses specialized neurons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 in 3D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≈ trainable filters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 sharing + pooling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 types: CONV, ReLu, Pool, FC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806000" y="3291840"/>
            <a:ext cx="3788640" cy="13446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486400" y="1280160"/>
            <a:ext cx="2876040" cy="1736640"/>
          </a:xfrm>
          <a:prstGeom prst="rect">
            <a:avLst/>
          </a:prstGeom>
          <a:ln>
            <a:noFill/>
          </a:ln>
        </p:spPr>
      </p:pic>
      <p:sp>
        <p:nvSpPr>
          <p:cNvPr id="124" name="CustomShape 6"/>
          <p:cNvSpPr/>
          <p:nvPr/>
        </p:nvSpPr>
        <p:spPr>
          <a:xfrm>
            <a:off x="5169960" y="3108960"/>
            <a:ext cx="269316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http://www.mind.ilstu.edu/curriculum/neurons_intro/neurons_intro.php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5747760" y="4408200"/>
            <a:ext cx="4858560" cy="1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http://cs231n.github.io/convolutional-networks/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4937760" y="4743000"/>
            <a:ext cx="2229120" cy="1565640"/>
          </a:xfrm>
          <a:prstGeom prst="rect">
            <a:avLst/>
          </a:prstGeom>
          <a:ln>
            <a:noFill/>
          </a:ln>
        </p:spPr>
      </p:pic>
      <p:sp>
        <p:nvSpPr>
          <p:cNvPr id="127" name="CustomShape 8"/>
          <p:cNvSpPr/>
          <p:nvPr/>
        </p:nvSpPr>
        <p:spPr>
          <a:xfrm>
            <a:off x="5486400" y="6224760"/>
            <a:ext cx="4858560" cy="1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http://cs231n.github.io/convolutional-networks/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4934BD5A-485F-494C-860A-C1118F3C3DFA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31520" y="88668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365760" y="91440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Alternatives: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GRID: large dataset, but small vocabulary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VidTIMIT: small dataset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non-public databases (Google etc)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TCDTIMIT: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speakers, high quality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Continuous speech, good coverage of phonemes and visemes. (TIMIT)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to other researchers.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2255 sentences from 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59 volunteers (98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professional lipspeakers (377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~25 phonemes/sentence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Total: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235k phoneme examples; ~ 6k each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50A36C16-F4B9-48EA-88AA-6C6F9B783AC3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359280" y="73152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Issues downloading &amp; extracting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Lacking documentation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little support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processing: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mismatch phoneme- frame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own scripts to extract data from videos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647</TotalTime>
  <Application>LibreOffice/5.1.4.2$Linux_X86_64 LibreOffice_project/10m0$Build-2</Application>
  <Company>KULeuven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2012-07-10T07:57:57Z</dcterms:created>
  <dc:creator>ICTS | Communicatie, Servicepunt en Opleiding</dc:creator>
  <dc:description>Huisstijl KU Leuven - versie 24 juli 2012</dc:description>
  <dc:language>en-US</dc:language>
  <cp:lastModifiedBy/>
  <dcterms:modified xsi:type="dcterms:W3CDTF">2016-12-19T01:45:23Z</dcterms:modified>
  <cp:revision>104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KULeuven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