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3.gif" ContentType="image/gif"/>
  <Override PartName="/ppt/media/image23.png" ContentType="image/png"/>
  <Override PartName="/ppt/media/image8.png" ContentType="image/png"/>
  <Override PartName="/ppt/media/image10.jpeg" ContentType="image/jpeg"/>
  <Override PartName="/ppt/media/image16.jpeg" ContentType="image/jpe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9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15.jpeg" ContentType="image/jpeg"/>
  <Override PartName="/ppt/media/image17.jpeg" ContentType="image/jpeg"/>
  <Override PartName="/ppt/media/image1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125A99-4978-4736-ADC8-E83FE130BCEA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E0C383-77D9-4017-95F5-6880C98A1C3A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293DE6-F4C1-42E1-88C9-27DDB23816D7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Mismatch b/c bad frame extraction in ffmpeg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(Manually observed)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A2B3E0-7895-44E9-8A24-5F9DEEC364B9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model: eg phoneme -&gt; word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-&gt; sentence prediction (statistical models eg HMM, or other NN)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564B45-32CE-4A67-B8AA-7A4E1340BF1A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0BA03A-AD5B-4B44-A517-2937BB03FC59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536DFD-CB99-404C-ABE5-CB8307677BFA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C39035-D0C4-4339-A43B-80201FFE67AC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680BA5-5DFF-4859-855E-29AFEDE551BF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F810BD-0845-4CE0-8D2C-17C5D1A1C3AC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EA3D2D-A730-4BB5-843A-FD70FC79E32B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4E9B22-C080-44FC-94A0-945C9D58A53E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Robustness: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achtergrondgeluid, slechte kwaliteit audio,...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performance b/c use extra information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till now: very hard to extract this info from images (shape of mouth,...),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but not robust against different people (mustache, gender,...)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CONVNETS = generalization power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DCB758-464A-46DE-8705-42DFB4E1FA6E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pattern recognition -&gt; HMM -&gt; NNs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limited scope (eg phone support: keyword spotting)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3D12B94-C428-4250-A38A-FF9A9C9F7EA4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strong abstraction, generalization  power due to multilayer nonlinearity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ConvNN: NN specialized in pattern recognition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C41D72-EEEB-4CB9-A7A4-DC09A42D1FBE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1C1A2BB-AAE5-458F-8CFC-A50BFA66BA78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0F56DE-5179-4F46-B38A-D989DFC604F9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TIMIT: audio database, used very much for SR (large coverage, many speakers)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Min: 800 max: 25k, median: 4.5k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-&gt; no data augmentation neede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 Gillen noted difference in Lipspeakers vs Volunteers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see how useful volunteer data is.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98B36E-9C14-4567-BF93-EF7AE469CF54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Mismatch b/c bad frame extraction in ffmpeg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(Manually observed)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1280" cy="5389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48000"/>
            <a:ext cx="9142920" cy="6226920"/>
          </a:xfrm>
          <a:prstGeom prst="rect">
            <a:avLst/>
          </a:prstGeom>
          <a:gradFill>
            <a:gsLst>
              <a:gs pos="0">
                <a:srgbClr val="729fcf"/>
              </a:gs>
              <a:gs pos="100000">
                <a:srgbClr val="204a87"/>
              </a:gs>
            </a:gsLst>
            <a:lin ang="3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Afbeelding 11" descr=""/>
          <p:cNvPicPr/>
          <p:nvPr/>
        </p:nvPicPr>
        <p:blipFill>
          <a:blip r:embed="rId3"/>
          <a:stretch/>
        </p:blipFill>
        <p:spPr>
          <a:xfrm>
            <a:off x="612000" y="1800000"/>
            <a:ext cx="1838880" cy="4293360"/>
          </a:xfrm>
          <a:prstGeom prst="rect">
            <a:avLst/>
          </a:prstGeom>
          <a:ln>
            <a:noFill/>
          </a:ln>
        </p:spPr>
      </p:pic>
      <p:pic>
        <p:nvPicPr>
          <p:cNvPr id="4" name="Afbeelding 10" descr=""/>
          <p:cNvPicPr/>
          <p:nvPr/>
        </p:nvPicPr>
        <p:blipFill>
          <a:blip r:embed="rId4"/>
          <a:stretch/>
        </p:blipFill>
        <p:spPr>
          <a:xfrm>
            <a:off x="8283600" y="5706000"/>
            <a:ext cx="427320" cy="718920"/>
          </a:xfrm>
          <a:prstGeom prst="rect">
            <a:avLst/>
          </a:prstGeom>
          <a:ln>
            <a:noFill/>
          </a:ln>
        </p:spPr>
      </p:pic>
      <p:pic>
        <p:nvPicPr>
          <p:cNvPr id="5" name="Afbeelding 2" descr=""/>
          <p:cNvPicPr/>
          <p:nvPr/>
        </p:nvPicPr>
        <p:blipFill>
          <a:blip r:embed="rId5"/>
          <a:stretch/>
        </p:blipFill>
        <p:spPr>
          <a:xfrm>
            <a:off x="360000" y="360000"/>
            <a:ext cx="2013480" cy="71820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1280" cy="53892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s://www.youtube.com/watch?v=5aogzAUPilE&amp;feature=youtu.be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gif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34640" y="822960"/>
            <a:ext cx="5313240" cy="504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zxx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Ontwerp, analyse en implementatie van een convolutionair neuraal netwerk voor gelijktijdige spraak en beeldherkenning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97771434-7265-4658-B797-2892A38B6E89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labeled frames of phoneme pronounciation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 pipeline: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phoneme time information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invalid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faces, mouths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Grayscale and compress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Pickle for simple loading in Python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540360" y="18036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57200" y="4023360"/>
            <a:ext cx="3201480" cy="1800360"/>
          </a:xfrm>
          <a:prstGeom prst="rect">
            <a:avLst/>
          </a:prstGeom>
          <a:ln>
            <a:noFill/>
          </a:ln>
        </p:spPr>
      </p:pic>
      <p:sp>
        <p:nvSpPr>
          <p:cNvPr id="148" name="Line 7"/>
          <p:cNvSpPr/>
          <p:nvPr/>
        </p:nvSpPr>
        <p:spPr>
          <a:xfrm>
            <a:off x="3931920" y="5120640"/>
            <a:ext cx="1280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7223760" y="393192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5486400" y="3931920"/>
            <a:ext cx="1370880" cy="1370880"/>
          </a:xfrm>
          <a:prstGeom prst="rect">
            <a:avLst/>
          </a:prstGeom>
          <a:ln>
            <a:noFill/>
          </a:ln>
        </p:spPr>
      </p:pic>
      <p:sp>
        <p:nvSpPr>
          <p:cNvPr id="151" name="CustomShape 8"/>
          <p:cNvSpPr/>
          <p:nvPr/>
        </p:nvSpPr>
        <p:spPr>
          <a:xfrm>
            <a:off x="6400800" y="5394960"/>
            <a:ext cx="30168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38 x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sa1_34_sh.jpg (2KB)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6675120" y="1007640"/>
            <a:ext cx="1919520" cy="2649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 Phoneme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45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49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1097280" y="5948280"/>
            <a:ext cx="2193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Sa1.mp4 (60MB)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F61CAFE3-2BA2-42DE-BF1F-C76E2D1D9131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40080" y="1280160"/>
            <a:ext cx="5852160" cy="37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59280" y="73152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Train/test/val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idation set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splits: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speaker: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80%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validatio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test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Baseline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paper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(using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HMM)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7"/>
          <p:cNvSpPr txBox="1"/>
          <p:nvPr/>
        </p:nvSpPr>
        <p:spPr>
          <a:xfrm>
            <a:off x="56880" y="5698800"/>
            <a:ext cx="8995680" cy="79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Harte, N.; Gillen, E., "TCD-TIMIT: An Audio-Visual Corpus of Continuous Speech," Multimedia, IEEE Transactions on , vol.17, no.5, pp.603,615, May 2015 doi: 10.1109/TMM.2015.2407694</a:t>
            </a:r>
            <a:endParaRPr b="0" lang="zxx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941400" y="3729960"/>
            <a:ext cx="4545000" cy="148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8B6F795-F94C-4C09-A50E-7AC8EFC7D103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359280" y="73152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Combine lipreading and audio to achieve: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performance (we use more information)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robustness (low quality recording, background noise,…)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best information source available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on phonemes, not words or sentences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Simpler; also smaller networks needed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independent (if you have a dataset)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Possible to put language model on top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28800" y="692280"/>
            <a:ext cx="180720" cy="3740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7F44EAA-7492-4988-BF39-8DF9D19656C0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274320" y="7315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 SR research focused on Audio (phonemes)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Limited correllation lips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↔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sound (aspirated or not,…) → map to visemes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Here, just phonemes used for lipreading (possible information loss + solve ambiguity by language model)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Classification problem: 39 phonemes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Networks tested: 1) CIFAR 10 8 layer network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ResNet 50 layerscifar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simple 6-layer ConvNet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time-aspect (yet 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823320" y="4572000"/>
            <a:ext cx="6400440" cy="1622520"/>
          </a:xfrm>
          <a:prstGeom prst="rect">
            <a:avLst/>
          </a:prstGeom>
          <a:ln>
            <a:noFill/>
          </a:ln>
        </p:spPr>
      </p:pic>
      <p:sp>
        <p:nvSpPr>
          <p:cNvPr id="176" name="TextShape 7"/>
          <p:cNvSpPr txBox="1"/>
          <p:nvPr/>
        </p:nvSpPr>
        <p:spPr>
          <a:xfrm>
            <a:off x="-198000" y="1017720"/>
            <a:ext cx="180720" cy="346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g: results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CIFAR10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74320" y="731520"/>
            <a:ext cx="484632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and test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and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542880" y="328140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2793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74.48%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72.76%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180" name="TextShape 4"/>
          <p:cNvSpPr txBox="1"/>
          <p:nvPr/>
        </p:nvSpPr>
        <p:spPr>
          <a:xfrm>
            <a:off x="4114800" y="1188720"/>
            <a:ext cx="45720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takes about 5x longer than on Google network (500s/epoch)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not better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more layers, more complex architecture with more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don't use for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1" name="Table 5"/>
          <p:cNvGraphicFramePr/>
          <p:nvPr/>
        </p:nvGraphicFramePr>
        <p:xfrm>
          <a:off x="557280" y="1656000"/>
          <a:ext cx="3227760" cy="86220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1860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61.30%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099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61.11%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ResNet50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74320" y="731520"/>
            <a:ext cx="484632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and test 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and test on 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4" name="Table 3"/>
          <p:cNvGraphicFramePr/>
          <p:nvPr/>
        </p:nvGraphicFramePr>
        <p:xfrm>
          <a:off x="564480" y="322668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74.48%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72.76%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185" name="TextShape 4"/>
          <p:cNvSpPr txBox="1"/>
          <p:nvPr/>
        </p:nvSpPr>
        <p:spPr>
          <a:xfrm>
            <a:off x="4114800" y="1188720"/>
            <a:ext cx="45720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takes about 5x longer than on Google network (500s/epoch)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not better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more layers, more complex architecture with more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don't use for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6" name="Table 5"/>
          <p:cNvGraphicFramePr/>
          <p:nvPr/>
        </p:nvGraphicFramePr>
        <p:xfrm>
          <a:off x="568440" y="1661760"/>
          <a:ext cx="3227760" cy="86220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1860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61.95%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099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62.45%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187" name="TextShape 6"/>
          <p:cNvSpPr txBox="1"/>
          <p:nvPr/>
        </p:nvSpPr>
        <p:spPr>
          <a:xfrm>
            <a:off x="1446840" y="5943600"/>
            <a:ext cx="559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https://github.com/KaimingHe/deep-residual-networks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results Google network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74320" y="731520"/>
            <a:ext cx="484632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and test 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and test on 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1737360" y="2377440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1" name="Table 4"/>
          <p:cNvGraphicFramePr/>
          <p:nvPr/>
        </p:nvGraphicFramePr>
        <p:xfrm>
          <a:off x="4616640" y="157176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3804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64.6%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91.6%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Table 5"/>
          <p:cNvGraphicFramePr/>
          <p:nvPr/>
        </p:nvGraphicFramePr>
        <p:xfrm>
          <a:off x="547200" y="277380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74.48%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73.53%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193" name="TextShape 6"/>
          <p:cNvSpPr txBox="1"/>
          <p:nvPr/>
        </p:nvSpPr>
        <p:spPr>
          <a:xfrm>
            <a:off x="54000" y="4902480"/>
            <a:ext cx="8449920" cy="13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 similar to TCDTIMIT paper: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"Visual and audio-visual baseline results on the non-lipspeakers were low overall. Results on the lipspeakers were significantly higher."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4114800" y="731520"/>
            <a:ext cx="484632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on lipspeakers, test on 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on volunteers, test 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5" name="Table 8"/>
          <p:cNvGraphicFramePr/>
          <p:nvPr/>
        </p:nvGraphicFramePr>
        <p:xfrm>
          <a:off x="4610520" y="2856240"/>
          <a:ext cx="3227760" cy="86220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57.58%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099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56.68%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Table 9"/>
          <p:cNvGraphicFramePr/>
          <p:nvPr/>
        </p:nvGraphicFramePr>
        <p:xfrm>
          <a:off x="572760" y="1588320"/>
          <a:ext cx="3227760" cy="86220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1860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57.58%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099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56.68%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538280" y="3657600"/>
            <a:ext cx="6051240" cy="153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demo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6BD1F902-4223-401D-90FE-09CCC03DBDB7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Take picture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face, mouth, convert to grayscale and resize to 120x120x1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Reshape image for evaluation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Evaluate, print phoneme predictions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7"/>
          <p:cNvSpPr txBox="1"/>
          <p:nvPr/>
        </p:nvSpPr>
        <p:spPr>
          <a:xfrm>
            <a:off x="518760" y="3657600"/>
            <a:ext cx="851688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python preprocessImage.py -i testImages/image.jpg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python evaluateImage.py -i testImages/image_mouth_gray_resized.jpg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 results/ResNet50/allLipspeakers/allLipspeakers.npz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Google WLAS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75381BF-004F-4121-A744-120BA3B6320B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 2016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transcribe videos of mouth motion to characters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Beats a professional lip reader on videos from BBC television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parts, merged with alignment mechanism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3052080" y="3200400"/>
            <a:ext cx="2982960" cy="948240"/>
          </a:xfrm>
          <a:prstGeom prst="rect">
            <a:avLst/>
          </a:prstGeom>
          <a:ln>
            <a:noFill/>
          </a:ln>
        </p:spPr>
      </p:pic>
      <p:sp>
        <p:nvSpPr>
          <p:cNvPr id="212" name="TextShape 7"/>
          <p:cNvSpPr txBox="1"/>
          <p:nvPr/>
        </p:nvSpPr>
        <p:spPr>
          <a:xfrm>
            <a:off x="805320" y="4754880"/>
            <a:ext cx="6967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https://www.youtube.com/watch?v=5aogzAUPilE&amp;feature=youtu.be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Google WLAS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F3A154B7-F08F-4E55-A696-97B5DDDFA749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097280" y="4355280"/>
            <a:ext cx="2982960" cy="94824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274320" y="1005840"/>
            <a:ext cx="6126480" cy="29610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4395600" y="3383280"/>
            <a:ext cx="2188080" cy="256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E298C98-A399-44E0-BA55-5A444DF6AFAD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2296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sketch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Speech (audio)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 fusion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Audio SR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B222F491-DFA3-442A-A3D2-B0627734F368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Two-layer LSTM architecture, MFCC as input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with noise to make more robust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layer LSTM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Combining audio and visual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B3C8C72C-C979-4BF9-90C6-E2BA3361EDB1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SR: inherent time aspect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Lipreading: mostly time-independent, could benefit from limited time aspect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Audio and video synchronized thanks to labeled dataset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possible to combine feature vectors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'Late fusion': combine output sequences (weighting)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Weighting determined by: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of seperate models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 of audio (if known)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Quality of video/image (resolution, face angle, lighting,...)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Analyse performance: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 amounts of audio and/or image noise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audio only/visual only/ audio-visual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Problem sketch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51640" y="126864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Speech recognition is useful: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subtitles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Assisting hearing impaired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Human-computer interation (Siri)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International meetings (translations)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Until now: 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images (lipreading) → robustness, performance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6017A3B-8827-4F56-995C-6CD247369D22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827D925-1847-4678-A9F2-3F5E1C17D240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Past: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Acoustic model: formants, fricatives,...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 sounds, statistical correlation of spectrals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Hidden Markov Models (HMM)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model on top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Often limited in scope (eg. Phone support)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5A96FC1A-A2A2-4735-BDBF-FC9F661649D4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Current: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Still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sng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Acoustic model: formants, fricatives,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sng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 sounds, statistical correlation of spectrals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model on top (also NN? 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 broader in scope (Siri, Cortana)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681EC3D-FA0C-429B-A115-7152BF7C7EFF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units with nonlinear output function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39280" y="2194560"/>
            <a:ext cx="4032000" cy="23004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144760" y="2468880"/>
            <a:ext cx="3632760" cy="178164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5577840" y="4297680"/>
            <a:ext cx="17366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2194560" y="4206240"/>
            <a:ext cx="17366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21EFC2C-5EFB-4A04-A5D8-7FB32FE689F2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Pattern Recognition → high-dimensional input data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Fully connected Nns don’t scale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reduce #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 also uses specialized neurons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 in 3D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≈ trainable filters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 sharing + pooling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 types: CONV, ReLu, Pool, FC,...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806000" y="3291840"/>
            <a:ext cx="3788640" cy="13446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170680" y="1372320"/>
            <a:ext cx="2876040" cy="1736640"/>
          </a:xfrm>
          <a:prstGeom prst="rect">
            <a:avLst/>
          </a:prstGeom>
          <a:ln>
            <a:noFill/>
          </a:ln>
        </p:spPr>
      </p:pic>
      <p:sp>
        <p:nvSpPr>
          <p:cNvPr id="124" name="CustomShape 6"/>
          <p:cNvSpPr/>
          <p:nvPr/>
        </p:nvSpPr>
        <p:spPr>
          <a:xfrm>
            <a:off x="5169960" y="3108960"/>
            <a:ext cx="269316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http://www.mind.ilstu.edu/curriculum/neurons_intro/neurons_intro.php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5747760" y="4408200"/>
            <a:ext cx="4858560" cy="1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http://cs231n.github.io/convolutional-networks/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4937760" y="4743000"/>
            <a:ext cx="2229120" cy="1565640"/>
          </a:xfrm>
          <a:prstGeom prst="rect">
            <a:avLst/>
          </a:prstGeom>
          <a:ln>
            <a:noFill/>
          </a:ln>
        </p:spPr>
      </p:pic>
      <p:sp>
        <p:nvSpPr>
          <p:cNvPr id="127" name="CustomShape 8"/>
          <p:cNvSpPr/>
          <p:nvPr/>
        </p:nvSpPr>
        <p:spPr>
          <a:xfrm>
            <a:off x="5486400" y="6224760"/>
            <a:ext cx="4858560" cy="1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http://cs231n.github.io/convolutional-networks/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DAEC51B-EACF-4AD8-9F4F-C4A89EDD29D9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31520" y="88668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365760" y="91440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Alternatives: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GRID: large dataset, but small vocabulary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VidTIMIT: small dataset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non-public databases (Google etc)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TCDTIMIT: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speakers, high quality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Continuous speech, good coverage of phonemes and visemes. (TIMIT)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to other researchers.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2255 sentences from 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59 volunteers (98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professional lipspeakers (377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~25 phonemes/sentence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Total: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235k phoneme examples; ~ 6k each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7"/>
          <p:cNvSpPr txBox="1"/>
          <p:nvPr/>
        </p:nvSpPr>
        <p:spPr>
          <a:xfrm>
            <a:off x="56880" y="5843520"/>
            <a:ext cx="8995680" cy="3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Harte, N.; Gillen, E., "TCD-TIMIT: An Audio-Visual Corpus of Continuous Speech," Multimedia, IEEE Transactions on , vol.17, no.5, pp.603,615, May 2015 doi: 10.1109/TMM.2015.2407694</a:t>
            </a:r>
            <a:endParaRPr b="0" lang="zxx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F5BADACD-4309-4D4A-A45C-E2DBD0536E1D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359280" y="73152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Issues downloading &amp; extracting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Lacking documentation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little support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processing: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mismatch phoneme- frame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Other issues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own software to extract data from videos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available for other researchers using that database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722</TotalTime>
  <Application>LibreOffice/5.1.4.2$Linux_X86_64 LibreOffice_project/10m0$Build-2</Application>
  <Company>KULeuven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2012-07-10T07:57:57Z</dcterms:created>
  <dc:creator>ICTS | Communicatie, Servicepunt en Opleiding</dc:creator>
  <dc:description>Huisstijl KU Leuven - versie 24 juli 2012</dc:description>
  <dc:language>en-US</dc:language>
  <cp:lastModifiedBy/>
  <dcterms:modified xsi:type="dcterms:W3CDTF">2016-12-19T18:23:35Z</dcterms:modified>
  <cp:revision>105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KULeuven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