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4.png" ContentType="image/png"/>
  <Override PartName="/ppt/media/image9.png" ContentType="image/png"/>
  <Override PartName="/ppt/media/image13.gif" ContentType="image/gif"/>
  <Override PartName="/ppt/media/image23.png" ContentType="image/png"/>
  <Override PartName="/ppt/media/image8.png" ContentType="image/png"/>
  <Override PartName="/ppt/media/image10.jpeg" ContentType="image/jpeg"/>
  <Override PartName="/ppt/media/image16.jpeg" ContentType="image/jpeg"/>
  <Override PartName="/ppt/media/image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jpeg" ContentType="image/jpeg"/>
  <Override PartName="/ppt/media/image12.jpeg" ContentType="image/jpeg"/>
  <Override PartName="/ppt/media/image19.png" ContentType="image/png"/>
  <Override PartName="/ppt/media/image6.png" ContentType="image/png"/>
  <Override PartName="/ppt/media/image21.png" ContentType="image/png"/>
  <Override PartName="/ppt/media/image14.jpeg" ContentType="image/jpeg"/>
  <Override PartName="/ppt/media/image5.png" ContentType="image/png"/>
  <Override PartName="/ppt/media/image20.png" ContentType="image/png"/>
  <Override PartName="/ppt/media/image15.jpeg" ContentType="image/jpeg"/>
  <Override PartName="/ppt/media/image17.jpeg" ContentType="image/jpeg"/>
  <Override PartName="/ppt/media/image18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notes format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71AAED3-AA7E-4078-8E4E-06C06BDBDD38}" type="slidenum"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13A212D-1599-43B9-B82A-05824F57D4DC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5FD3069-158E-4AEC-9363-1C077576C675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Mismatch b/c bad frame extraction in ffmpeg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(Manually observed)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8270559-B35E-40D0-86E9-9E0263340865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 model: eg phoneme -&gt; word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 -&gt; sentence prediction (statistical models eg HMM, or other NN)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C428CD6-D0DB-4C06-904C-96D3FFE5326F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58800AB-3394-47B8-8882-F71B95D458CF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BCABF6B-1B8E-42EE-9D80-D86A14566CA8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AC72332-2A68-4C85-B77C-80EF729A2B1E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301409F-0E3E-461B-BBA9-732AD85B801F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1B7A7B9-62E3-4215-8214-955FFDAA50F0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9B0E27A-B1EE-4140-A100-0DD3F535EFDA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D27B905-0D2E-4B36-AAC1-95ECE1E2F813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Robustness: 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achtergrondgeluid, slechte kwaliteit audio,...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performance b/c use extra information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till now: very hard to extract this info from images (shape of mouth,...), 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but not robust against different people (mustache, gender,...)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 CONVNETS = generalization power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B0B797F-EE41-4928-9A3C-6545F5128512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Past: 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pattern recognition -&gt; HMM -&gt; NNs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limited scope (eg phone support: keyword spotting)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level models: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N-gram model: statistical representation of grammar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B1905A0-11FE-4546-A178-3CBC0F09DDED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NN: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strong abstraction, generalization  power due to multilayer nonlinearity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ConvNN: NN specialized in pattern recognition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level models: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N-gram model: statistical representation of grammar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4B55E5A-19D3-4431-9624-0FC22A2EFBC7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DD578C9-5CC2-4B6B-97AE-235B6D8CCB92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2097B7F-6A08-4FC7-8C7A-C522779EA060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TIMIT: audio database, used very much for SR (large coverage, many speakers)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Min: 800 max: 25k, median: 4.5k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Large -&gt; no data augmentation neede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 Gillen noted difference in Lipspeakers vs Volunteers 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 see how useful volunteer data is.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E76EC00-82AE-47DB-BA30-E1F807B69D2B}" type="slidenum"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88548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3"/>
          <p:cNvSpPr/>
          <p:nvPr/>
        </p:nvSpPr>
        <p:spPr>
          <a:xfrm>
            <a:off x="388548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0" bIns="0" anchor="b"/>
          <a:p>
            <a:pPr algn="r">
              <a:lnSpc>
                <a:spcPct val="100000"/>
              </a:lnSpc>
            </a:pPr>
            <a:r>
              <a:rPr b="0" i="1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0" y="8705520"/>
            <a:ext cx="29714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5"/>
          <p:cNvSpPr/>
          <p:nvPr/>
        </p:nvSpPr>
        <p:spPr>
          <a:xfrm>
            <a:off x="0" y="8640"/>
            <a:ext cx="29714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PlaceHolder 6"/>
          <p:cNvSpPr>
            <a:spLocks noGrp="1"/>
          </p:cNvSpPr>
          <p:nvPr>
            <p:ph type="body"/>
          </p:nvPr>
        </p:nvSpPr>
        <p:spPr>
          <a:xfrm>
            <a:off x="914400" y="4343760"/>
            <a:ext cx="5026320" cy="3847320"/>
          </a:xfrm>
          <a:prstGeom prst="rect">
            <a:avLst/>
          </a:prstGeom>
        </p:spPr>
        <p:txBody>
          <a:bodyPr lIns="91080" rIns="91080" tIns="44640" bIns="4464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Mismatch b/c bad frame extraction in ffmpeg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(Manually observed)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gradFill>
            <a:gsLst>
              <a:gs pos="0">
                <a:srgbClr val="1d8db0"/>
              </a:gs>
              <a:gs pos="100000">
                <a:srgbClr val="bdd8e8"/>
              </a:gs>
            </a:gsLst>
            <a:lin ang="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Afbeelding 8" descr=""/>
          <p:cNvPicPr/>
          <p:nvPr/>
        </p:nvPicPr>
        <p:blipFill>
          <a:blip r:embed="rId2"/>
          <a:stretch/>
        </p:blipFill>
        <p:spPr>
          <a:xfrm>
            <a:off x="7362000" y="6012000"/>
            <a:ext cx="1511280" cy="53892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648000"/>
            <a:ext cx="9142920" cy="6226920"/>
          </a:xfrm>
          <a:prstGeom prst="rect">
            <a:avLst/>
          </a:prstGeom>
          <a:gradFill>
            <a:gsLst>
              <a:gs pos="0">
                <a:srgbClr val="729fcf"/>
              </a:gs>
              <a:gs pos="100000">
                <a:srgbClr val="204a87"/>
              </a:gs>
            </a:gsLst>
            <a:lin ang="3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Afbeelding 11" descr=""/>
          <p:cNvPicPr/>
          <p:nvPr/>
        </p:nvPicPr>
        <p:blipFill>
          <a:blip r:embed="rId3"/>
          <a:stretch/>
        </p:blipFill>
        <p:spPr>
          <a:xfrm>
            <a:off x="612000" y="1800000"/>
            <a:ext cx="1838880" cy="4293360"/>
          </a:xfrm>
          <a:prstGeom prst="rect">
            <a:avLst/>
          </a:prstGeom>
          <a:ln>
            <a:noFill/>
          </a:ln>
        </p:spPr>
      </p:pic>
      <p:pic>
        <p:nvPicPr>
          <p:cNvPr id="4" name="Afbeelding 10" descr=""/>
          <p:cNvPicPr/>
          <p:nvPr/>
        </p:nvPicPr>
        <p:blipFill>
          <a:blip r:embed="rId4"/>
          <a:stretch/>
        </p:blipFill>
        <p:spPr>
          <a:xfrm>
            <a:off x="8283600" y="5706000"/>
            <a:ext cx="427320" cy="718920"/>
          </a:xfrm>
          <a:prstGeom prst="rect">
            <a:avLst/>
          </a:prstGeom>
          <a:ln>
            <a:noFill/>
          </a:ln>
        </p:spPr>
      </p:pic>
      <p:pic>
        <p:nvPicPr>
          <p:cNvPr id="5" name="Afbeelding 2" descr=""/>
          <p:cNvPicPr/>
          <p:nvPr/>
        </p:nvPicPr>
        <p:blipFill>
          <a:blip r:embed="rId5"/>
          <a:stretch/>
        </p:blipFill>
        <p:spPr>
          <a:xfrm>
            <a:off x="360000" y="360000"/>
            <a:ext cx="2013480" cy="71820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gradFill>
            <a:gsLst>
              <a:gs pos="0">
                <a:srgbClr val="1d8db0"/>
              </a:gs>
              <a:gs pos="100000">
                <a:srgbClr val="bdd8e8"/>
              </a:gs>
            </a:gsLst>
            <a:lin ang="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Afbeelding 8" descr=""/>
          <p:cNvPicPr/>
          <p:nvPr/>
        </p:nvPicPr>
        <p:blipFill>
          <a:blip r:embed="rId2"/>
          <a:stretch/>
        </p:blipFill>
        <p:spPr>
          <a:xfrm>
            <a:off x="7362000" y="6012000"/>
            <a:ext cx="1511280" cy="53892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x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hyperlink" Target="https://www.youtube.com/watch?v=5aogzAUPilE&amp;feature=youtu.be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gif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834640" y="822960"/>
            <a:ext cx="5313240" cy="5041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zxx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Ontwerp, analyse en implementatie van een convolutionair neuraal netwerk voor gelijktijdige spraak en beeldherkenning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A396CCD7-3825-4D10-BD15-0CC2DF150241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Goal: labeled frames of phoneme pronounciation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 pipeline: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Extract phoneme time information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Extract frames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Remove invalid frames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Extract faces, mouths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Grayscale and compress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Pickle for simple loading in Python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540360" y="18036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457200" y="4023360"/>
            <a:ext cx="3201480" cy="1800360"/>
          </a:xfrm>
          <a:prstGeom prst="rect">
            <a:avLst/>
          </a:prstGeom>
          <a:ln>
            <a:noFill/>
          </a:ln>
        </p:spPr>
      </p:pic>
      <p:sp>
        <p:nvSpPr>
          <p:cNvPr id="148" name="Line 7"/>
          <p:cNvSpPr/>
          <p:nvPr/>
        </p:nvSpPr>
        <p:spPr>
          <a:xfrm>
            <a:off x="3931920" y="5120640"/>
            <a:ext cx="12801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7223760" y="3931920"/>
            <a:ext cx="1370880" cy="137088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5486400" y="3931920"/>
            <a:ext cx="1370880" cy="1370880"/>
          </a:xfrm>
          <a:prstGeom prst="rect">
            <a:avLst/>
          </a:prstGeom>
          <a:ln>
            <a:noFill/>
          </a:ln>
        </p:spPr>
      </p:pic>
      <p:sp>
        <p:nvSpPr>
          <p:cNvPr id="151" name="CustomShape 8"/>
          <p:cNvSpPr/>
          <p:nvPr/>
        </p:nvSpPr>
        <p:spPr>
          <a:xfrm>
            <a:off x="6400800" y="5394960"/>
            <a:ext cx="30168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38 x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sa1_34_sh.jpg (2KB)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9"/>
          <p:cNvSpPr/>
          <p:nvPr/>
        </p:nvSpPr>
        <p:spPr>
          <a:xfrm>
            <a:off x="6675120" y="1007640"/>
            <a:ext cx="1919520" cy="2649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 Phoneme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16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34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37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iy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40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44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45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47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49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0"/>
          <p:cNvSpPr/>
          <p:nvPr/>
        </p:nvSpPr>
        <p:spPr>
          <a:xfrm>
            <a:off x="1097280" y="5948280"/>
            <a:ext cx="21938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Sa1.mp4 (60MB)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B88207DE-C574-499E-86F7-670B849B74B7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640080" y="1280160"/>
            <a:ext cx="5852160" cy="374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359280" y="731520"/>
            <a:ext cx="8784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Train/test/val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idation set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splits: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each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speaker: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80%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10%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validatio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set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10% test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Baseline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database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paper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(using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HMM)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7"/>
          <p:cNvSpPr txBox="1"/>
          <p:nvPr/>
        </p:nvSpPr>
        <p:spPr>
          <a:xfrm>
            <a:off x="56880" y="5698800"/>
            <a:ext cx="8995680" cy="79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Harte, N.; Gillen, E., "TCD-TIMIT: An Audio-Visual Corpus of Continuous Speech," Multimedia, IEEE Transactions on , vol.17, no.5, pp.603,615, May 2015 doi: 10.1109/TMM.2015.2407694</a:t>
            </a:r>
            <a:endParaRPr b="0" lang="zxx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941400" y="3729960"/>
            <a:ext cx="4545000" cy="148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5. Objectives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2BB354D6-7417-4A83-AF63-21C8F1A7169D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359280" y="731520"/>
            <a:ext cx="8784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Combine lipreading and audio to achieve: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Better performance (we use more information)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Better robustness (low quality recording, background noise,…)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best information source available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on phonemes, not words or sentences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Simpler; also smaller networks needed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Language independent (if you have a dataset)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Possible to put language model on top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7"/>
          <p:cNvSpPr txBox="1"/>
          <p:nvPr/>
        </p:nvSpPr>
        <p:spPr>
          <a:xfrm>
            <a:off x="28800" y="692280"/>
            <a:ext cx="180720" cy="3740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Lipreading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2E85C0B1-CBA3-4D52-AF9E-C4B3B603B2A4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274320" y="7315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Most SR research focused on Audio (phonemes)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Limited correllation lips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↔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sound (aspirated or not,…) → map to visemes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Here, just phonemes used for lipreading (possible information loss + solve ambiguity by language model)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Classification problem: 39 phonemes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Networks tested: 1) CIFAR 10 8 layer network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21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ResNet 50 layerscifar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21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3) simple 6-layer ConvNet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time-aspect (yet 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823320" y="4572000"/>
            <a:ext cx="6400440" cy="1622520"/>
          </a:xfrm>
          <a:prstGeom prst="rect">
            <a:avLst/>
          </a:prstGeom>
          <a:ln>
            <a:noFill/>
          </a:ln>
        </p:spPr>
      </p:pic>
      <p:sp>
        <p:nvSpPr>
          <p:cNvPr id="176" name="TextShape 7"/>
          <p:cNvSpPr txBox="1"/>
          <p:nvPr/>
        </p:nvSpPr>
        <p:spPr>
          <a:xfrm>
            <a:off x="-198000" y="1017720"/>
            <a:ext cx="180720" cy="3466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Lipreadin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g: Google 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WLAS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CA269FEA-99EC-482F-A661-CECE9EC0497F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Nov 2016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Goal: transcribe videos of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mouth motion to characters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Beats a professional lip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reader on videos from BBC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television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parts, merged with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alignment mechanism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3052080" y="3200400"/>
            <a:ext cx="2982960" cy="948240"/>
          </a:xfrm>
          <a:prstGeom prst="rect">
            <a:avLst/>
          </a:prstGeom>
          <a:ln>
            <a:noFill/>
          </a:ln>
        </p:spPr>
      </p:pic>
      <p:sp>
        <p:nvSpPr>
          <p:cNvPr id="184" name="TextShape 7"/>
          <p:cNvSpPr txBox="1"/>
          <p:nvPr/>
        </p:nvSpPr>
        <p:spPr>
          <a:xfrm>
            <a:off x="805320" y="4754880"/>
            <a:ext cx="69670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https://www.youtube.com/watch?v=5aogzAUPilE&amp;feature=youtu.be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Lipreading: Google WLAS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E2F3B060-13B4-46BB-8DB2-4D1500A7E574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6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097280" y="4355280"/>
            <a:ext cx="2982960" cy="94824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274320" y="1005840"/>
            <a:ext cx="6126480" cy="296100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4395600" y="3383280"/>
            <a:ext cx="2188080" cy="256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Lipreading: results Google network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274320" y="731520"/>
            <a:ext cx="484632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 and test on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lipspeakers: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Trained and test on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volunteers: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1737360" y="2377440"/>
            <a:ext cx="374904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7" name="Table 4"/>
          <p:cNvGraphicFramePr/>
          <p:nvPr/>
        </p:nvGraphicFramePr>
        <p:xfrm>
          <a:off x="4616640" y="1571760"/>
          <a:ext cx="3227040" cy="1211400"/>
        </p:xfrm>
        <a:graphic>
          <a:graphicData uri="http://schemas.openxmlformats.org/drawingml/2006/table">
            <a:tbl>
              <a:tblPr/>
              <a:tblGrid>
                <a:gridCol w="2212560"/>
                <a:gridCol w="1014480"/>
              </a:tblGrid>
              <a:tr h="33804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64.6%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91.6%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Table 5"/>
          <p:cNvGraphicFramePr/>
          <p:nvPr/>
        </p:nvGraphicFramePr>
        <p:xfrm>
          <a:off x="547200" y="2773800"/>
          <a:ext cx="3227040" cy="1211400"/>
        </p:xfrm>
        <a:graphic>
          <a:graphicData uri="http://schemas.openxmlformats.org/drawingml/2006/table">
            <a:tbl>
              <a:tblPr/>
              <a:tblGrid>
                <a:gridCol w="2212560"/>
                <a:gridCol w="1014480"/>
              </a:tblGrid>
              <a:tr h="34992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</a:t>
                      </a:r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rate: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74.48%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73.53%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sp>
        <p:nvSpPr>
          <p:cNvPr id="199" name="TextShape 6"/>
          <p:cNvSpPr txBox="1"/>
          <p:nvPr/>
        </p:nvSpPr>
        <p:spPr>
          <a:xfrm>
            <a:off x="54000" y="4902480"/>
            <a:ext cx="8449920" cy="13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 similar to TCDTIMIT paper: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"Visual and audio-visual baseline results on the non-lipspeakers were low overall. Results on the lipspeakers were significantly higher."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4114800" y="731520"/>
            <a:ext cx="484632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 on lipspeakers, test on volunteers: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 on volunteers, test on lipspeakers: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1" name="Table 8"/>
          <p:cNvGraphicFramePr/>
          <p:nvPr/>
        </p:nvGraphicFramePr>
        <p:xfrm>
          <a:off x="4610520" y="2856240"/>
          <a:ext cx="3227760" cy="862200"/>
        </p:xfrm>
        <a:graphic>
          <a:graphicData uri="http://schemas.openxmlformats.org/drawingml/2006/table">
            <a:tbl>
              <a:tblPr/>
              <a:tblGrid>
                <a:gridCol w="2212920"/>
                <a:gridCol w="1014840"/>
              </a:tblGrid>
              <a:tr h="34992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57.58%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0996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56.68%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2" name="Table 9"/>
          <p:cNvGraphicFramePr/>
          <p:nvPr/>
        </p:nvGraphicFramePr>
        <p:xfrm>
          <a:off x="572760" y="1588320"/>
          <a:ext cx="3227760" cy="862200"/>
        </p:xfrm>
        <a:graphic>
          <a:graphicData uri="http://schemas.openxmlformats.org/drawingml/2006/table">
            <a:tbl>
              <a:tblPr/>
              <a:tblGrid>
                <a:gridCol w="2212920"/>
                <a:gridCol w="1014840"/>
              </a:tblGrid>
              <a:tr h="31860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</a:t>
                      </a:r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rate: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57.58%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0996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56.68%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538280" y="3657600"/>
            <a:ext cx="6051240" cy="153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Lipreadin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g: results 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CIFAR10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274320" y="731520"/>
            <a:ext cx="484632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 and test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lipspeakers: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Trained and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on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volunteers: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6" name="Table 3"/>
          <p:cNvGraphicFramePr/>
          <p:nvPr/>
        </p:nvGraphicFramePr>
        <p:xfrm>
          <a:off x="542880" y="3281400"/>
          <a:ext cx="3227040" cy="1211400"/>
        </p:xfrm>
        <a:graphic>
          <a:graphicData uri="http://schemas.openxmlformats.org/drawingml/2006/table">
            <a:tbl>
              <a:tblPr/>
              <a:tblGrid>
                <a:gridCol w="2212560"/>
                <a:gridCol w="1014480"/>
              </a:tblGrid>
              <a:tr h="27936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74.48%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72.76%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sp>
        <p:nvSpPr>
          <p:cNvPr id="207" name="TextShape 4"/>
          <p:cNvSpPr txBox="1"/>
          <p:nvPr/>
        </p:nvSpPr>
        <p:spPr>
          <a:xfrm>
            <a:off x="4114800" y="1188720"/>
            <a:ext cx="45720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 takes about 10x longer than on Google network (500s/epoch)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 not better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Some more layers, more parameters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Good network for lipreading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8" name="Table 5"/>
          <p:cNvGraphicFramePr/>
          <p:nvPr/>
        </p:nvGraphicFramePr>
        <p:xfrm>
          <a:off x="557280" y="1656000"/>
          <a:ext cx="3227760" cy="862200"/>
        </p:xfrm>
        <a:graphic>
          <a:graphicData uri="http://schemas.openxmlformats.org/drawingml/2006/table">
            <a:tbl>
              <a:tblPr/>
              <a:tblGrid>
                <a:gridCol w="2212920"/>
                <a:gridCol w="1014840"/>
              </a:tblGrid>
              <a:tr h="31860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57.05%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0996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57.83%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sp>
        <p:nvSpPr>
          <p:cNvPr id="209" name="TextShape 6"/>
          <p:cNvSpPr txBox="1"/>
          <p:nvPr/>
        </p:nvSpPr>
        <p:spPr>
          <a:xfrm>
            <a:off x="1737360" y="5943600"/>
            <a:ext cx="42742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http://www.cs.toronto.edu/~kriz/cifar.html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Lipreading: </a:t>
            </a: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 ResNet50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274320" y="731520"/>
            <a:ext cx="484632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 and test on lipspeakers: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Trained and test on volunteers: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2" name="Table 3"/>
          <p:cNvGraphicFramePr/>
          <p:nvPr/>
        </p:nvGraphicFramePr>
        <p:xfrm>
          <a:off x="564480" y="3226680"/>
          <a:ext cx="3227040" cy="1211400"/>
        </p:xfrm>
        <a:graphic>
          <a:graphicData uri="http://schemas.openxmlformats.org/drawingml/2006/table">
            <a:tbl>
              <a:tblPr/>
              <a:tblGrid>
                <a:gridCol w="2212560"/>
                <a:gridCol w="1014480"/>
              </a:tblGrid>
              <a:tr h="34992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74.48%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72.76%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sp>
        <p:nvSpPr>
          <p:cNvPr id="213" name="TextShape 4"/>
          <p:cNvSpPr txBox="1"/>
          <p:nvPr/>
        </p:nvSpPr>
        <p:spPr>
          <a:xfrm>
            <a:off x="4114800" y="1188720"/>
            <a:ext cx="45720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 takes about 5x longer than on Google network (500s/epoch)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 not better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Many more layers, more complex architecture with more parameters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-&gt; not well suited for lipreading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4" name="Table 5"/>
          <p:cNvGraphicFramePr/>
          <p:nvPr/>
        </p:nvGraphicFramePr>
        <p:xfrm>
          <a:off x="568440" y="1661760"/>
          <a:ext cx="3227760" cy="862200"/>
        </p:xfrm>
        <a:graphic>
          <a:graphicData uri="http://schemas.openxmlformats.org/drawingml/2006/table">
            <a:tbl>
              <a:tblPr/>
              <a:tblGrid>
                <a:gridCol w="2212920"/>
                <a:gridCol w="1014840"/>
              </a:tblGrid>
              <a:tr h="31860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validation error rate: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61.95%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  <a:tr h="309960"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error rate:  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zx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62.45%</a:t>
                      </a:r>
                      <a:endParaRPr b="0" lang="zxx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6b1c7"/>
                    </a:solidFill>
                  </a:tcPr>
                </a:tc>
              </a:tr>
            </a:tbl>
          </a:graphicData>
        </a:graphic>
      </p:graphicFrame>
      <p:sp>
        <p:nvSpPr>
          <p:cNvPr id="215" name="TextShape 6"/>
          <p:cNvSpPr txBox="1"/>
          <p:nvPr/>
        </p:nvSpPr>
        <p:spPr>
          <a:xfrm>
            <a:off x="1446840" y="5943600"/>
            <a:ext cx="55940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https://github.com/KaimingHe/deep-residual-networks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Lipreading: demo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019BA6D9-CCB0-4449-A62A-22F02C2B4836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6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Take picture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Extract face, mouth, convert to grayscale and resize to 120x120x1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Reshape image for evaluation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Evaluate, print phoneme predictions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TextShape 7"/>
          <p:cNvSpPr txBox="1"/>
          <p:nvPr/>
        </p:nvSpPr>
        <p:spPr>
          <a:xfrm>
            <a:off x="518760" y="3657600"/>
            <a:ext cx="8516880" cy="85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python preprocessImage.py -i testImages/image.jpg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python evaluateImage.py -i testImages/image_mouth_gray_resized.jpg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zx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 results/ResNet50/allLipspeakers/allLipspeakers.npz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Overview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B78EBF82-18CD-4AAD-8547-294946971102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82296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 sketch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research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Lipreading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Speech (audio)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Sensor fusion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7. Audio SR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4F2C2E95-FA1B-4329-BAF8-D2F89565F1FF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Two-layer LSTM architecture, MFCC as input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 with noise to make more robust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 layer LSTM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Combining audio and visual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41368CA3-7BD0-40BC-A3E1-141F9D545243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6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SR: inherent time aspect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Lipreading: mostly time-independent, could benefit from limited time aspect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Audio and video synchronized thanks to labeled dataset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-&gt; possible to combine feature vectors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'Late fusion': combine output sequences (weighting)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Weighting determined by: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 of seperate models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S/N of audio (if known)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Quality of video/image (resolution, face angle, lighting,...)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Analyse performance: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Different amounts of audio and/or image noise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Comparison audio only/visual only/ audio-visual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Problem sketch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457200" y="128016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Speech recognition is useful: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Automatic subtitles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Assisting hearing impaired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Human-computer interation (Siri)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International meetings (translations)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Until now:  mostly audio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images (lipreading) → robustness, performance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E0AE61C0-1C0D-4B0C-8656-C1C68D7965C4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Research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E3900538-E7B7-4F56-8553-90D5809FAE29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the past: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Mostly audio SR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Acoustic model: formants, fricatives,...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Record sounds, statistical correlation of spectrals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Hidden Markov Models (HMM)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Language model on top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Often limited in scope (eg. Phone support)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Research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C9D48F38-EBD8-4BDB-B1CB-C8E05F7EB017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Current: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Still mostly audio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Acoustic model: formants, fricatives,…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Record sounds, statistical correlation of spectrals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Convolutional 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Language model on top (possibly DNN? 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Much broader in scope (Siri, Cortana, SR 'in the wild')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77943F53-5DD2-4DEE-ABCE-B78E155A3EE8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Simple units with nonlinear output function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539280" y="2194560"/>
            <a:ext cx="4032000" cy="230040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5144760" y="2468880"/>
            <a:ext cx="3632760" cy="1781640"/>
          </a:xfrm>
          <a:prstGeom prst="rect">
            <a:avLst/>
          </a:prstGeom>
          <a:ln>
            <a:noFill/>
          </a:ln>
        </p:spPr>
      </p:pic>
      <p:sp>
        <p:nvSpPr>
          <p:cNvPr id="115" name="CustomShape 6"/>
          <p:cNvSpPr/>
          <p:nvPr/>
        </p:nvSpPr>
        <p:spPr>
          <a:xfrm>
            <a:off x="5577840" y="4297680"/>
            <a:ext cx="173664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http://cs231n.github.io/neural-networks-1/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2194560" y="4206240"/>
            <a:ext cx="173664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http://cs231n.github.io/neural-networks-1/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71178CD4-BE15-4EA0-BFEA-979107FE68D9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251640" y="963720"/>
            <a:ext cx="8784000" cy="47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Goal: Pattern Recognition → high-dimensional input data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Fully connected Nns don’t scale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want to reduce # parameters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Brain also uses specialized neurons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Convolutional Neural Networks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Layers in 3D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≈ trainable filters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parameter sharing + pooling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 types: CONV, ReLu, Pool, FC,...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7" marL="172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806000" y="3291840"/>
            <a:ext cx="3788640" cy="134460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5170680" y="1372320"/>
            <a:ext cx="2876040" cy="1736640"/>
          </a:xfrm>
          <a:prstGeom prst="rect">
            <a:avLst/>
          </a:prstGeom>
          <a:ln>
            <a:noFill/>
          </a:ln>
        </p:spPr>
      </p:pic>
      <p:sp>
        <p:nvSpPr>
          <p:cNvPr id="124" name="CustomShape 6"/>
          <p:cNvSpPr/>
          <p:nvPr/>
        </p:nvSpPr>
        <p:spPr>
          <a:xfrm>
            <a:off x="5169960" y="3108960"/>
            <a:ext cx="269316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http://www.mind.ilstu.edu/curriculum/neurons_intro/neurons_intro.php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5747760" y="4408200"/>
            <a:ext cx="4858560" cy="1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http://cs231n.github.io/convolutional-networks/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4937760" y="4743000"/>
            <a:ext cx="2229120" cy="1565640"/>
          </a:xfrm>
          <a:prstGeom prst="rect">
            <a:avLst/>
          </a:prstGeom>
          <a:ln>
            <a:noFill/>
          </a:ln>
        </p:spPr>
      </p:pic>
      <p:sp>
        <p:nvSpPr>
          <p:cNvPr id="127" name="CustomShape 8"/>
          <p:cNvSpPr/>
          <p:nvPr/>
        </p:nvSpPr>
        <p:spPr>
          <a:xfrm>
            <a:off x="5486400" y="6224760"/>
            <a:ext cx="4858560" cy="1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zxx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http://cs231n.github.io/convolutional-networks/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9B26058E-A8D8-4A1A-967F-58AB12B0C63D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731520" y="88668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365760" y="914400"/>
            <a:ext cx="8784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Alternatives: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◌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GRID: large dataset, but small vocabulary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◌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VidTIMIT: small dataset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◌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Many non-public databases (Google etc)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TCDTIMIT: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◌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Many speakers, high quality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◌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Continuous speech, good coverage of phonemes and visemes. (TIMIT)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◌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Available to other researchers.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◌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Content: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2255 sentences from 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59 volunteers (98 sentences each)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professional lipspeakers (377 sentences each)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~25 phonemes/sentence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Musica"/>
              <a:buChar char="‒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Total: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235k phoneme examples; ~ 6k each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7"/>
          <p:cNvSpPr txBox="1"/>
          <p:nvPr/>
        </p:nvSpPr>
        <p:spPr>
          <a:xfrm>
            <a:off x="56880" y="5843520"/>
            <a:ext cx="8995680" cy="37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Harte, N.; Gillen, E., "TCD-TIMIT: An Audio-Visual Corpus of Continuous Speech," Multimedia, IEEE Transactions on , vol.17, no.5, pp.603,615, May 2015 doi: 10.1109/TMM.2015.2407694</a:t>
            </a:r>
            <a:endParaRPr b="0" lang="zxx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03440" y="6248520"/>
            <a:ext cx="189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3165480" y="6248520"/>
            <a:ext cx="2811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>
            <a:off x="540000" y="180000"/>
            <a:ext cx="8332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zxx" sz="3600" spc="-1" strike="noStrike">
                <a:solidFill>
                  <a:srgbClr val="52bde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Dataset: TCDTIMIT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0" y="6408000"/>
            <a:ext cx="9142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4AEBEA27-9AE6-4438-8AC2-E0551584AEAE}" type="slidenum">
              <a:rPr b="0" lang="zxx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251640" y="891360"/>
            <a:ext cx="8621280" cy="50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920">
              <a:lnSpc>
                <a:spcPct val="100000"/>
              </a:lnSpc>
              <a:buClr>
                <a:srgbClr val="00407a"/>
              </a:buClr>
              <a:buSzPct val="110000"/>
              <a:buFont typeface="Arial"/>
              <a:buChar char="•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359280" y="731520"/>
            <a:ext cx="8784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Issues downloading &amp; extracting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Lacking documentation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Very little support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Files missing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After processing: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mismatch phoneme- frame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frames missing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Other issues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write own software to extract data from videos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r>
              <a:rPr b="0" lang="zxx" sz="2000" spc="-1" strike="noStrike">
                <a:solidFill>
                  <a:srgbClr val="00407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 available for other researchers using that database</a:t>
            </a:r>
            <a:endParaRPr b="0" lang="zx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726</TotalTime>
  <Application>LibreOffice/5.1.4.2$Linux_X86_64 LibreOffice_project/10m0$Build-2</Application>
  <Company>KULeuven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2012-07-10T07:57:57Z</dcterms:created>
  <dc:creator>ICTS | Communicatie, Servicepunt en Opleiding</dc:creator>
  <dc:description>Huisstijl KU Leuven - versie 24 juli 2012</dc:description>
  <dc:language>en-US</dc:language>
  <cp:lastModifiedBy/>
  <dcterms:modified xsi:type="dcterms:W3CDTF">2016-12-19T18:38:33Z</dcterms:modified>
  <cp:revision>107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KULeuven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