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7.jpeg" ContentType="image/jpeg"/>
  <Override PartName="/ppt/media/image15.jpeg" ContentType="image/jpeg"/>
  <Override PartName="/ppt/media/image14.jpeg" ContentType="image/jpeg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6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10.jpeg" ContentType="image/jpeg"/>
  <Override PartName="/ppt/media/image8.png" ContentType="image/png"/>
  <Override PartName="/ppt/media/image13.gif" ContentType="image/gif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EAAAAAF-A322-42E7-8DF4-AE515E7A71FD}" type="slidenum"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CEE7EBF-4FEB-4B4E-ADDD-CDC837FDBB1C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885480" y="8640"/>
            <a:ext cx="29718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3"/>
          <p:cNvSpPr/>
          <p:nvPr/>
        </p:nvSpPr>
        <p:spPr>
          <a:xfrm>
            <a:off x="3885480" y="8705520"/>
            <a:ext cx="29718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0" y="8705520"/>
            <a:ext cx="29718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5"/>
          <p:cNvSpPr/>
          <p:nvPr/>
        </p:nvSpPr>
        <p:spPr>
          <a:xfrm>
            <a:off x="0" y="8640"/>
            <a:ext cx="29718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680" cy="384768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62CF869-98E0-497D-B2E9-81615ACF5AFD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885480" y="8640"/>
            <a:ext cx="29718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3"/>
          <p:cNvSpPr/>
          <p:nvPr/>
        </p:nvSpPr>
        <p:spPr>
          <a:xfrm>
            <a:off x="3885480" y="8705520"/>
            <a:ext cx="29718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0" y="8705520"/>
            <a:ext cx="29718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5"/>
          <p:cNvSpPr/>
          <p:nvPr/>
        </p:nvSpPr>
        <p:spPr>
          <a:xfrm>
            <a:off x="0" y="8640"/>
            <a:ext cx="29718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680" cy="384768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Language model: eg phoneme -&gt; word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Word -&gt; sentence prediction (statistical models eg HMM, or other NN)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A1F3574-3583-4729-800F-80AA5E2B8B06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885480" y="8640"/>
            <a:ext cx="29718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3"/>
          <p:cNvSpPr/>
          <p:nvPr/>
        </p:nvSpPr>
        <p:spPr>
          <a:xfrm>
            <a:off x="3885480" y="8705520"/>
            <a:ext cx="29718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0" y="8705520"/>
            <a:ext cx="29718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5"/>
          <p:cNvSpPr/>
          <p:nvPr/>
        </p:nvSpPr>
        <p:spPr>
          <a:xfrm>
            <a:off x="0" y="8640"/>
            <a:ext cx="29718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680" cy="384768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2E0039A-7EEB-41A9-AD31-CB22DF7E97A1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885480" y="8640"/>
            <a:ext cx="29718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"/>
          <p:cNvSpPr/>
          <p:nvPr/>
        </p:nvSpPr>
        <p:spPr>
          <a:xfrm>
            <a:off x="3885480" y="8705520"/>
            <a:ext cx="29718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0" y="8705520"/>
            <a:ext cx="29718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5"/>
          <p:cNvSpPr/>
          <p:nvPr/>
        </p:nvSpPr>
        <p:spPr>
          <a:xfrm>
            <a:off x="0" y="8640"/>
            <a:ext cx="29718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680" cy="384768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E1B707D-6696-4BE9-857E-1A1C806715BF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5480" y="8640"/>
            <a:ext cx="29718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3885480" y="8705520"/>
            <a:ext cx="29718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0" y="8705520"/>
            <a:ext cx="29718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5"/>
          <p:cNvSpPr/>
          <p:nvPr/>
        </p:nvSpPr>
        <p:spPr>
          <a:xfrm>
            <a:off x="0" y="8640"/>
            <a:ext cx="29718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680" cy="384768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Robustness: 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achtergrondgeluid, slechte kwaliteit audio,...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performance b/c use extra information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till now: very hard to extract this info from images (shape of mouth,...), 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but not robust against different people (mustache, gender,...)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 CONVNETS = generalization power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F1BACF4-CBCC-43CE-822F-ACE67F0E4A38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5480" y="8640"/>
            <a:ext cx="29718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"/>
          <p:cNvSpPr/>
          <p:nvPr/>
        </p:nvSpPr>
        <p:spPr>
          <a:xfrm>
            <a:off x="3885480" y="8705520"/>
            <a:ext cx="29718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0" y="8705520"/>
            <a:ext cx="29718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5"/>
          <p:cNvSpPr/>
          <p:nvPr/>
        </p:nvSpPr>
        <p:spPr>
          <a:xfrm>
            <a:off x="0" y="8640"/>
            <a:ext cx="29718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680" cy="384768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Past: 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pattern recognition -&gt; HMM -&gt; NNs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limited scope (eg phone support: keyword spotting)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level models: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N-gram model: statistical representation of grammar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ED9FD0B-ED49-4300-875A-84BD6CA38219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885480" y="8640"/>
            <a:ext cx="29718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"/>
          <p:cNvSpPr/>
          <p:nvPr/>
        </p:nvSpPr>
        <p:spPr>
          <a:xfrm>
            <a:off x="3885480" y="8705520"/>
            <a:ext cx="29718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0" y="8705520"/>
            <a:ext cx="29718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5"/>
          <p:cNvSpPr/>
          <p:nvPr/>
        </p:nvSpPr>
        <p:spPr>
          <a:xfrm>
            <a:off x="0" y="8640"/>
            <a:ext cx="29718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680" cy="384768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NN: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strong abstraction, generalization  power due to multilayer nonlinearity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ConvNN: NN specialized in pattern recognition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level models: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N-gram model: statistical representation of grammar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86BEAA3-FF7C-4F87-A604-FF4D187A2DF4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885480" y="8640"/>
            <a:ext cx="29718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3"/>
          <p:cNvSpPr/>
          <p:nvPr/>
        </p:nvSpPr>
        <p:spPr>
          <a:xfrm>
            <a:off x="3885480" y="8705520"/>
            <a:ext cx="29718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0" y="8705520"/>
            <a:ext cx="29718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5"/>
          <p:cNvSpPr/>
          <p:nvPr/>
        </p:nvSpPr>
        <p:spPr>
          <a:xfrm>
            <a:off x="0" y="8640"/>
            <a:ext cx="29718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680" cy="384768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C477D91-A8A0-4655-86DB-CF310BA6F2A5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885480" y="8640"/>
            <a:ext cx="29718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3"/>
          <p:cNvSpPr/>
          <p:nvPr/>
        </p:nvSpPr>
        <p:spPr>
          <a:xfrm>
            <a:off x="3885480" y="8705520"/>
            <a:ext cx="29718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0" y="8705520"/>
            <a:ext cx="29718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5"/>
          <p:cNvSpPr/>
          <p:nvPr/>
        </p:nvSpPr>
        <p:spPr>
          <a:xfrm>
            <a:off x="0" y="8640"/>
            <a:ext cx="29718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680" cy="384768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096362E-F393-4ADF-875C-91817A05B2D1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885480" y="8640"/>
            <a:ext cx="29718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3"/>
          <p:cNvSpPr/>
          <p:nvPr/>
        </p:nvSpPr>
        <p:spPr>
          <a:xfrm>
            <a:off x="3885480" y="8705520"/>
            <a:ext cx="29718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0" y="8705520"/>
            <a:ext cx="29718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5"/>
          <p:cNvSpPr/>
          <p:nvPr/>
        </p:nvSpPr>
        <p:spPr>
          <a:xfrm>
            <a:off x="0" y="8640"/>
            <a:ext cx="29718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680" cy="384768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TIMIT: audio database, used very much for SR (large coverage, many speakers)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Min: 800 max: 25k, median: 4.5k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Large -&gt; no data augmentation neede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 Gillen noted difference in Lipspeakers vs Volunteers 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 see how useful volunteer data is.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4D051AF-75AB-4D83-B1F7-6C4B877491B1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885480" y="8640"/>
            <a:ext cx="29718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3"/>
          <p:cNvSpPr/>
          <p:nvPr/>
        </p:nvSpPr>
        <p:spPr>
          <a:xfrm>
            <a:off x="3885480" y="8705520"/>
            <a:ext cx="29718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0" y="8705520"/>
            <a:ext cx="29718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5"/>
          <p:cNvSpPr/>
          <p:nvPr/>
        </p:nvSpPr>
        <p:spPr>
          <a:xfrm>
            <a:off x="0" y="8640"/>
            <a:ext cx="29718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680" cy="384768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Mismatch b/c bad frame extraction in ffmpeg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(Manually observed)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8000"/>
            <a:ext cx="9143280" cy="485280"/>
          </a:xfrm>
          <a:prstGeom prst="rect">
            <a:avLst/>
          </a:prstGeom>
          <a:gradFill>
            <a:gsLst>
              <a:gs pos="0">
                <a:srgbClr val="1d8db0"/>
              </a:gs>
              <a:gs pos="100000">
                <a:srgbClr val="bdd8e8"/>
              </a:gs>
            </a:gsLst>
            <a:lin ang="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Afbeelding 8" descr=""/>
          <p:cNvPicPr/>
          <p:nvPr/>
        </p:nvPicPr>
        <p:blipFill>
          <a:blip r:embed="rId2"/>
          <a:stretch/>
        </p:blipFill>
        <p:spPr>
          <a:xfrm>
            <a:off x="7362000" y="6012000"/>
            <a:ext cx="1511640" cy="5392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648000"/>
            <a:ext cx="9143280" cy="6227280"/>
          </a:xfrm>
          <a:prstGeom prst="rect">
            <a:avLst/>
          </a:prstGeom>
          <a:gradFill>
            <a:gsLst>
              <a:gs pos="0">
                <a:srgbClr val="729fcf"/>
              </a:gs>
              <a:gs pos="100000">
                <a:srgbClr val="204a87"/>
              </a:gs>
            </a:gsLst>
            <a:lin ang="3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Afbeelding 11" descr=""/>
          <p:cNvPicPr/>
          <p:nvPr/>
        </p:nvPicPr>
        <p:blipFill>
          <a:blip r:embed="rId3"/>
          <a:stretch/>
        </p:blipFill>
        <p:spPr>
          <a:xfrm>
            <a:off x="612000" y="1800000"/>
            <a:ext cx="1839240" cy="4293720"/>
          </a:xfrm>
          <a:prstGeom prst="rect">
            <a:avLst/>
          </a:prstGeom>
          <a:ln>
            <a:noFill/>
          </a:ln>
        </p:spPr>
      </p:pic>
      <p:pic>
        <p:nvPicPr>
          <p:cNvPr id="4" name="Afbeelding 10" descr=""/>
          <p:cNvPicPr/>
          <p:nvPr/>
        </p:nvPicPr>
        <p:blipFill>
          <a:blip r:embed="rId4"/>
          <a:stretch/>
        </p:blipFill>
        <p:spPr>
          <a:xfrm>
            <a:off x="8283600" y="5706000"/>
            <a:ext cx="427680" cy="719280"/>
          </a:xfrm>
          <a:prstGeom prst="rect">
            <a:avLst/>
          </a:prstGeom>
          <a:ln>
            <a:noFill/>
          </a:ln>
        </p:spPr>
      </p:pic>
      <p:pic>
        <p:nvPicPr>
          <p:cNvPr id="5" name="Afbeelding 2" descr=""/>
          <p:cNvPicPr/>
          <p:nvPr/>
        </p:nvPicPr>
        <p:blipFill>
          <a:blip r:embed="rId5"/>
          <a:stretch/>
        </p:blipFill>
        <p:spPr>
          <a:xfrm>
            <a:off x="360000" y="360000"/>
            <a:ext cx="2013840" cy="718560"/>
          </a:xfrm>
          <a:prstGeom prst="rect">
            <a:avLst/>
          </a:prstGeom>
          <a:ln>
            <a:noFill/>
          </a:ln>
        </p:spPr>
      </p:pic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3280" cy="89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x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408000"/>
            <a:ext cx="9143280" cy="485280"/>
          </a:xfrm>
          <a:prstGeom prst="rect">
            <a:avLst/>
          </a:prstGeom>
          <a:gradFill>
            <a:gsLst>
              <a:gs pos="0">
                <a:srgbClr val="1d8db0"/>
              </a:gs>
              <a:gs pos="100000">
                <a:srgbClr val="bdd8e8"/>
              </a:gs>
            </a:gsLst>
            <a:lin ang="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Afbeelding 8" descr=""/>
          <p:cNvPicPr/>
          <p:nvPr/>
        </p:nvPicPr>
        <p:blipFill>
          <a:blip r:embed="rId2"/>
          <a:stretch/>
        </p:blipFill>
        <p:spPr>
          <a:xfrm>
            <a:off x="7362000" y="6012000"/>
            <a:ext cx="1511640" cy="539280"/>
          </a:xfrm>
          <a:prstGeom prst="rect">
            <a:avLst/>
          </a:prstGeom>
          <a:ln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x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gif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834640" y="822960"/>
            <a:ext cx="5313600" cy="5042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zxx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Ontwerp, analyse en implementatie van een convolutionair neuraal netwerk voor gelijktijdige spraak en beeldherkenning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03440" y="6248520"/>
            <a:ext cx="18979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"/>
          <p:cNvSpPr/>
          <p:nvPr/>
        </p:nvSpPr>
        <p:spPr>
          <a:xfrm>
            <a:off x="3165480" y="6248520"/>
            <a:ext cx="28123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"/>
          <p:cNvSpPr/>
          <p:nvPr/>
        </p:nvSpPr>
        <p:spPr>
          <a:xfrm>
            <a:off x="0" y="6408000"/>
            <a:ext cx="914328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24D75931-5998-4DCE-B8FC-80B1CA8CA4B8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251640" y="891360"/>
            <a:ext cx="8621640" cy="50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928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251640" y="963720"/>
            <a:ext cx="8784360" cy="47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Goal: labeled frames of phoneme pronounciation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 phoneme time information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 frames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Remove invalid frames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 faces, mouths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Grayscale and compress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Pickle for simple loading in Python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540360" y="180360"/>
            <a:ext cx="8333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Dataset: TCDTIMIT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457200" y="4206240"/>
            <a:ext cx="3201840" cy="1800720"/>
          </a:xfrm>
          <a:prstGeom prst="rect">
            <a:avLst/>
          </a:prstGeom>
          <a:ln>
            <a:noFill/>
          </a:ln>
        </p:spPr>
      </p:pic>
      <p:sp>
        <p:nvSpPr>
          <p:cNvPr id="149" name="Line 7"/>
          <p:cNvSpPr/>
          <p:nvPr/>
        </p:nvSpPr>
        <p:spPr>
          <a:xfrm>
            <a:off x="3931920" y="5120640"/>
            <a:ext cx="12801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7223760" y="3931920"/>
            <a:ext cx="1371240" cy="137124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5486400" y="3931920"/>
            <a:ext cx="1371240" cy="1371240"/>
          </a:xfrm>
          <a:prstGeom prst="rect">
            <a:avLst/>
          </a:prstGeom>
          <a:ln>
            <a:noFill/>
          </a:ln>
        </p:spPr>
      </p:pic>
      <p:sp>
        <p:nvSpPr>
          <p:cNvPr id="152" name="CustomShape 8"/>
          <p:cNvSpPr/>
          <p:nvPr/>
        </p:nvSpPr>
        <p:spPr>
          <a:xfrm>
            <a:off x="6400800" y="5394960"/>
            <a:ext cx="30171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38 x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sa1_34_sh.jpg (2KB)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9"/>
          <p:cNvSpPr/>
          <p:nvPr/>
        </p:nvSpPr>
        <p:spPr>
          <a:xfrm>
            <a:off x="6675120" y="1007640"/>
            <a:ext cx="1919880" cy="2649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 Phoneme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34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37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iy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44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45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47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49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0"/>
          <p:cNvSpPr/>
          <p:nvPr/>
        </p:nvSpPr>
        <p:spPr>
          <a:xfrm>
            <a:off x="1371600" y="6061680"/>
            <a:ext cx="21942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Sa1.mp4 (60MB)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03440" y="6248520"/>
            <a:ext cx="18979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"/>
          <p:cNvSpPr/>
          <p:nvPr/>
        </p:nvSpPr>
        <p:spPr>
          <a:xfrm>
            <a:off x="3165480" y="6248520"/>
            <a:ext cx="28123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"/>
          <p:cNvSpPr/>
          <p:nvPr/>
        </p:nvSpPr>
        <p:spPr>
          <a:xfrm>
            <a:off x="540000" y="180000"/>
            <a:ext cx="8333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 Objectives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0" y="6408000"/>
            <a:ext cx="914328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7516BF84-6EE5-45C3-8CD3-7DDAF75C7D0F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251640" y="891360"/>
            <a:ext cx="8621640" cy="50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928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359280" y="731520"/>
            <a:ext cx="87843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Combine lipreading and audio to achieve: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Better performance (we use more information)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Better robustness (low quality recording, background noise,…)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best information source available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 on phonemes, not words or sentences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Simpler; also smaller networks needed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Language independent (dataset)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Possible to put language model on top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703440" y="6248520"/>
            <a:ext cx="18979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3165480" y="6248520"/>
            <a:ext cx="28123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"/>
          <p:cNvSpPr/>
          <p:nvPr/>
        </p:nvSpPr>
        <p:spPr>
          <a:xfrm>
            <a:off x="540000" y="180000"/>
            <a:ext cx="8333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 Lipreading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0" y="6408000"/>
            <a:ext cx="914328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9B5D6D5D-C7D4-4528-8D43-36AD0C226668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251640" y="891360"/>
            <a:ext cx="8621640" cy="50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928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251640" y="963720"/>
            <a:ext cx="8784360" cy="47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 SR research focused on Audio (phonemes)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Limited corellation lips – sound (aspirated or not,…) → visemes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 phoneme ↔ viseme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viseme used for lipreading (possible information loss)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03440" y="6248520"/>
            <a:ext cx="18979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3165480" y="6248520"/>
            <a:ext cx="28123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540000" y="180000"/>
            <a:ext cx="8333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Overview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0" y="6408000"/>
            <a:ext cx="914328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E58A5551-0B38-4929-B971-E6A07430F342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251640" y="891360"/>
            <a:ext cx="8621640" cy="50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928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822960" y="963720"/>
            <a:ext cx="8784360" cy="47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 sketch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research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 networks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Dataset: TCDTIMIT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Lipreading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Speech (audio)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Sensor fusion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03440" y="6248520"/>
            <a:ext cx="18979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3165480" y="6248520"/>
            <a:ext cx="28123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540000" y="180000"/>
            <a:ext cx="8333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Problem sketch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251640" y="1268640"/>
            <a:ext cx="8784360" cy="47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Speech recognition is useful: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Automatic subtitles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Assisting hearing impaired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Convenience (Siri)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International meetings (translations)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Until now:  mostly audio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images (lipreading) → robustness, performance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0" y="6408000"/>
            <a:ext cx="914328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67A0BE76-1C12-47A6-8F0E-BBDF3FD5B83F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03440" y="6248520"/>
            <a:ext cx="18979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3165480" y="6248520"/>
            <a:ext cx="28123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3"/>
          <p:cNvSpPr/>
          <p:nvPr/>
        </p:nvSpPr>
        <p:spPr>
          <a:xfrm>
            <a:off x="540000" y="180000"/>
            <a:ext cx="8333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Research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0" y="6408000"/>
            <a:ext cx="914328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00EB0673-642A-4F93-B8E5-9BF5CE9C864F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251640" y="891360"/>
            <a:ext cx="8621640" cy="50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928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251640" y="963720"/>
            <a:ext cx="8784360" cy="47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Past: </a:t>
            </a: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Mostly audio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Acoustic model: formants, fricatives,...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Record sounds, statistical correlation of spectrals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</a:t>
            </a: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Hidden Markov Models (HMM)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Language model on top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Often limited in scope (eg. Phone support)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03440" y="6248520"/>
            <a:ext cx="18979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"/>
          <p:cNvSpPr/>
          <p:nvPr/>
        </p:nvSpPr>
        <p:spPr>
          <a:xfrm>
            <a:off x="3165480" y="6248520"/>
            <a:ext cx="28123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3"/>
          <p:cNvSpPr/>
          <p:nvPr/>
        </p:nvSpPr>
        <p:spPr>
          <a:xfrm>
            <a:off x="540000" y="180000"/>
            <a:ext cx="8333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Research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0" y="6408000"/>
            <a:ext cx="914328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A3CA0C57-A351-471F-ACDB-B4C0DF4E632F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251640" y="891360"/>
            <a:ext cx="8621640" cy="50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928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251640" y="963720"/>
            <a:ext cx="8784360" cy="47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Current: </a:t>
            </a: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Still mostly audio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sng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Acoustic model: formants, fricatives,</a:t>
            </a: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sng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Record sounds, statistical correlation of spectrals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5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 </a:t>
            </a: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Convolutional Neural Networks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Language model on top (also NN? 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Much broader in scope (Siri, Cortana)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03440" y="6248520"/>
            <a:ext cx="18979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3165480" y="6248520"/>
            <a:ext cx="28123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540000" y="180000"/>
            <a:ext cx="8333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Neural Networks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0" y="6408000"/>
            <a:ext cx="914328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F065D325-F558-4B89-B44A-96FBB223A7DA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251640" y="891360"/>
            <a:ext cx="8621640" cy="50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 units with nonlinear output function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539280" y="2194560"/>
            <a:ext cx="4032360" cy="230076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5144760" y="2468880"/>
            <a:ext cx="3633120" cy="1782000"/>
          </a:xfrm>
          <a:prstGeom prst="rect">
            <a:avLst/>
          </a:prstGeom>
          <a:ln>
            <a:noFill/>
          </a:ln>
        </p:spPr>
      </p:pic>
      <p:sp>
        <p:nvSpPr>
          <p:cNvPr id="116" name="CustomShape 6"/>
          <p:cNvSpPr/>
          <p:nvPr/>
        </p:nvSpPr>
        <p:spPr>
          <a:xfrm>
            <a:off x="5577840" y="4297680"/>
            <a:ext cx="173700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http://cs231n.github.io/neural-networks-1/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7"/>
          <p:cNvSpPr/>
          <p:nvPr/>
        </p:nvSpPr>
        <p:spPr>
          <a:xfrm>
            <a:off x="2194560" y="4206240"/>
            <a:ext cx="173700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http://cs231n.github.io/neural-networks-1/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03440" y="6248520"/>
            <a:ext cx="18979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3165480" y="6248520"/>
            <a:ext cx="28123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540000" y="180000"/>
            <a:ext cx="8333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Neural Networks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0" y="6408000"/>
            <a:ext cx="914328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D30EC226-E3A3-4D69-B498-C41352D2B69C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251640" y="891360"/>
            <a:ext cx="8621640" cy="50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928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251640" y="963720"/>
            <a:ext cx="8784360" cy="47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Goal: Pattern Recognition → lots of inputs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Fully connected Nns don’t scale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Reduce # parameters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Brain also uses specialized neurons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Convolutional Neural Networks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Layers in 3D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≈ trainable filters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parameter sharing + pooling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Layer types: CONV, ReLu, Pool, FC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7" marL="172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4806000" y="3291840"/>
            <a:ext cx="3789000" cy="134496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5486400" y="1280160"/>
            <a:ext cx="2876400" cy="1737000"/>
          </a:xfrm>
          <a:prstGeom prst="rect">
            <a:avLst/>
          </a:prstGeom>
          <a:ln>
            <a:noFill/>
          </a:ln>
        </p:spPr>
      </p:pic>
      <p:sp>
        <p:nvSpPr>
          <p:cNvPr id="126" name="CustomShape 7"/>
          <p:cNvSpPr/>
          <p:nvPr/>
        </p:nvSpPr>
        <p:spPr>
          <a:xfrm>
            <a:off x="5169960" y="3108960"/>
            <a:ext cx="2693520" cy="2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http://www.mind.ilstu.edu/curriculum/neurons_intro/neurons_intro.php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8"/>
          <p:cNvSpPr/>
          <p:nvPr/>
        </p:nvSpPr>
        <p:spPr>
          <a:xfrm>
            <a:off x="5747760" y="4408200"/>
            <a:ext cx="4858920" cy="17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http://cs231n.github.io/convolutional-networks/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4937760" y="4743000"/>
            <a:ext cx="2229480" cy="1566000"/>
          </a:xfrm>
          <a:prstGeom prst="rect">
            <a:avLst/>
          </a:prstGeom>
          <a:ln>
            <a:noFill/>
          </a:ln>
        </p:spPr>
      </p:pic>
      <p:sp>
        <p:nvSpPr>
          <p:cNvPr id="129" name="CustomShape 9"/>
          <p:cNvSpPr/>
          <p:nvPr/>
        </p:nvSpPr>
        <p:spPr>
          <a:xfrm>
            <a:off x="5486400" y="6224760"/>
            <a:ext cx="4858920" cy="17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http://cs231n.github.io/convolutional-networks/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03440" y="6248520"/>
            <a:ext cx="18979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3165480" y="6248520"/>
            <a:ext cx="28123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540000" y="180000"/>
            <a:ext cx="8333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Dataset</a:t>
            </a: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TCDTIMIT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0" y="6408000"/>
            <a:ext cx="914328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C4C72B14-8B13-49BA-9054-722D4B138B7F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251640" y="891360"/>
            <a:ext cx="8621640" cy="50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928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267840" y="731520"/>
            <a:ext cx="87843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Alternatives: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GRID: large dataset, but small vocabulary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VidTIMIT: small dataset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Many non-public databases (Google etc)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TCDTIMIT: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Many speakers, high quality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Continuous speech, good coverage of phonemes and visemes. (TIMIT)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Available to other researchers.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Content: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2255 sentences from TIMIT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59 volunteers (98 sentences each)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professional lipspeakers (377 sentences each)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~25 phonemes/sentence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Total: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235k phoneme examples; ~ 6k each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03440" y="6248520"/>
            <a:ext cx="18979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"/>
          <p:cNvSpPr/>
          <p:nvPr/>
        </p:nvSpPr>
        <p:spPr>
          <a:xfrm>
            <a:off x="3165480" y="6248520"/>
            <a:ext cx="28123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540000" y="180000"/>
            <a:ext cx="8333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Dataset: TCDTIMIT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0" y="6408000"/>
            <a:ext cx="914328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048D654A-F79F-437E-9E7C-442F575A051C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251640" y="891360"/>
            <a:ext cx="8621640" cy="50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928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359280" y="731520"/>
            <a:ext cx="87843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Issues downloading &amp; extracting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Lacking documentation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little support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Files missing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After processing: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 mismatch phoneme- frame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frames missing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own scripts to extract data from videos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622</TotalTime>
  <Application>LibreOffice/5.1.4.2$Linux_X86_64 LibreOffice_project/10m0$Build-2</Application>
  <Company>KULeuven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2012-07-10T07:57:57Z</dcterms:created>
  <dc:creator>ICTS | Communicatie, Servicepunt en Opleiding</dc:creator>
  <dc:description>Huisstijl KU Leuven - versie 24 juli 2012</dc:description>
  <dc:language>en-US</dc:language>
  <cp:lastModifiedBy/>
  <dcterms:modified xsi:type="dcterms:W3CDTF">2016-12-18T00:34:53Z</dcterms:modified>
  <cp:revision>103</cp:revision>
  <dc:subject/>
  <dc:title>PowerPoint-presentatie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KULeuven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