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6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9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63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27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64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56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1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2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6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4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0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7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0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C97C-932A-4E31-88EF-332A9749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40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727860-FEF5-4ADB-9C8E-2F00A96C5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530" y="320242"/>
            <a:ext cx="11820939" cy="2001078"/>
          </a:xfrm>
        </p:spPr>
        <p:txBody>
          <a:bodyPr/>
          <a:lstStyle/>
          <a:p>
            <a:r>
              <a:rPr lang="en-US" sz="4400" dirty="0"/>
              <a:t>Intelligent Tourist Recommendation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33B4087-F352-4957-A72E-DE674F7CD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1548" y="4200939"/>
            <a:ext cx="4094921" cy="2336819"/>
          </a:xfrm>
        </p:spPr>
        <p:txBody>
          <a:bodyPr/>
          <a:lstStyle/>
          <a:p>
            <a:pPr algn="just"/>
            <a:r>
              <a:rPr lang="en-US" cap="none" dirty="0"/>
              <a:t>Presented By:</a:t>
            </a:r>
          </a:p>
          <a:p>
            <a:pPr algn="just"/>
            <a:r>
              <a:rPr lang="en-US" cap="none" dirty="0" err="1"/>
              <a:t>Akrish</a:t>
            </a:r>
            <a:r>
              <a:rPr lang="en-US" cap="none" dirty="0"/>
              <a:t>  Pun Magar</a:t>
            </a:r>
          </a:p>
          <a:p>
            <a:pPr algn="just"/>
            <a:r>
              <a:rPr lang="en-US" cap="none" dirty="0"/>
              <a:t>Alisha </a:t>
            </a:r>
            <a:r>
              <a:rPr lang="en-US" cap="none" dirty="0" err="1"/>
              <a:t>Byanjankar</a:t>
            </a:r>
            <a:endParaRPr lang="en-US" cap="none" dirty="0"/>
          </a:p>
          <a:p>
            <a:pPr algn="just"/>
            <a:r>
              <a:rPr lang="en-US" cap="none" dirty="0"/>
              <a:t>Pankaj Bhattarai</a:t>
            </a:r>
          </a:p>
          <a:p>
            <a:pPr algn="just"/>
            <a:r>
              <a:rPr lang="en-US" cap="none" dirty="0"/>
              <a:t>Pramod </a:t>
            </a:r>
            <a:r>
              <a:rPr lang="en-US" cap="none" dirty="0" err="1"/>
              <a:t>Khatiwada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60028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58E9-A8AD-4D64-9DD3-2374E272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31283"/>
            <a:ext cx="8946541" cy="486471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Schedule Feasibility: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Following Gantt chart shows the proposed schedule to perform the project: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 algn="ctr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C7C22-AE7C-4AE8-92E9-1EB428969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97" y="2240371"/>
            <a:ext cx="6337229" cy="35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6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1840-FE23-4036-85ED-4BECBA44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And Flow Diagrams: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9395-19FA-4352-B6E9-D124E1C7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Database Schema Design: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There are two tables i.e. Packages table to store values of places and users table to store the result of users.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A4EA0-5CC8-4010-B241-603F73EFBA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77" y="3555723"/>
            <a:ext cx="2878414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0FB266-3BF3-48D5-9529-040E54E4A3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273" y="3555723"/>
            <a:ext cx="2650640" cy="308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7BAD-CE71-429B-A61D-AACD9BC59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5218"/>
            <a:ext cx="8946541" cy="5261112"/>
          </a:xfrm>
        </p:spPr>
        <p:txBody>
          <a:bodyPr/>
          <a:lstStyle/>
          <a:p>
            <a:r>
              <a:rPr lang="en-US" dirty="0"/>
              <a:t>Block Diagram: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 block diagram is a diagram showing in schematic form the general arrangement of the parts or components of a system or process. </a:t>
            </a:r>
          </a:p>
          <a:p>
            <a:pPr marL="457200" lvl="1" indent="0" algn="ctr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F92BAA-B44B-4614-815A-560427A7D1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32" y="2594886"/>
            <a:ext cx="5727700" cy="38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F870-1DC1-4756-825E-24E3126E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9FF2-DF75-47AC-B2DC-794C673A5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en-US" dirty="0"/>
              <a:t>Implementation Tools: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HTML, CSS, BOOTSTRAP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PHP and Sublime Text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MySQL and XAMPP Server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Edraw</a:t>
            </a:r>
            <a:r>
              <a:rPr lang="en-US" dirty="0"/>
              <a:t> Max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0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BF5D-7930-429A-9F0C-117A47CF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0"/>
            <a:ext cx="8946541" cy="6858000"/>
          </a:xfrm>
        </p:spPr>
        <p:txBody>
          <a:bodyPr/>
          <a:lstStyle/>
          <a:p>
            <a:r>
              <a:rPr lang="en-US" dirty="0"/>
              <a:t>Algorithm Implementation: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Cosine Similarity:</a:t>
            </a:r>
          </a:p>
          <a:p>
            <a:pPr marL="914400" lvl="2" indent="0">
              <a:buNone/>
            </a:pPr>
            <a:r>
              <a:rPr lang="en-US" dirty="0"/>
              <a:t>Cosine similarity method measures the similarity between two objects based on an angle formed by two objects in vector space. The cosine similarity ranges between 0 and 1 if the values in vectors are positive. A cosine similarity of 1 represents complete similarity between two objects and that of 0 represents complete dissimilarity. The user input contains weather, crowd, infrastructure, water resources, cost, distance and security.</a:t>
            </a:r>
          </a:p>
          <a:p>
            <a:pPr marL="914400" lvl="2" indent="0" algn="ctr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The formula for calculation is:</a:t>
            </a:r>
          </a:p>
          <a:p>
            <a:pPr marL="914400" lvl="2" indent="0">
              <a:buNone/>
            </a:pPr>
            <a:r>
              <a:rPr lang="en-US" dirty="0"/>
              <a:t>Cos (a, b) = (</a:t>
            </a:r>
            <a:r>
              <a:rPr lang="en-US" dirty="0" err="1"/>
              <a:t>a.b</a:t>
            </a:r>
            <a:r>
              <a:rPr lang="en-US" dirty="0"/>
              <a:t>)/ (||a||</a:t>
            </a:r>
            <a:r>
              <a:rPr lang="en-US" baseline="-25000" dirty="0"/>
              <a:t>×</a:t>
            </a:r>
            <a:r>
              <a:rPr lang="en-US" dirty="0"/>
              <a:t>||b||)</a:t>
            </a:r>
          </a:p>
          <a:p>
            <a:pPr marL="914400" lvl="2" indent="0">
              <a:buNone/>
            </a:pPr>
            <a:r>
              <a:rPr lang="en-US" dirty="0"/>
              <a:t>where,</a:t>
            </a:r>
          </a:p>
          <a:p>
            <a:pPr marL="914400" lvl="2" indent="0">
              <a:buNone/>
            </a:pPr>
            <a:r>
              <a:rPr lang="en-US" dirty="0"/>
              <a:t>	||a|| and ||b|| are the Euclidean norms of vectors a and b, 	respectively, and a. b is dot product between vectors a and b.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763EB1-BADE-4983-878C-F21800E70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9" y="2411896"/>
            <a:ext cx="3795091" cy="25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A051-2F3D-4D39-8D1A-F1B7D4B6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808" y="1086679"/>
            <a:ext cx="8946541" cy="5254486"/>
          </a:xfrm>
        </p:spPr>
        <p:txBody>
          <a:bodyPr/>
          <a:lstStyle/>
          <a:p>
            <a:r>
              <a:rPr lang="en-US" dirty="0"/>
              <a:t>Testing: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Unit Testing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Integration Testing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System Testing</a:t>
            </a:r>
          </a:p>
        </p:txBody>
      </p:sp>
    </p:spTree>
    <p:extLst>
      <p:ext uri="{BB962C8B-B14F-4D97-AF65-F5344CB8AC3E}">
        <p14:creationId xmlns:p14="http://schemas.microsoft.com/office/powerpoint/2010/main" val="1236171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F138-0472-454F-8E16-11267CC3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8273"/>
          </a:xfrm>
        </p:spPr>
        <p:txBody>
          <a:bodyPr/>
          <a:lstStyle/>
          <a:p>
            <a:r>
              <a:rPr lang="en-US" sz="3600" dirty="0"/>
              <a:t>Conclusion And 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A984-58BF-4415-A1B8-4003F8A7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58958"/>
            <a:ext cx="8946541" cy="5274364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Hence, we have developed web-based application named as “Intelligent Tourist Recommendation System”.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Our project facilitates people to search for a destination to visit. Based on the user’s input parameter the system recommends the destinations to user.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/>
              <a:t>Recommendations: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This project can be enlarged and make more accurate if more research is done and more effective functions are added.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For this, more effective recommendation algorithms should be used.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Furthermore, ranking system of the results based on their services using Machine learning algorithms, discussion forums etc. could be added in the system. </a:t>
            </a:r>
          </a:p>
        </p:txBody>
      </p:sp>
    </p:spTree>
    <p:extLst>
      <p:ext uri="{BB962C8B-B14F-4D97-AF65-F5344CB8AC3E}">
        <p14:creationId xmlns:p14="http://schemas.microsoft.com/office/powerpoint/2010/main" val="355410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5955-5D3D-460D-8BB3-F49605E7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85715" cy="4848152"/>
          </a:xfrm>
        </p:spPr>
        <p:txBody>
          <a:bodyPr/>
          <a:lstStyle/>
          <a:p>
            <a:pPr algn="ctr"/>
            <a:r>
              <a:rPr lang="en-US" dirty="0"/>
              <a:t>ANY QUERIES??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You!!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6780-C088-4081-A247-89B39A3E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4833-AAAD-466E-8326-42E444E7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Feasibility Analysis</a:t>
            </a:r>
          </a:p>
          <a:p>
            <a:r>
              <a:rPr lang="en-US" dirty="0"/>
              <a:t>System Design And Flow Diagrams</a:t>
            </a:r>
          </a:p>
          <a:p>
            <a:r>
              <a:rPr lang="en-US" dirty="0"/>
              <a:t>Implementation and Testing</a:t>
            </a:r>
          </a:p>
          <a:p>
            <a:r>
              <a:rPr lang="en-US" dirty="0"/>
              <a:t>Conclusion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3507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349A-1304-402F-AF91-0996E968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245E-6F0C-43EF-B81E-B119441C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based tourism service.</a:t>
            </a:r>
          </a:p>
          <a:p>
            <a:r>
              <a:rPr lang="en-US" dirty="0"/>
              <a:t>It provides the recommendation to the user or visitors according to their query.</a:t>
            </a:r>
          </a:p>
          <a:p>
            <a:r>
              <a:rPr lang="en-US" dirty="0"/>
              <a:t>The user have to fill up the form according to their choices and they will be recommended with the appropriate destinations.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0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5E31-5D83-4101-BE8E-96C2957C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1802-73D2-44CD-A440-4F783C910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Traveler has to search through different sites to get the appropriate results.</a:t>
            </a:r>
          </a:p>
          <a:p>
            <a:r>
              <a:rPr lang="en-US" dirty="0"/>
              <a:t>Time consuming as the searching is very hectic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4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06FD-3263-42F9-9F44-DD8B26A1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0006-8980-4CEB-8A3E-57C8D75C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objective of this project is to serve people through web-based tourism service.</a:t>
            </a:r>
          </a:p>
          <a:p>
            <a:r>
              <a:rPr lang="en-US" dirty="0"/>
              <a:t>To remove the uncertainty of the travelers about the trip.</a:t>
            </a:r>
          </a:p>
          <a:p>
            <a:r>
              <a:rPr lang="en-US" dirty="0"/>
              <a:t>To help those who are not familiar with the travelling.</a:t>
            </a:r>
          </a:p>
          <a:p>
            <a:r>
              <a:rPr lang="en-US" dirty="0"/>
              <a:t>To make the current tourism system smart with the implementation of AI.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8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B6A4-276A-4BE4-B2EE-156E1757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0DF1-DD21-47F0-8B53-1BC8D8EC5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Describes what system should do when the input is obtained.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Information about the different places.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Users requirements.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4474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6038-26D1-492E-943C-0EC4FD82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5" y="519394"/>
            <a:ext cx="8946541" cy="6027180"/>
          </a:xfrm>
        </p:spPr>
        <p:txBody>
          <a:bodyPr/>
          <a:lstStyle/>
          <a:p>
            <a:r>
              <a:rPr lang="en-US" dirty="0"/>
              <a:t>Use case diagram: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46568-1412-4EB1-88C7-AEB94FC6A0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81" y="1392306"/>
            <a:ext cx="46291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8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6A8D-2501-4DEF-A41D-94F7D4CE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060" y="992744"/>
            <a:ext cx="8946541" cy="4195481"/>
          </a:xfrm>
        </p:spPr>
        <p:txBody>
          <a:bodyPr/>
          <a:lstStyle/>
          <a:p>
            <a:r>
              <a:rPr lang="en-US" dirty="0"/>
              <a:t>Non-Functional Requirements: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Describes how the system performs the certain function.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Specify the system’s quality attributes or characteristics.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Some of non-functional requirements includes: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The use of cosine similarity function.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The system should be capable of using large number of visitors.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The users should follow the input pattern to search the destinations. 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  <a:p>
            <a:pPr lvl="2">
              <a:buFont typeface="Wingdings" panose="05000000000000000000" pitchFamily="2" charset="2"/>
              <a:buChar char="v"/>
            </a:pPr>
            <a:endParaRPr lang="en-US" dirty="0"/>
          </a:p>
          <a:p>
            <a:pPr lvl="2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D1EF-27FB-41B2-8436-3FC2E623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D12A-5671-4B22-A894-75A550FC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confirm the current system is feasible or not according to different factors such as;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Economic Feasibility: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The system is economically feasible.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Operational Feasibility: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It is feasible into real world implemented system.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Technical Feasibility: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It is technically feasible.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78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165</TotalTime>
  <Words>621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Intelligent Tourist Recommendation system</vt:lpstr>
      <vt:lpstr>Contents:</vt:lpstr>
      <vt:lpstr>Introduction: </vt:lpstr>
      <vt:lpstr>Problem Definition: </vt:lpstr>
      <vt:lpstr>Objectives: </vt:lpstr>
      <vt:lpstr>Requirement Analysis:</vt:lpstr>
      <vt:lpstr>PowerPoint Presentation</vt:lpstr>
      <vt:lpstr>PowerPoint Presentation</vt:lpstr>
      <vt:lpstr>Feasibility Analysis:</vt:lpstr>
      <vt:lpstr>PowerPoint Presentation</vt:lpstr>
      <vt:lpstr>System Design And Flow Diagrams:</vt:lpstr>
      <vt:lpstr>PowerPoint Presentation</vt:lpstr>
      <vt:lpstr>Implementation And Testing:</vt:lpstr>
      <vt:lpstr>PowerPoint Presentation</vt:lpstr>
      <vt:lpstr>PowerPoint Presentation</vt:lpstr>
      <vt:lpstr>Conclusion And Recommendations:</vt:lpstr>
      <vt:lpstr>ANY QUERIES??  Thank You!!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Tourist Recommendation system</dc:title>
  <dc:creator>vipero7</dc:creator>
  <cp:lastModifiedBy>vipero7</cp:lastModifiedBy>
  <cp:revision>20</cp:revision>
  <dcterms:created xsi:type="dcterms:W3CDTF">2018-08-03T17:51:56Z</dcterms:created>
  <dcterms:modified xsi:type="dcterms:W3CDTF">2018-08-04T06:57:47Z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