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84" r:id="rId4"/>
    <p:sldId id="277" r:id="rId5"/>
    <p:sldId id="257" r:id="rId6"/>
    <p:sldId id="258" r:id="rId7"/>
    <p:sldId id="261" r:id="rId8"/>
    <p:sldId id="259" r:id="rId9"/>
    <p:sldId id="264" r:id="rId10"/>
    <p:sldId id="265" r:id="rId11"/>
    <p:sldId id="272" r:id="rId12"/>
    <p:sldId id="267" r:id="rId13"/>
    <p:sldId id="268" r:id="rId14"/>
    <p:sldId id="269" r:id="rId15"/>
    <p:sldId id="270" r:id="rId16"/>
    <p:sldId id="278" r:id="rId17"/>
    <p:sldId id="283" r:id="rId18"/>
    <p:sldId id="279" r:id="rId19"/>
    <p:sldId id="282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B86A"/>
    <a:srgbClr val="FBB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8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7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2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0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6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FFCF-1DB9-40B4-9A83-0245C702EB82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9EB5-4D83-4FDC-9C4D-77FCE1878A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7123" y="1671767"/>
            <a:ext cx="7372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BB505"/>
                </a:solidFill>
                <a:cs typeface="Times New Roman" panose="02020603050405020304" pitchFamily="18" charset="0"/>
              </a:rPr>
              <a:t>Travel Feed For Kathmandu Valley</a:t>
            </a:r>
            <a:endParaRPr lang="en-US" sz="4000" dirty="0">
              <a:solidFill>
                <a:srgbClr val="FBB50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4447" y="4482291"/>
            <a:ext cx="17892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u="sng" dirty="0">
                <a:solidFill>
                  <a:srgbClr val="68B8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36551" y="4055838"/>
            <a:ext cx="0" cy="15239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57738" y="4094551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Manoj Acharya 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(7982/072)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Pankaj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Bhattarai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(7985/072)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Prabash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Paudel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(7986/072)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Pramod Khatiwada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(7988/072)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37" y="0"/>
            <a:ext cx="1754099" cy="11756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04886" y="7484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 Final year project Proposal</a:t>
            </a:r>
            <a:br>
              <a:rPr lang="en-US" b="1" dirty="0"/>
            </a:br>
            <a:r>
              <a:rPr lang="en-US" b="1" dirty="0"/>
              <a:t>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4886" y="58751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Under the supervision of</a:t>
            </a:r>
          </a:p>
          <a:p>
            <a:pPr algn="ctr"/>
            <a:r>
              <a:rPr lang="en-US" b="1" dirty="0" smtClean="0"/>
              <a:t>Sandeep </a:t>
            </a:r>
            <a:r>
              <a:rPr lang="en-US" b="1" dirty="0" err="1" smtClean="0"/>
              <a:t>Aryal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2886" y="2586446"/>
            <a:ext cx="0" cy="1371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1977" y="2808514"/>
            <a:ext cx="13063" cy="875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5954" y="2808514"/>
            <a:ext cx="26126" cy="875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ANALYSIS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614" y="2841877"/>
            <a:ext cx="4371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launch can be inexpensive.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Upgrade is low-cost.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accessible in low budget.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24" y="2043984"/>
            <a:ext cx="3194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Feasibility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83771" y="2567204"/>
            <a:ext cx="300446" cy="0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39496" y="2037099"/>
            <a:ext cx="354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</a:t>
            </a:r>
            <a:r>
              <a:rPr lang="en-US" sz="2800" b="1" dirty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8645290" y="2037099"/>
            <a:ext cx="3134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</a:t>
            </a:r>
            <a:r>
              <a:rPr lang="en-US" sz="2800" b="1" dirty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55028" y="2560319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85847" y="2567204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39496" y="281504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Navigate.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Screen size.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82004" y="2801274"/>
            <a:ext cx="374888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Light-Weight.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independent.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5614" y="3056709"/>
            <a:ext cx="4241072" cy="214522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Cheap cost to implement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Not for commercial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37315" y="3056709"/>
            <a:ext cx="3474719" cy="214522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Lower System Requirement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 premium </a:t>
            </a:r>
            <a:r>
              <a:rPr lang="en-US" dirty="0" smtClean="0">
                <a:cs typeface="Times New Roman" panose="02020603050405020304" pitchFamily="18" charset="0"/>
              </a:rPr>
              <a:t>stuffs to develop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2004" y="3056709"/>
            <a:ext cx="3748887" cy="214522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Used 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Technologies are Open Source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cs typeface="Times New Roman" panose="02020603050405020304" pitchFamily="18" charset="0"/>
              </a:rPr>
              <a:t>Community based Package used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37061" y="11425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ANALYSIS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6297" y="942136"/>
            <a:ext cx="5164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Timing Diagram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25256" y="1458471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83" y="1981691"/>
            <a:ext cx="10273811" cy="41709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37061" y="11425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61" y="966651"/>
            <a:ext cx="9144000" cy="58913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ER-DIAGRAM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97" y="783770"/>
            <a:ext cx="7898405" cy="60742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1" y="837633"/>
            <a:ext cx="8510077" cy="5849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006" y="1064270"/>
            <a:ext cx="377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45024" y="1580605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1587490"/>
            <a:ext cx="5164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Non-Functional Requirement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04971" y="2130657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05200" y="2428913"/>
            <a:ext cx="6096000" cy="38072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&amp; Page Speed.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Performance.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Design.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390811" y="6236174"/>
            <a:ext cx="681445" cy="47813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9568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2503" y="796481"/>
            <a:ext cx="5164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61360" y="1312816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54922" y="1379577"/>
            <a:ext cx="864325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GB" sz="2000" dirty="0">
                <a:solidFill>
                  <a:srgbClr val="4A4A4A"/>
                </a:solidFill>
              </a:rPr>
              <a:t>If </a:t>
            </a:r>
            <a:r>
              <a:rPr lang="en-GB" sz="2000" b="1" dirty="0">
                <a:solidFill>
                  <a:srgbClr val="4A4A4A"/>
                </a:solidFill>
              </a:rPr>
              <a:t>K</a:t>
            </a:r>
            <a:r>
              <a:rPr lang="en-GB" sz="2000" b="1" dirty="0" smtClean="0">
                <a:solidFill>
                  <a:srgbClr val="4A4A4A"/>
                </a:solidFill>
              </a:rPr>
              <a:t> </a:t>
            </a:r>
            <a:r>
              <a:rPr lang="en-GB" sz="2000" b="1" dirty="0">
                <a:solidFill>
                  <a:srgbClr val="4A4A4A"/>
                </a:solidFill>
              </a:rPr>
              <a:t>is given</a:t>
            </a:r>
            <a:r>
              <a:rPr lang="en-GB" sz="2000" dirty="0">
                <a:solidFill>
                  <a:srgbClr val="4A4A4A"/>
                </a:solidFill>
              </a:rPr>
              <a:t>, the K-means algorithm can be executed in the following steps:</a:t>
            </a:r>
          </a:p>
          <a:p>
            <a:pPr>
              <a:lnSpc>
                <a:spcPct val="250000"/>
              </a:lnSpc>
            </a:pPr>
            <a:r>
              <a:rPr lang="en-GB" sz="2000" b="1" dirty="0" smtClean="0">
                <a:solidFill>
                  <a:srgbClr val="4A4A4A"/>
                </a:solidFill>
              </a:rPr>
              <a:t>STEP-1</a:t>
            </a:r>
            <a:r>
              <a:rPr lang="en-GB" sz="2000" dirty="0" smtClean="0">
                <a:solidFill>
                  <a:srgbClr val="4A4A4A"/>
                </a:solidFill>
              </a:rPr>
              <a:t>: Partition </a:t>
            </a:r>
            <a:r>
              <a:rPr lang="en-GB" sz="2000" dirty="0">
                <a:solidFill>
                  <a:srgbClr val="4A4A4A"/>
                </a:solidFill>
              </a:rPr>
              <a:t>of objects into k non-empty subsets</a:t>
            </a:r>
          </a:p>
          <a:p>
            <a:pPr>
              <a:lnSpc>
                <a:spcPct val="250000"/>
              </a:lnSpc>
            </a:pPr>
            <a:r>
              <a:rPr lang="en-GB" sz="2000" b="1" dirty="0" smtClean="0">
                <a:solidFill>
                  <a:srgbClr val="4A4A4A"/>
                </a:solidFill>
              </a:rPr>
              <a:t>STEP-2</a:t>
            </a:r>
            <a:r>
              <a:rPr lang="en-GB" sz="2000" dirty="0" smtClean="0">
                <a:solidFill>
                  <a:srgbClr val="4A4A4A"/>
                </a:solidFill>
              </a:rPr>
              <a:t>: Identifying </a:t>
            </a:r>
            <a:r>
              <a:rPr lang="en-GB" sz="2000" dirty="0">
                <a:solidFill>
                  <a:srgbClr val="4A4A4A"/>
                </a:solidFill>
              </a:rPr>
              <a:t>the cluster centroids (mean point) of the current partition.</a:t>
            </a:r>
          </a:p>
          <a:p>
            <a:pPr>
              <a:lnSpc>
                <a:spcPct val="250000"/>
              </a:lnSpc>
            </a:pPr>
            <a:r>
              <a:rPr lang="en-GB" sz="2000" b="1" dirty="0" smtClean="0">
                <a:solidFill>
                  <a:srgbClr val="4A4A4A"/>
                </a:solidFill>
              </a:rPr>
              <a:t>STEP-3</a:t>
            </a:r>
            <a:r>
              <a:rPr lang="en-GB" sz="2000" dirty="0" smtClean="0">
                <a:solidFill>
                  <a:srgbClr val="4A4A4A"/>
                </a:solidFill>
              </a:rPr>
              <a:t>: Assigning </a:t>
            </a:r>
            <a:r>
              <a:rPr lang="en-GB" sz="2000" dirty="0">
                <a:solidFill>
                  <a:srgbClr val="4A4A4A"/>
                </a:solidFill>
              </a:rPr>
              <a:t>each point to a specific cluster</a:t>
            </a:r>
          </a:p>
          <a:p>
            <a:pPr>
              <a:lnSpc>
                <a:spcPct val="250000"/>
              </a:lnSpc>
            </a:pPr>
            <a:r>
              <a:rPr lang="en-GB" sz="2000" b="1" dirty="0" smtClean="0">
                <a:solidFill>
                  <a:srgbClr val="4A4A4A"/>
                </a:solidFill>
              </a:rPr>
              <a:t>STEP-4</a:t>
            </a:r>
            <a:r>
              <a:rPr lang="en-GB" sz="2000" dirty="0" smtClean="0">
                <a:solidFill>
                  <a:srgbClr val="4A4A4A"/>
                </a:solidFill>
              </a:rPr>
              <a:t>: Compute </a:t>
            </a:r>
            <a:r>
              <a:rPr lang="en-GB" sz="2000" dirty="0">
                <a:solidFill>
                  <a:srgbClr val="4A4A4A"/>
                </a:solidFill>
              </a:rPr>
              <a:t>the distances from each point and allot points to the cluster </a:t>
            </a:r>
            <a:r>
              <a:rPr lang="en-GB" sz="1600" i="1" dirty="0">
                <a:solidFill>
                  <a:srgbClr val="4A4A4A"/>
                </a:solidFill>
              </a:rPr>
              <a:t>where the distance from the centroid is minimum.</a:t>
            </a:r>
          </a:p>
          <a:p>
            <a:pPr>
              <a:lnSpc>
                <a:spcPct val="250000"/>
              </a:lnSpc>
            </a:pPr>
            <a:r>
              <a:rPr lang="en-GB" sz="2000" b="1" dirty="0" smtClean="0">
                <a:solidFill>
                  <a:srgbClr val="4A4A4A"/>
                </a:solidFill>
              </a:rPr>
              <a:t>STEP-5</a:t>
            </a:r>
            <a:r>
              <a:rPr lang="en-GB" sz="2000" dirty="0" smtClean="0">
                <a:solidFill>
                  <a:srgbClr val="4A4A4A"/>
                </a:solidFill>
              </a:rPr>
              <a:t>: After </a:t>
            </a:r>
            <a:r>
              <a:rPr lang="en-GB" sz="2000" dirty="0">
                <a:solidFill>
                  <a:srgbClr val="4A4A4A"/>
                </a:solidFill>
              </a:rPr>
              <a:t>re-allotting the points, find the centroid of the new cluster formed.</a:t>
            </a:r>
            <a:endParaRPr lang="en-GB" sz="2000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>
          <a:xfrm>
            <a:off x="11390811" y="6236174"/>
            <a:ext cx="681445" cy="47813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9568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2503" y="796481"/>
            <a:ext cx="5164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61360" y="1312816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20555" y="1319701"/>
            <a:ext cx="8643259" cy="73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i="1" spc="-5" dirty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Formula Used To Calculate Distance between Centroid And Data Point </a:t>
            </a:r>
            <a:r>
              <a:rPr lang="en-US" sz="2000" i="1" spc="-5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;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20555" y="2210305"/>
                <a:ext cx="6096000" cy="7970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55" y="2210305"/>
                <a:ext cx="6096000" cy="797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20555" y="2756326"/>
            <a:ext cx="9013502" cy="358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where,</a:t>
            </a:r>
          </a:p>
          <a:p>
            <a:pPr algn="just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d(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the distance between the data point and centroid,</a:t>
            </a:r>
          </a:p>
          <a:p>
            <a:pPr algn="just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(x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2,….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the data sets or data points,</a:t>
            </a:r>
          </a:p>
          <a:p>
            <a:pPr algn="just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(y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2,…..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is the centroids,</a:t>
            </a:r>
          </a:p>
          <a:p>
            <a:pPr algn="just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 is the no of data points which is same as the no of clusters (K).</a:t>
            </a:r>
          </a:p>
        </p:txBody>
      </p:sp>
      <p:sp>
        <p:nvSpPr>
          <p:cNvPr id="8" name="Oval 7"/>
          <p:cNvSpPr/>
          <p:nvPr/>
        </p:nvSpPr>
        <p:spPr>
          <a:xfrm>
            <a:off x="11390811" y="6236174"/>
            <a:ext cx="681445" cy="47813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9568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7188" y="920402"/>
            <a:ext cx="5164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value of K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22172" y="1436737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56" y="1443622"/>
            <a:ext cx="8096250" cy="54143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24607" y="3036585"/>
            <a:ext cx="184731" cy="665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88" y="1436737"/>
            <a:ext cx="7893596" cy="61941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390811" y="6236174"/>
            <a:ext cx="681445" cy="47813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9568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2503" y="796481"/>
            <a:ext cx="5164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61360" y="1312816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9" y="1365773"/>
            <a:ext cx="10213903" cy="549222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390811" y="6236174"/>
            <a:ext cx="681445" cy="47813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32709" y="1583962"/>
            <a:ext cx="6096000" cy="87716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Introduction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Problem Statement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Objective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Scope &amp; Limitations</a:t>
            </a:r>
            <a:endParaRPr lang="en-US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Feasibility </a:t>
            </a:r>
            <a:r>
              <a:rPr lang="en-US" b="1" dirty="0"/>
              <a:t>Study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Analysis and Design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Algorithm Used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Implementation Tools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b="1" baseline="-25000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6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&amp; TOOLS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509" y="315021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Bootstrap, JavaScript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Laravel Framework,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K-Means, Collaborative Filtering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509" y="3396343"/>
            <a:ext cx="4110445" cy="2050868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93074" y="3251878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Bootstrap, JavaScript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Laravel Framework, MySQL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K-Means, Collaborative Filtering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5509" y="2996233"/>
            <a:ext cx="1902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0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390811" y="6236174"/>
            <a:ext cx="681445" cy="47813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54181" y="10119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&amp; TOOLS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509" y="315021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Bootstrap, JavaScript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Laravel Framework,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K-Means, Collaborative Filtering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1509" y="3150215"/>
            <a:ext cx="6096000" cy="3037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509" y="3396343"/>
            <a:ext cx="4110445" cy="2050868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93074" y="3251878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Bootstrap, JavaScript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Laravel Framework, MySQL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K-Means, Collaborative Filtering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5566" y="3396343"/>
            <a:ext cx="2991394" cy="2025360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0292" y="32518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6726" y="2965549"/>
            <a:ext cx="1902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0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5320" y="2965549"/>
            <a:ext cx="729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endParaRPr lang="en-US" sz="20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90811" y="6236174"/>
            <a:ext cx="681445" cy="47813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3235" y="2787134"/>
            <a:ext cx="30205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You!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1612" y="2122714"/>
            <a:ext cx="7620000" cy="226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Travel Experiencing Sharing Platform for Kathmandu Valley.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K Means Clustering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 make same user group).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 Platform.</a:t>
            </a:r>
          </a:p>
        </p:txBody>
      </p:sp>
      <p:sp>
        <p:nvSpPr>
          <p:cNvPr id="2" name="Oval 1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DEFINATION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1" y="2658586"/>
            <a:ext cx="3958545" cy="395854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 rot="692128">
            <a:off x="2868030" y="1609405"/>
            <a:ext cx="1433105" cy="1148560"/>
          </a:xfrm>
          <a:prstGeom prst="cloudCallout">
            <a:avLst>
              <a:gd name="adj1" fmla="val -46606"/>
              <a:gd name="adj2" fmla="val 12994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06607" y="1928092"/>
            <a:ext cx="1355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600" b="1" dirty="0">
                <a:solidFill>
                  <a:srgbClr val="68B8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to go?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7" y="2063546"/>
            <a:ext cx="4553585" cy="455358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1612" y="2122714"/>
            <a:ext cx="8120742" cy="303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profile of travel destination to reduce variation in information.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fellow travelers.</a:t>
            </a:r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recommend travel destinations of inside valley.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unnoticed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 destinations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Oval 5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&amp; LIMITATIONS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1612" y="2122714"/>
            <a:ext cx="8120742" cy="149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1Mn+ of google searches every year about travel in Nepal.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NTB announce new travel destinations.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1611" y="2305594"/>
            <a:ext cx="7454537" cy="1626326"/>
          </a:xfrm>
          <a:prstGeom prst="rect">
            <a:avLst/>
          </a:prstGeom>
          <a:ln w="38100">
            <a:solidFill>
              <a:srgbClr val="68B86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1Mn+ of google searches every year about travel in Nepal.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NTB announce new travel destinations.</a:t>
            </a:r>
          </a:p>
        </p:txBody>
      </p:sp>
      <p:sp>
        <p:nvSpPr>
          <p:cNvPr id="6" name="Oval 5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&amp; LIMITATIONS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1612" y="2122714"/>
            <a:ext cx="8120742" cy="149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1Mn+ of google searches every year about travel in Nepal.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NTB announce new travel destinations.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1612" y="4444682"/>
            <a:ext cx="76243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needs to approve newly created destination profile.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users can’t have access to edit the destination profile content.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1611" y="2305594"/>
            <a:ext cx="7454537" cy="1626326"/>
          </a:xfrm>
          <a:prstGeom prst="rect">
            <a:avLst/>
          </a:prstGeom>
          <a:ln w="38100">
            <a:solidFill>
              <a:srgbClr val="68B86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1Mn+ of google searches every year about travel in Nepal.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NTB announce new travel destinations.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1612" y="4598126"/>
            <a:ext cx="7454537" cy="1619794"/>
          </a:xfrm>
          <a:prstGeom prst="rect">
            <a:avLst/>
          </a:prstGeom>
          <a:ln w="38100">
            <a:solidFill>
              <a:srgbClr val="68B86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needs to approve newly created destination profile.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users can’t have access to edit the destination profile content.</a:t>
            </a:r>
          </a:p>
        </p:txBody>
      </p:sp>
      <p:sp>
        <p:nvSpPr>
          <p:cNvPr id="7" name="Oval 6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ANALYSIS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614" y="2841877"/>
            <a:ext cx="4371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launch can be inexpensive.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Upgrade is low-cost.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accessible in low budget.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24" y="2043984"/>
            <a:ext cx="3194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Feasibility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83771" y="2567204"/>
            <a:ext cx="300446" cy="0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5614" y="3056709"/>
            <a:ext cx="4241072" cy="214522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Cheap cost to implement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Not for commercial</a:t>
            </a:r>
          </a:p>
        </p:txBody>
      </p:sp>
      <p:sp>
        <p:nvSpPr>
          <p:cNvPr id="7" name="Oval 6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93371" y="64983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BB5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ANALYSIS</a:t>
            </a:r>
            <a:endParaRPr lang="en-US" sz="4800" b="1" dirty="0">
              <a:solidFill>
                <a:srgbClr val="FBB5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614" y="2841877"/>
            <a:ext cx="4371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launch can be inexpensive.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Upgrade is low-cost.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accessible in low budget.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24" y="2043984"/>
            <a:ext cx="3194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Feasibility</a:t>
            </a:r>
            <a:endParaRPr lang="en-US" sz="2800" b="1" dirty="0">
              <a:solidFill>
                <a:srgbClr val="68B8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83771" y="2567204"/>
            <a:ext cx="300446" cy="0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39496" y="2037099"/>
            <a:ext cx="354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</a:t>
            </a:r>
            <a:r>
              <a:rPr lang="en-US" sz="2800" b="1" dirty="0">
                <a:solidFill>
                  <a:srgbClr val="68B8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55028" y="2560319"/>
            <a:ext cx="357052" cy="6885"/>
          </a:xfrm>
          <a:prstGeom prst="line">
            <a:avLst/>
          </a:prstGeom>
          <a:ln w="57150">
            <a:solidFill>
              <a:srgbClr val="FBB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39496" y="281504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Navigate.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Screen size.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5614" y="3056709"/>
            <a:ext cx="4241072" cy="214522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Cheap cost to implement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Not for commercial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7315" y="3056709"/>
            <a:ext cx="3474719" cy="214522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Lower System Requirement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No premium stuffs to develop</a:t>
            </a:r>
          </a:p>
          <a:p>
            <a:pPr>
              <a:lnSpc>
                <a:spcPct val="250000"/>
              </a:lnSpc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536679" y="6230984"/>
            <a:ext cx="535577" cy="483325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641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Maboj Acharya</dc:creator>
  <cp:lastModifiedBy>vipero_7</cp:lastModifiedBy>
  <cp:revision>45</cp:revision>
  <dcterms:created xsi:type="dcterms:W3CDTF">2019-04-02T17:05:17Z</dcterms:created>
  <dcterms:modified xsi:type="dcterms:W3CDTF">2019-04-03T01:18:28Z</dcterms:modified>
</cp:coreProperties>
</file>