
<file path=[Content_Types].xml><?xml version="1.0" encoding="utf-8"?>
<Types xmlns="http://schemas.openxmlformats.org/package/2006/content-types">
  <Default Extension="jpeg" ContentType="image/jpeg"/>
  <Default Extension="wav" ContentType="audio/x-wav"/>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9" r:id="rId3"/>
    <p:sldId id="260" r:id="rId4"/>
    <p:sldId id="281" r:id="rId6"/>
    <p:sldId id="282" r:id="rId7"/>
    <p:sldId id="283" r:id="rId8"/>
    <p:sldId id="284" r:id="rId9"/>
    <p:sldId id="285" r:id="rId10"/>
    <p:sldId id="287" r:id="rId11"/>
    <p:sldId id="295" r:id="rId12"/>
    <p:sldId id="296" r:id="rId13"/>
    <p:sldId id="297" r:id="rId14"/>
    <p:sldId id="298" r:id="rId15"/>
    <p:sldId id="299" r:id="rId16"/>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000066"/>
    <a:srgbClr val="000099"/>
    <a:srgbClr val="33CC33"/>
    <a:srgbClr val="FFFF00"/>
    <a:srgbClr val="660066"/>
    <a:srgbClr val="FF00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106" d="100"/>
          <a:sy n="106" d="100"/>
        </p:scale>
        <p:origin x="-1680" y="-90"/>
      </p:cViewPr>
      <p:guideLst>
        <p:guide orient="horz" pos="2160"/>
        <p:guide pos="288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6322" name="页眉占位符 56321"/>
          <p:cNvSpPr>
            <a:spLocks noGrp="1"/>
          </p:cNvSpPr>
          <p:nvPr>
            <p:ph type="hdr" sz="quarter"/>
          </p:nvPr>
        </p:nvSpPr>
        <p:spPr>
          <a:xfrm>
            <a:off x="0" y="0"/>
            <a:ext cx="2971800" cy="457200"/>
          </a:xfrm>
          <a:prstGeom prst="rect">
            <a:avLst/>
          </a:prstGeom>
          <a:noFill/>
          <a:ln w="9525">
            <a:noFill/>
          </a:ln>
        </p:spPr>
        <p:txBody>
          <a:bodyPr/>
          <a:p>
            <a:pPr lvl="0"/>
            <a:endParaRPr lang="zh-CN" altLang="en-US" sz="1200" dirty="0"/>
          </a:p>
        </p:txBody>
      </p:sp>
      <p:sp>
        <p:nvSpPr>
          <p:cNvPr id="56323" name="日期占位符 56322"/>
          <p:cNvSpPr>
            <a:spLocks noGrp="1"/>
          </p:cNvSpPr>
          <p:nvPr>
            <p:ph type="dt" idx="1"/>
          </p:nvPr>
        </p:nvSpPr>
        <p:spPr>
          <a:xfrm>
            <a:off x="3884613" y="0"/>
            <a:ext cx="2971800" cy="457200"/>
          </a:xfrm>
          <a:prstGeom prst="rect">
            <a:avLst/>
          </a:prstGeom>
          <a:noFill/>
          <a:ln w="9525">
            <a:noFill/>
          </a:ln>
        </p:spPr>
        <p:txBody>
          <a:bodyPr/>
          <a:p>
            <a:pPr lvl="0" algn="r"/>
            <a:endParaRPr lang="zh-CN" altLang="en-US" sz="1200" dirty="0"/>
          </a:p>
        </p:txBody>
      </p:sp>
      <p:sp>
        <p:nvSpPr>
          <p:cNvPr id="56324" name="幻灯片图像占位符 56323"/>
          <p:cNvSpPr>
            <a:spLocks noRot="1" noTextEdit="1"/>
          </p:cNvSpPr>
          <p:nvPr>
            <p:ph type="sldImg" idx="2"/>
          </p:nvPr>
        </p:nvSpPr>
        <p:spPr>
          <a:xfrm>
            <a:off x="1143000" y="685800"/>
            <a:ext cx="4572000" cy="3429000"/>
          </a:xfrm>
          <a:prstGeom prst="rect">
            <a:avLst/>
          </a:prstGeom>
          <a:ln w="9525" cap="flat" cmpd="sng">
            <a:solidFill>
              <a:srgbClr val="000000"/>
            </a:solidFill>
            <a:prstDash val="solid"/>
            <a:miter/>
            <a:headEnd type="none" w="med" len="med"/>
            <a:tailEnd type="none" w="med" len="med"/>
          </a:ln>
        </p:spPr>
      </p:sp>
      <p:sp>
        <p:nvSpPr>
          <p:cNvPr id="56325" name="文本占位符 56324"/>
          <p:cNvSpPr>
            <a:spLocks noGrp="1"/>
          </p:cNvSpPr>
          <p:nvPr>
            <p:ph type="body" sz="quarter" idx="3"/>
          </p:nvPr>
        </p:nvSpPr>
        <p:spPr>
          <a:xfrm>
            <a:off x="685800" y="4343400"/>
            <a:ext cx="5486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6326" name="页脚占位符 56325"/>
          <p:cNvSpPr>
            <a:spLocks noGrp="1"/>
          </p:cNvSpPr>
          <p:nvPr>
            <p:ph type="ftr" sz="quarter" idx="4"/>
          </p:nvPr>
        </p:nvSpPr>
        <p:spPr>
          <a:xfrm>
            <a:off x="0" y="8685213"/>
            <a:ext cx="2971800" cy="457200"/>
          </a:xfrm>
          <a:prstGeom prst="rect">
            <a:avLst/>
          </a:prstGeom>
          <a:noFill/>
          <a:ln w="9525">
            <a:noFill/>
          </a:ln>
        </p:spPr>
        <p:txBody>
          <a:bodyPr anchor="b"/>
          <a:p>
            <a:pPr lvl="0"/>
            <a:endParaRPr lang="zh-CN" altLang="en-US" sz="1200" dirty="0"/>
          </a:p>
        </p:txBody>
      </p:sp>
      <p:sp>
        <p:nvSpPr>
          <p:cNvPr id="56327" name="灯片编号占位符 56326"/>
          <p:cNvSpPr>
            <a:spLocks noGrp="1"/>
          </p:cNvSpPr>
          <p:nvPr>
            <p:ph type="sldNum" sz="quarter" idx="5"/>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90204" pitchFamily="34" charset="0"/>
        <a:ea typeface="宋体"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90204" pitchFamily="34" charset="0"/>
        <a:ea typeface="宋体"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90204" pitchFamily="34" charset="0"/>
        <a:ea typeface="宋体"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90204" pitchFamily="34" charset="0"/>
        <a:ea typeface="宋体"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90204" pitchFamily="34" charset="0"/>
        <a:ea typeface="宋体"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90204" pitchFamily="34" charset="0"/>
        <a:ea typeface="宋体"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90204" pitchFamily="34" charset="0"/>
        <a:ea typeface="宋体"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90204" pitchFamily="34" charset="0"/>
        <a:ea typeface="宋体"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幻灯片图像占位符 59393"/>
          <p:cNvSpPr>
            <a:spLocks noRot="1" noTextEdit="1"/>
          </p:cNvSpPr>
          <p:nvPr>
            <p:ph type="sldImg"/>
          </p:nvPr>
        </p:nvSpPr>
        <p:spPr>
          <a:ln/>
        </p:spPr>
      </p:sp>
      <p:sp>
        <p:nvSpPr>
          <p:cNvPr id="59395" name="文本占位符 59394"/>
          <p:cNvSpPr>
            <a:spLocks noGrp="1"/>
          </p:cNvSpPr>
          <p:nvPr>
            <p:ph type="body" idx="1"/>
          </p:nvPr>
        </p:nvSpPr>
        <p:spPr>
          <a:ln/>
        </p:spPr>
        <p:txBody>
          <a:bodyPr/>
          <a:p>
            <a:pPr lvl="0"/>
            <a:r>
              <a:rPr lang="zh-CN" altLang="en-US" dirty="0"/>
              <a:t>小问题：</a:t>
            </a:r>
            <a:r>
              <a:rPr lang="en-US" altLang="zh-CN" dirty="0"/>
              <a:t>50</a:t>
            </a:r>
            <a:r>
              <a:rPr lang="zh-CN" altLang="en-US" dirty="0"/>
              <a:t>年代新兴职业是什么？哪个环节最容易出问题？</a:t>
            </a:r>
            <a:endParaRPr lang="zh-CN" altLang="en-US"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幻灯片图像占位符 57345"/>
          <p:cNvSpPr>
            <a:spLocks noRot="1" noTextEdit="1"/>
          </p:cNvSpPr>
          <p:nvPr>
            <p:ph type="sldImg"/>
          </p:nvPr>
        </p:nvSpPr>
        <p:spPr>
          <a:ln/>
        </p:spPr>
      </p:sp>
      <p:sp>
        <p:nvSpPr>
          <p:cNvPr id="57347" name="文本占位符 57346"/>
          <p:cNvSpPr>
            <a:spLocks noGrp="1"/>
          </p:cNvSpPr>
          <p:nvPr>
            <p:ph type="body" idx="1"/>
          </p:nvPr>
        </p:nvSpPr>
        <p:spPr>
          <a:ln/>
        </p:spPr>
        <p:txBody>
          <a:bodyPr/>
          <a:p>
            <a:pPr lvl="0"/>
            <a:r>
              <a:rPr lang="zh-CN" altLang="en-US" dirty="0"/>
              <a:t>此处可提问：</a:t>
            </a:r>
            <a:r>
              <a:rPr lang="en-US" altLang="zh-CN" dirty="0"/>
              <a:t>software</a:t>
            </a:r>
            <a:r>
              <a:rPr lang="zh-CN" altLang="en-US" dirty="0"/>
              <a:t>可以按什么标准分为哪几类？</a:t>
            </a:r>
            <a:endParaRPr lang="zh-CN" altLang="en-US"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幻灯片图像占位符 58369"/>
          <p:cNvSpPr>
            <a:spLocks noRot="1" noTextEdit="1"/>
          </p:cNvSpPr>
          <p:nvPr>
            <p:ph type="sldImg"/>
          </p:nvPr>
        </p:nvSpPr>
        <p:spPr>
          <a:ln/>
        </p:spPr>
      </p:sp>
      <p:sp>
        <p:nvSpPr>
          <p:cNvPr id="58371" name="文本占位符 58370"/>
          <p:cNvSpPr>
            <a:spLocks noGrp="1"/>
          </p:cNvSpPr>
          <p:nvPr>
            <p:ph type="body" idx="1"/>
          </p:nvPr>
        </p:nvSpPr>
        <p:spPr>
          <a:ln/>
        </p:spPr>
        <p:txBody>
          <a:bodyPr/>
          <a:p>
            <a:pPr lvl="0"/>
            <a:r>
              <a:rPr lang="zh-CN" altLang="en-US" dirty="0"/>
              <a:t>提问：</a:t>
            </a:r>
            <a:r>
              <a:rPr lang="en-US" altLang="zh-CN" dirty="0"/>
              <a:t>Why must it change? List 3 reasons.</a:t>
            </a:r>
            <a:endParaRPr lang="en-US" altLang="zh-CN"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幻灯片图像占位符 64513"/>
          <p:cNvSpPr>
            <a:spLocks noRot="1" noTextEdit="1"/>
          </p:cNvSpPr>
          <p:nvPr>
            <p:ph type="sldImg"/>
          </p:nvPr>
        </p:nvSpPr>
        <p:spPr>
          <a:ln/>
        </p:spPr>
      </p:sp>
      <p:sp>
        <p:nvSpPr>
          <p:cNvPr id="64515" name="文本占位符 64514"/>
          <p:cNvSpPr>
            <a:spLocks noGrp="1"/>
          </p:cNvSpPr>
          <p:nvPr>
            <p:ph type="body" idx="1"/>
          </p:nvPr>
        </p:nvSpPr>
        <p:spPr>
          <a:ln/>
        </p:spPr>
        <p:txBody>
          <a:bodyPr/>
          <a:p>
            <a:pPr lvl="0"/>
            <a:r>
              <a:rPr lang="zh-CN" altLang="en-US" dirty="0"/>
              <a:t>提问：</a:t>
            </a:r>
            <a:r>
              <a:rPr lang="en-US" altLang="zh-CN" dirty="0"/>
              <a:t>Why must it change? List 3 reasons.</a:t>
            </a:r>
            <a:endParaRPr lang="en-US" altLang="zh-CN"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幻灯片图像占位符 66561"/>
          <p:cNvSpPr>
            <a:spLocks noRot="1" noTextEdit="1"/>
          </p:cNvSpPr>
          <p:nvPr>
            <p:ph type="sldImg"/>
          </p:nvPr>
        </p:nvSpPr>
        <p:spPr>
          <a:ln/>
        </p:spPr>
      </p:sp>
      <p:sp>
        <p:nvSpPr>
          <p:cNvPr id="66563" name="文本占位符 66562"/>
          <p:cNvSpPr>
            <a:spLocks noGrp="1"/>
          </p:cNvSpPr>
          <p:nvPr>
            <p:ph type="body" idx="1"/>
          </p:nvPr>
        </p:nvSpPr>
        <p:spPr>
          <a:ln/>
        </p:spPr>
        <p:txBody>
          <a:bodyPr/>
          <a:p>
            <a:pPr lvl="0"/>
            <a:r>
              <a:rPr lang="zh-CN" altLang="en-US" dirty="0"/>
              <a:t>提问：</a:t>
            </a:r>
            <a:r>
              <a:rPr lang="en-US" altLang="zh-CN" dirty="0"/>
              <a:t>Why must it change? List 3 reasons.</a:t>
            </a:r>
            <a:endParaRPr lang="en-US" altLang="zh-CN"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幻灯片图像占位符 68609"/>
          <p:cNvSpPr>
            <a:spLocks noRot="1" noTextEdit="1"/>
          </p:cNvSpPr>
          <p:nvPr>
            <p:ph type="sldImg"/>
          </p:nvPr>
        </p:nvSpPr>
        <p:spPr>
          <a:ln/>
        </p:spPr>
      </p:sp>
      <p:sp>
        <p:nvSpPr>
          <p:cNvPr id="68611" name="文本占位符 68610"/>
          <p:cNvSpPr>
            <a:spLocks noGrp="1"/>
          </p:cNvSpPr>
          <p:nvPr>
            <p:ph type="body" idx="1"/>
          </p:nvPr>
        </p:nvSpPr>
        <p:spPr>
          <a:ln/>
        </p:spPr>
        <p:txBody>
          <a:bodyPr/>
          <a:p>
            <a:pPr lvl="0"/>
            <a:r>
              <a:rPr lang="zh-CN" altLang="en-US" dirty="0"/>
              <a:t>提问：</a:t>
            </a:r>
            <a:r>
              <a:rPr lang="en-US" altLang="zh-CN" dirty="0"/>
              <a:t>Why must it change? List 3 reasons.</a:t>
            </a:r>
            <a:endParaRPr lang="en-US" altLang="zh-CN"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幻灯片图像占位符 70657"/>
          <p:cNvSpPr>
            <a:spLocks noRot="1" noTextEdit="1"/>
          </p:cNvSpPr>
          <p:nvPr>
            <p:ph type="sldImg"/>
          </p:nvPr>
        </p:nvSpPr>
        <p:spPr>
          <a:ln/>
        </p:spPr>
      </p:sp>
      <p:sp>
        <p:nvSpPr>
          <p:cNvPr id="70659" name="文本占位符 70658"/>
          <p:cNvSpPr>
            <a:spLocks noGrp="1"/>
          </p:cNvSpPr>
          <p:nvPr>
            <p:ph type="body" idx="1"/>
          </p:nvPr>
        </p:nvSpPr>
        <p:spPr>
          <a:ln/>
        </p:spPr>
        <p:txBody>
          <a:bodyPr/>
          <a:p>
            <a:pPr lvl="0"/>
            <a:r>
              <a:rPr lang="zh-CN" altLang="en-US" dirty="0"/>
              <a:t>提问：</a:t>
            </a:r>
            <a:r>
              <a:rPr lang="en-US" altLang="zh-CN" dirty="0"/>
              <a:t>Why must it change? List 3 reasons.</a:t>
            </a:r>
            <a:endParaRPr lang="en-US" altLang="zh-CN"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幻灯片图像占位符 72705"/>
          <p:cNvSpPr>
            <a:spLocks noRot="1" noTextEdit="1"/>
          </p:cNvSpPr>
          <p:nvPr>
            <p:ph type="sldImg"/>
          </p:nvPr>
        </p:nvSpPr>
        <p:spPr>
          <a:ln/>
        </p:spPr>
      </p:sp>
      <p:sp>
        <p:nvSpPr>
          <p:cNvPr id="72707" name="文本占位符 72706"/>
          <p:cNvSpPr>
            <a:spLocks noGrp="1"/>
          </p:cNvSpPr>
          <p:nvPr>
            <p:ph type="body" idx="1"/>
          </p:nvPr>
        </p:nvSpPr>
        <p:spPr>
          <a:ln/>
        </p:spPr>
        <p:txBody>
          <a:bodyPr/>
          <a:p>
            <a:pPr lvl="0"/>
            <a:r>
              <a:rPr lang="zh-CN" altLang="en-US" dirty="0"/>
              <a:t>提问：</a:t>
            </a:r>
            <a:r>
              <a:rPr lang="en-US" altLang="zh-CN" dirty="0"/>
              <a:t>Why must it change? List 3 reasons.</a:t>
            </a:r>
            <a:endParaRPr lang="en-US" altLang="zh-CN"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9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9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9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9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7806" y="188913"/>
            <a:ext cx="2108994" cy="58658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50825" y="188913"/>
            <a:ext cx="6204721" cy="58658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9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9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9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9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dirty="0">
              <a:latin typeface="Arial" panose="020B060402020209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9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0825" y="1125538"/>
            <a:ext cx="4032504" cy="492918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447921" y="1125538"/>
            <a:ext cx="4032504" cy="492918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Arial" panose="020B060402020209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9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dirty="0">
              <a:latin typeface="Arial" panose="020B0604020202090204" pitchFamily="34" charset="0"/>
            </a:endParaRPr>
          </a:p>
        </p:txBody>
      </p:sp>
      <p:sp>
        <p:nvSpPr>
          <p:cNvPr id="8" name="页脚占位符 7"/>
          <p:cNvSpPr>
            <a:spLocks noGrp="1"/>
          </p:cNvSpPr>
          <p:nvPr>
            <p:ph type="ftr" sz="quarter" idx="11"/>
          </p:nvPr>
        </p:nvSpPr>
        <p:spPr/>
        <p:txBody>
          <a:bodyPr/>
          <a:lstStyle/>
          <a:p>
            <a:pPr lvl="0"/>
            <a:endParaRPr lang="zh-CN" altLang="en-US" dirty="0">
              <a:latin typeface="Arial" panose="020B060402020209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dirty="0">
              <a:latin typeface="Arial" panose="020B0604020202090204" pitchFamily="34" charset="0"/>
            </a:endParaRPr>
          </a:p>
        </p:txBody>
      </p:sp>
      <p:sp>
        <p:nvSpPr>
          <p:cNvPr id="4" name="页脚占位符 3"/>
          <p:cNvSpPr>
            <a:spLocks noGrp="1"/>
          </p:cNvSpPr>
          <p:nvPr>
            <p:ph type="ftr" sz="quarter" idx="11"/>
          </p:nvPr>
        </p:nvSpPr>
        <p:spPr/>
        <p:txBody>
          <a:bodyPr/>
          <a:lstStyle/>
          <a:p>
            <a:pPr lvl="0"/>
            <a:endParaRPr lang="zh-CN" altLang="en-US" dirty="0">
              <a:latin typeface="Arial" panose="020B060402020209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latin typeface="Arial" panose="020B0604020202090204" pitchFamily="34" charset="0"/>
            </a:endParaRPr>
          </a:p>
        </p:txBody>
      </p:sp>
      <p:sp>
        <p:nvSpPr>
          <p:cNvPr id="3" name="页脚占位符 2"/>
          <p:cNvSpPr>
            <a:spLocks noGrp="1"/>
          </p:cNvSpPr>
          <p:nvPr>
            <p:ph type="ftr" sz="quarter" idx="11"/>
          </p:nvPr>
        </p:nvSpPr>
        <p:spPr/>
        <p:txBody>
          <a:bodyPr/>
          <a:lstStyle/>
          <a:p>
            <a:pPr lvl="0"/>
            <a:endParaRPr lang="zh-CN" altLang="en-US" dirty="0">
              <a:latin typeface="Arial" panose="020B060402020209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Arial" panose="020B060402020209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9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Arial" panose="020B060402020209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9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33" name="图片 1032" descr="66"/>
          <p:cNvPicPr>
            <a:picLocks noChangeAspect="1"/>
          </p:cNvPicPr>
          <p:nvPr userDrawn="1"/>
        </p:nvPicPr>
        <p:blipFill>
          <a:blip r:embed="rId12"/>
          <a:stretch>
            <a:fillRect/>
          </a:stretch>
        </p:blipFill>
        <p:spPr>
          <a:xfrm>
            <a:off x="0" y="0"/>
            <a:ext cx="9144000" cy="6858000"/>
          </a:xfrm>
          <a:prstGeom prst="rect">
            <a:avLst/>
          </a:prstGeom>
          <a:noFill/>
          <a:ln w="9525">
            <a:noFill/>
          </a:ln>
        </p:spPr>
      </p:pic>
      <p:sp>
        <p:nvSpPr>
          <p:cNvPr id="1026" name="标题 1025"/>
          <p:cNvSpPr>
            <a:spLocks noGrp="1"/>
          </p:cNvSpPr>
          <p:nvPr>
            <p:ph type="title"/>
          </p:nvPr>
        </p:nvSpPr>
        <p:spPr>
          <a:xfrm>
            <a:off x="827088" y="188913"/>
            <a:ext cx="7859712" cy="850900"/>
          </a:xfrm>
          <a:prstGeom prst="rect">
            <a:avLst/>
          </a:prstGeom>
          <a:noFill/>
          <a:ln w="9525">
            <a:noFill/>
          </a:ln>
        </p:spPr>
        <p:txBody>
          <a:bodyPr anchor="ctr"/>
          <a:p>
            <a:pPr lvl="0"/>
            <a:r>
              <a:rPr lang="zh-CN" altLang="en-US" dirty="0"/>
              <a:t>单击此处编辑母版标题样式</a:t>
            </a:r>
            <a:endParaRPr lang="zh-CN" altLang="en-US" dirty="0"/>
          </a:p>
        </p:txBody>
      </p:sp>
      <p:sp>
        <p:nvSpPr>
          <p:cNvPr id="1027" name="文本占位符 1026"/>
          <p:cNvSpPr>
            <a:spLocks noGrp="1"/>
          </p:cNvSpPr>
          <p:nvPr>
            <p:ph type="body" idx="1"/>
          </p:nvPr>
        </p:nvSpPr>
        <p:spPr>
          <a:xfrm>
            <a:off x="250825" y="1125538"/>
            <a:ext cx="8229600" cy="4929187"/>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日期占位符 1027"/>
          <p:cNvSpPr>
            <a:spLocks noGrp="1"/>
          </p:cNvSpPr>
          <p:nvPr>
            <p:ph type="dt" sz="half" idx="2"/>
          </p:nvPr>
        </p:nvSpPr>
        <p:spPr>
          <a:xfrm>
            <a:off x="1574800" y="6245225"/>
            <a:ext cx="2133600" cy="476250"/>
          </a:xfrm>
          <a:prstGeom prst="rect">
            <a:avLst/>
          </a:prstGeom>
          <a:noFill/>
          <a:ln w="9525">
            <a:noFill/>
          </a:ln>
        </p:spPr>
        <p:txBody>
          <a:bodyPr/>
          <a:lstStyle>
            <a:lvl1pPr>
              <a:defRPr sz="1400"/>
            </a:lvl1pPr>
          </a:lstStyle>
          <a:p>
            <a:pPr lvl="0"/>
            <a:endParaRPr lang="zh-CN" altLang="en-US" dirty="0">
              <a:latin typeface="Arial" panose="020B0604020202090204" pitchFamily="34" charset="0"/>
            </a:endParaRPr>
          </a:p>
        </p:txBody>
      </p:sp>
      <p:sp>
        <p:nvSpPr>
          <p:cNvPr id="1029" name="页脚占位符 1028"/>
          <p:cNvSpPr>
            <a:spLocks noGrp="1"/>
          </p:cNvSpPr>
          <p:nvPr>
            <p:ph type="ftr" sz="quarter" idx="3"/>
          </p:nvPr>
        </p:nvSpPr>
        <p:spPr>
          <a:xfrm>
            <a:off x="3836988" y="6245225"/>
            <a:ext cx="2895600" cy="476250"/>
          </a:xfrm>
          <a:prstGeom prst="rect">
            <a:avLst/>
          </a:prstGeom>
          <a:noFill/>
          <a:ln w="9525">
            <a:noFill/>
          </a:ln>
        </p:spPr>
        <p:txBody>
          <a:bodyPr/>
          <a:lstStyle>
            <a:lvl1pPr algn="ctr">
              <a:defRPr sz="1400"/>
            </a:lvl1pPr>
          </a:lstStyle>
          <a:p>
            <a:pPr lvl="0"/>
            <a:endParaRPr lang="zh-CN" altLang="en-US" dirty="0">
              <a:latin typeface="Arial" panose="020B0604020202090204" pitchFamily="34" charset="0"/>
            </a:endParaRPr>
          </a:p>
        </p:txBody>
      </p:sp>
      <p:sp>
        <p:nvSpPr>
          <p:cNvPr id="1030" name="灯片编号占位符 1029"/>
          <p:cNvSpPr>
            <a:spLocks noGrp="1"/>
          </p:cNvSpPr>
          <p:nvPr>
            <p:ph type="sldNum" sz="quarter" idx="4"/>
          </p:nvPr>
        </p:nvSpPr>
        <p:spPr>
          <a:xfrm>
            <a:off x="6804025" y="6245225"/>
            <a:ext cx="1882775" cy="476250"/>
          </a:xfrm>
          <a:prstGeom prst="rect">
            <a:avLst/>
          </a:prstGeom>
          <a:noFill/>
          <a:ln w="9525">
            <a:noFill/>
          </a:ln>
        </p:spPr>
        <p:txBody>
          <a:bodyPr/>
          <a:lstStyle>
            <a:lvl1pPr algn="r">
              <a:defRPr sz="1400"/>
            </a:lvl1pPr>
          </a:lstStyle>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rtl="0" eaLnBrk="1" fontAlgn="base" latinLnBrk="0" hangingPunct="1">
        <a:lnSpc>
          <a:spcPct val="100000"/>
        </a:lnSpc>
        <a:spcBef>
          <a:spcPct val="0"/>
        </a:spcBef>
        <a:spcAft>
          <a:spcPct val="0"/>
        </a:spcAft>
        <a:buNone/>
        <a:defRPr sz="3600" b="1" i="0" u="none" kern="1200" baseline="0">
          <a:solidFill>
            <a:srgbClr val="000099"/>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har char="•"/>
        <a:defRPr sz="2400" b="0" i="0" u="none" kern="1200" baseline="0">
          <a:solidFill>
            <a:srgbClr val="000066"/>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rgbClr val="000066"/>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rgbClr val="000066"/>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rgbClr val="000066"/>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rgbClr val="000066"/>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rgbClr val="000066"/>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rgbClr val="000066"/>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rgbClr val="000066"/>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rgbClr val="000066"/>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audio" Target="../media/audio4.wav"/><Relationship Id="rId3" Type="http://schemas.openxmlformats.org/officeDocument/2006/relationships/audio" Target="../media/audio3.wav"/><Relationship Id="rId2" Type="http://schemas.openxmlformats.org/officeDocument/2006/relationships/audio" Target="../media/audio2.wav"/><Relationship Id="rId1" Type="http://schemas.openxmlformats.org/officeDocument/2006/relationships/audio" Target="../media/audio1.wav"/></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4.wav"/><Relationship Id="rId1" Type="http://schemas.openxmlformats.org/officeDocument/2006/relationships/audio" Target="../media/audio5.wav"/></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4.wav"/><Relationship Id="rId1" Type="http://schemas.openxmlformats.org/officeDocument/2006/relationships/audio" Target="../media/audio5.wav"/></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audio" Target="../media/audio8.wav"/><Relationship Id="rId3" Type="http://schemas.openxmlformats.org/officeDocument/2006/relationships/audio" Target="../media/audio7.wav"/><Relationship Id="rId2" Type="http://schemas.openxmlformats.org/officeDocument/2006/relationships/audio" Target="../media/audio1.wav"/><Relationship Id="rId1" Type="http://schemas.openxmlformats.org/officeDocument/2006/relationships/audio" Target="../media/audio6.wav"/></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标题 8193"/>
          <p:cNvSpPr>
            <a:spLocks noGrp="1"/>
          </p:cNvSpPr>
          <p:nvPr>
            <p:ph type="ctrTitle"/>
          </p:nvPr>
        </p:nvSpPr>
        <p:spPr>
          <a:xfrm>
            <a:off x="685800" y="2130425"/>
            <a:ext cx="7772400" cy="1470025"/>
          </a:xfrm>
          <a:ln/>
        </p:spPr>
        <p:txBody>
          <a:bodyPr anchor="ctr"/>
          <a:p>
            <a:pPr defTabSz="914400">
              <a:buSzPct val="100000"/>
            </a:pPr>
            <a:r>
              <a:rPr lang="en-US" altLang="zh-CN" sz="3600" kern="1200" baseline="0">
                <a:latin typeface="Arial" panose="020B0604020202090204" pitchFamily="34" charset="0"/>
                <a:ea typeface="宋体" pitchFamily="2" charset="-122"/>
              </a:rPr>
              <a:t>Ch.1  The Nature of Software</a:t>
            </a:r>
            <a:br>
              <a:rPr lang="en-US" altLang="zh-CN" sz="3600" kern="1200" baseline="0">
                <a:latin typeface="Arial" panose="020B0604020202090204" pitchFamily="34" charset="0"/>
                <a:ea typeface="宋体" pitchFamily="2" charset="-122"/>
              </a:rPr>
            </a:br>
            <a:r>
              <a:rPr lang="en-US" altLang="zh-CN" sz="3600" kern="1200" baseline="0">
                <a:latin typeface="Arial" panose="020B0604020202090204" pitchFamily="34" charset="0"/>
                <a:ea typeface="宋体" pitchFamily="2" charset="-122"/>
              </a:rPr>
              <a:t>软件的本质</a:t>
            </a:r>
            <a:endParaRPr lang="en-US" altLang="zh-CN" sz="3600" kern="1200" baseline="0">
              <a:latin typeface="Arial" panose="020B0604020202090204" pitchFamily="34" charset="0"/>
              <a:ea typeface="宋体" pitchFamily="2" charset="-122"/>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标题 65537"/>
          <p:cNvSpPr>
            <a:spLocks noGrp="1"/>
          </p:cNvSpPr>
          <p:nvPr>
            <p:ph type="title"/>
          </p:nvPr>
        </p:nvSpPr>
        <p:spPr>
          <a:ln/>
        </p:spPr>
        <p:txBody>
          <a:bodyPr anchor="ctr"/>
          <a:p>
            <a:r>
              <a:rPr lang="en-US" altLang="zh-CN" sz="2400"/>
              <a:t>1.2 The Changing Nature of Software</a:t>
            </a:r>
            <a:endParaRPr lang="en-US" altLang="zh-CN" sz="2400"/>
          </a:p>
        </p:txBody>
      </p:sp>
      <p:sp>
        <p:nvSpPr>
          <p:cNvPr id="65539" name="文本占位符 65538"/>
          <p:cNvSpPr>
            <a:spLocks noGrp="1"/>
          </p:cNvSpPr>
          <p:nvPr>
            <p:ph type="body" idx="1"/>
          </p:nvPr>
        </p:nvSpPr>
        <p:spPr>
          <a:xfrm>
            <a:off x="684530" y="1125855"/>
            <a:ext cx="7795895" cy="6276975"/>
          </a:xfrm>
          <a:ln/>
        </p:spPr>
        <p:txBody>
          <a:bodyPr/>
          <a:p>
            <a:pPr marL="0" indent="0">
              <a:spcAft>
                <a:spcPct val="40000"/>
              </a:spcAft>
            </a:pPr>
            <a:r>
              <a:rPr lang="en-US" altLang="zh-CN" b="1"/>
              <a:t> Mobile Applications</a:t>
            </a:r>
            <a:endParaRPr lang="en-US" altLang="zh-CN" b="1"/>
          </a:p>
          <a:p>
            <a:pPr marL="711200" lvl="2" indent="-352425">
              <a:spcAft>
                <a:spcPct val="20000"/>
              </a:spcAft>
              <a:buClr>
                <a:srgbClr val="000066"/>
              </a:buClr>
              <a:buFont typeface="Wingdings" panose="05000000000000000000" pitchFamily="2" charset="2"/>
              <a:buChar char="Ø"/>
            </a:pPr>
            <a:r>
              <a:rPr lang="zh-CN" altLang="en-US" sz="1800" b="1"/>
              <a:t>运行</a:t>
            </a:r>
            <a:r>
              <a:rPr lang="en-US" altLang="zh-CN" sz="1800" b="1"/>
              <a:t>Reside on mobile platforms such as cell phones or tablets</a:t>
            </a:r>
            <a:endParaRPr lang="en-US" altLang="zh-CN" sz="1800" b="1"/>
          </a:p>
          <a:p>
            <a:pPr marL="711200" lvl="2" indent="-352425">
              <a:spcAft>
                <a:spcPct val="20000"/>
              </a:spcAft>
              <a:buClr>
                <a:srgbClr val="000066"/>
              </a:buClr>
              <a:buFont typeface="Wingdings" panose="05000000000000000000" pitchFamily="2" charset="2"/>
              <a:buChar char="Ø"/>
            </a:pPr>
            <a:r>
              <a:rPr lang="en-US" altLang="zh-CN" sz="1800" b="1"/>
              <a:t>Contain user interfaces that take both device characteristics and location attributes 包含具有设备特征和位置属性的用户界面</a:t>
            </a:r>
            <a:endParaRPr lang="en-US" altLang="zh-CN" sz="1800" b="1"/>
          </a:p>
          <a:p>
            <a:pPr marL="711200" lvl="2" indent="-352425">
              <a:spcAft>
                <a:spcPct val="20000"/>
              </a:spcAft>
              <a:buClr>
                <a:srgbClr val="000066"/>
              </a:buClr>
              <a:buFont typeface="Wingdings" panose="05000000000000000000" pitchFamily="2" charset="2"/>
              <a:buChar char="Ø"/>
            </a:pPr>
            <a:r>
              <a:rPr lang="en-US" altLang="zh-CN" sz="1800" b="1"/>
              <a:t>Often provide access to a combination of web-based resources and local device processing and storage capabilities通常提供对基于web的资源和本地设备处理和存储能力的组合访问</a:t>
            </a:r>
            <a:endParaRPr lang="en-US" altLang="zh-CN" sz="1800" b="1"/>
          </a:p>
          <a:p>
            <a:pPr marL="711200" lvl="2" indent="-352425">
              <a:spcAft>
                <a:spcPct val="20000"/>
              </a:spcAft>
              <a:buClr>
                <a:srgbClr val="000066"/>
              </a:buClr>
              <a:buFont typeface="Wingdings" panose="05000000000000000000" pitchFamily="2" charset="2"/>
              <a:buChar char="Ø"/>
            </a:pPr>
            <a:r>
              <a:rPr lang="en-US" altLang="zh-CN" sz="1800" b="1"/>
              <a:t>Provide persistent storage capabilities within the platform在平台内提供持久存储功能</a:t>
            </a:r>
            <a:endParaRPr lang="en-US" altLang="zh-CN" sz="1800" b="1"/>
          </a:p>
          <a:p>
            <a:pPr marL="711200" lvl="2" indent="-352425">
              <a:spcAft>
                <a:spcPct val="20000"/>
              </a:spcAft>
              <a:buClr>
                <a:srgbClr val="000066"/>
              </a:buClr>
              <a:buFont typeface="Wingdings" panose="05000000000000000000" pitchFamily="2" charset="2"/>
              <a:buChar char="Ø"/>
            </a:pPr>
            <a:r>
              <a:rPr lang="en-US" altLang="zh-CN" sz="1800" b="1"/>
              <a:t>A mobile web application allows a mobile device to access to web-based content using a browser designed to accommodate the strengths and weaknesses of the  mobile platform移动web应用程序允许移动设备使用浏览器访问基于web的内容，浏览器的设计能够适应移动平台的优缺点</a:t>
            </a:r>
            <a:endParaRPr lang="en-US" altLang="zh-CN" sz="1800" b="1"/>
          </a:p>
          <a:p>
            <a:pPr marL="711200" lvl="2" indent="-352425">
              <a:spcAft>
                <a:spcPct val="20000"/>
              </a:spcAft>
              <a:buClr>
                <a:srgbClr val="000066"/>
              </a:buClr>
              <a:buFont typeface="Wingdings" panose="05000000000000000000" pitchFamily="2" charset="2"/>
              <a:buChar char="Ø"/>
            </a:pPr>
            <a:r>
              <a:rPr lang="en-US" altLang="zh-CN" sz="1800" b="1"/>
              <a:t>A mobile app can gain direct access to the hardware found on the device to provide local processing and storage capabilities</a:t>
            </a:r>
            <a:endParaRPr lang="en-US" altLang="zh-CN" sz="1800" b="1"/>
          </a:p>
          <a:p>
            <a:pPr marL="711200" lvl="2" indent="-352425">
              <a:spcAft>
                <a:spcPct val="20000"/>
              </a:spcAft>
              <a:buClr>
                <a:srgbClr val="000066"/>
              </a:buClr>
              <a:buFont typeface="Wingdings" panose="05000000000000000000" pitchFamily="2" charset="2"/>
              <a:buChar char="Ø"/>
            </a:pPr>
            <a:r>
              <a:rPr lang="en-US" altLang="zh-CN" sz="1800" b="1"/>
              <a:t>As time passes these differences will become blurred移动应用程序可以直接访问设备上的硬件，提供本地处理和存储能力 随着时间的推移，这些差异将变得模糊</a:t>
            </a:r>
            <a:endParaRPr lang="en-US" altLang="zh-CN" sz="18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5539">
                                            <p:txEl>
                                              <p:charRg st="0" end="21"/>
                                            </p:txEl>
                                          </p:spTgt>
                                        </p:tgtEl>
                                        <p:attrNameLst>
                                          <p:attrName>style.visibility</p:attrName>
                                        </p:attrNameLst>
                                      </p:cBhvr>
                                      <p:to>
                                        <p:strVal val="visible"/>
                                      </p:to>
                                    </p:set>
                                    <p:animEffect transition="in" filter="wipe(up)">
                                      <p:cBhvr>
                                        <p:cTn id="7" dur="500"/>
                                        <p:tgtEl>
                                          <p:spTgt spid="65539">
                                            <p:txEl>
                                              <p:charRg st="0" end="2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5539">
                                            <p:txEl>
                                              <p:charRg st="21" end="79"/>
                                            </p:txEl>
                                          </p:spTgt>
                                        </p:tgtEl>
                                        <p:attrNameLst>
                                          <p:attrName>style.visibility</p:attrName>
                                        </p:attrNameLst>
                                      </p:cBhvr>
                                      <p:to>
                                        <p:strVal val="visible"/>
                                      </p:to>
                                    </p:set>
                                    <p:animEffect transition="in" filter="wipe(up)">
                                      <p:cBhvr>
                                        <p:cTn id="12" dur="500"/>
                                        <p:tgtEl>
                                          <p:spTgt spid="65539">
                                            <p:txEl>
                                              <p:charRg st="21" end="7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5539">
                                            <p:txEl>
                                              <p:charRg st="79" end="166"/>
                                            </p:txEl>
                                          </p:spTgt>
                                        </p:tgtEl>
                                        <p:attrNameLst>
                                          <p:attrName>style.visibility</p:attrName>
                                        </p:attrNameLst>
                                      </p:cBhvr>
                                      <p:to>
                                        <p:strVal val="visible"/>
                                      </p:to>
                                    </p:set>
                                    <p:animEffect transition="in" filter="wipe(up)">
                                      <p:cBhvr>
                                        <p:cTn id="17" dur="500"/>
                                        <p:tgtEl>
                                          <p:spTgt spid="65539">
                                            <p:txEl>
                                              <p:charRg st="79" end="16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5539">
                                            <p:txEl>
                                              <p:charRg st="166" end="280"/>
                                            </p:txEl>
                                          </p:spTgt>
                                        </p:tgtEl>
                                        <p:attrNameLst>
                                          <p:attrName>style.visibility</p:attrName>
                                        </p:attrNameLst>
                                      </p:cBhvr>
                                      <p:to>
                                        <p:strVal val="visible"/>
                                      </p:to>
                                    </p:set>
                                    <p:animEffect transition="in" filter="wipe(up)">
                                      <p:cBhvr>
                                        <p:cTn id="22" dur="500"/>
                                        <p:tgtEl>
                                          <p:spTgt spid="65539">
                                            <p:txEl>
                                              <p:charRg st="166" end="28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5539">
                                            <p:txEl>
                                              <p:charRg st="280" end="340"/>
                                            </p:txEl>
                                          </p:spTgt>
                                        </p:tgtEl>
                                        <p:attrNameLst>
                                          <p:attrName>style.visibility</p:attrName>
                                        </p:attrNameLst>
                                      </p:cBhvr>
                                      <p:to>
                                        <p:strVal val="visible"/>
                                      </p:to>
                                    </p:set>
                                    <p:animEffect transition="in" filter="wipe(up)">
                                      <p:cBhvr>
                                        <p:cTn id="27" dur="500"/>
                                        <p:tgtEl>
                                          <p:spTgt spid="65539">
                                            <p:txEl>
                                              <p:charRg st="280" end="34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65539">
                                            <p:txEl>
                                              <p:charRg st="340" end="512"/>
                                            </p:txEl>
                                          </p:spTgt>
                                        </p:tgtEl>
                                        <p:attrNameLst>
                                          <p:attrName>style.visibility</p:attrName>
                                        </p:attrNameLst>
                                      </p:cBhvr>
                                      <p:to>
                                        <p:strVal val="visible"/>
                                      </p:to>
                                    </p:set>
                                    <p:animEffect transition="in" filter="wipe(up)">
                                      <p:cBhvr>
                                        <p:cTn id="32" dur="500"/>
                                        <p:tgtEl>
                                          <p:spTgt spid="65539">
                                            <p:txEl>
                                              <p:charRg st="340" end="51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65539">
                                            <p:txEl>
                                              <p:charRg st="512" end="637"/>
                                            </p:txEl>
                                          </p:spTgt>
                                        </p:tgtEl>
                                        <p:attrNameLst>
                                          <p:attrName>style.visibility</p:attrName>
                                        </p:attrNameLst>
                                      </p:cBhvr>
                                      <p:to>
                                        <p:strVal val="visible"/>
                                      </p:to>
                                    </p:set>
                                    <p:animEffect transition="in" filter="wipe(up)">
                                      <p:cBhvr>
                                        <p:cTn id="37" dur="500"/>
                                        <p:tgtEl>
                                          <p:spTgt spid="65539">
                                            <p:txEl>
                                              <p:charRg st="512" end="63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65539">
                                            <p:txEl>
                                              <p:charRg st="637" end="690"/>
                                            </p:txEl>
                                          </p:spTgt>
                                        </p:tgtEl>
                                        <p:attrNameLst>
                                          <p:attrName>style.visibility</p:attrName>
                                        </p:attrNameLst>
                                      </p:cBhvr>
                                      <p:to>
                                        <p:strVal val="visible"/>
                                      </p:to>
                                    </p:set>
                                    <p:animEffect transition="in" filter="wipe(up)">
                                      <p:cBhvr>
                                        <p:cTn id="42" dur="500"/>
                                        <p:tgtEl>
                                          <p:spTgt spid="65539">
                                            <p:txEl>
                                              <p:charRg st="637" end="69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标题 67585"/>
          <p:cNvSpPr>
            <a:spLocks noGrp="1"/>
          </p:cNvSpPr>
          <p:nvPr>
            <p:ph type="title"/>
          </p:nvPr>
        </p:nvSpPr>
        <p:spPr>
          <a:ln/>
        </p:spPr>
        <p:txBody>
          <a:bodyPr anchor="ctr"/>
          <a:p>
            <a:r>
              <a:rPr lang="en-US" altLang="zh-CN" sz="2400"/>
              <a:t>1.2 The Changing Nature of Software</a:t>
            </a:r>
            <a:endParaRPr lang="en-US" altLang="zh-CN" sz="2400"/>
          </a:p>
        </p:txBody>
      </p:sp>
      <p:sp>
        <p:nvSpPr>
          <p:cNvPr id="67587" name="文本占位符 67586"/>
          <p:cNvSpPr>
            <a:spLocks noGrp="1"/>
          </p:cNvSpPr>
          <p:nvPr>
            <p:ph type="body" idx="1"/>
          </p:nvPr>
        </p:nvSpPr>
        <p:spPr>
          <a:xfrm>
            <a:off x="684213" y="1125538"/>
            <a:ext cx="7796212" cy="719137"/>
          </a:xfrm>
          <a:ln/>
        </p:spPr>
        <p:txBody>
          <a:bodyPr/>
          <a:p>
            <a:pPr marL="0" indent="0">
              <a:spcAft>
                <a:spcPct val="40000"/>
              </a:spcAft>
            </a:pPr>
            <a:r>
              <a:rPr lang="en-US" altLang="zh-CN" b="1"/>
              <a:t> Cloud Computing 云计算</a:t>
            </a:r>
            <a:endParaRPr lang="en-US" altLang="zh-CN" b="1"/>
          </a:p>
        </p:txBody>
      </p:sp>
      <p:pic>
        <p:nvPicPr>
          <p:cNvPr id="67589" name="Picture 1" descr=":::SEPA8eFigures:Fig. 1.3-Cloud Computing.png"/>
          <p:cNvPicPr>
            <a:picLocks noChangeAspect="1"/>
          </p:cNvPicPr>
          <p:nvPr/>
        </p:nvPicPr>
        <p:blipFill>
          <a:blip r:embed="rId1"/>
          <a:stretch>
            <a:fillRect/>
          </a:stretch>
        </p:blipFill>
        <p:spPr>
          <a:xfrm>
            <a:off x="900113" y="1628775"/>
            <a:ext cx="7162800" cy="42132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7587">
                                            <p:txEl>
                                              <p:charRg st="0" end="17"/>
                                            </p:txEl>
                                          </p:spTgt>
                                        </p:tgtEl>
                                        <p:attrNameLst>
                                          <p:attrName>style.visibility</p:attrName>
                                        </p:attrNameLst>
                                      </p:cBhvr>
                                      <p:to>
                                        <p:strVal val="visible"/>
                                      </p:to>
                                    </p:set>
                                    <p:animEffect transition="in" filter="wipe(up)">
                                      <p:cBhvr>
                                        <p:cTn id="7" dur="500"/>
                                        <p:tgtEl>
                                          <p:spTgt spid="67587">
                                            <p:txEl>
                                              <p:charRg st="0"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标题 69633"/>
          <p:cNvSpPr>
            <a:spLocks noGrp="1"/>
          </p:cNvSpPr>
          <p:nvPr>
            <p:ph type="title"/>
          </p:nvPr>
        </p:nvSpPr>
        <p:spPr>
          <a:ln/>
        </p:spPr>
        <p:txBody>
          <a:bodyPr anchor="ctr"/>
          <a:p>
            <a:r>
              <a:rPr lang="en-US" altLang="zh-CN" sz="2400"/>
              <a:t>1.2 The Changing Nature of Software</a:t>
            </a:r>
            <a:endParaRPr lang="en-US" altLang="zh-CN" sz="2400"/>
          </a:p>
        </p:txBody>
      </p:sp>
      <p:sp>
        <p:nvSpPr>
          <p:cNvPr id="69635" name="文本占位符 69634"/>
          <p:cNvSpPr>
            <a:spLocks noGrp="1"/>
          </p:cNvSpPr>
          <p:nvPr>
            <p:ph type="body" idx="1"/>
          </p:nvPr>
        </p:nvSpPr>
        <p:spPr>
          <a:xfrm>
            <a:off x="684530" y="1125855"/>
            <a:ext cx="7795895" cy="5870575"/>
          </a:xfrm>
          <a:ln/>
        </p:spPr>
        <p:txBody>
          <a:bodyPr/>
          <a:p>
            <a:pPr marL="0" indent="0">
              <a:spcAft>
                <a:spcPct val="40000"/>
              </a:spcAft>
            </a:pPr>
            <a:r>
              <a:rPr lang="en-US" altLang="zh-CN" b="1"/>
              <a:t> Cloud Computing 云计算</a:t>
            </a:r>
            <a:endParaRPr lang="en-US" altLang="zh-CN" b="1"/>
          </a:p>
          <a:p>
            <a:pPr marL="711200" lvl="2" indent="-352425">
              <a:spcAft>
                <a:spcPct val="20000"/>
              </a:spcAft>
              <a:buClr>
                <a:srgbClr val="000066"/>
              </a:buClr>
              <a:buFont typeface="Wingdings" panose="05000000000000000000" pitchFamily="2" charset="2"/>
              <a:buChar char="Ø"/>
            </a:pPr>
            <a:r>
              <a:rPr lang="en-US" altLang="zh-CN" sz="1800" b="1"/>
              <a:t>Cloud computing provides distributed data storage and processing resources to networked computing devices云计算为网络计算设备提供分布式的数据存储和处理资源</a:t>
            </a:r>
            <a:endParaRPr lang="en-US" altLang="zh-CN" sz="1800" b="1"/>
          </a:p>
          <a:p>
            <a:pPr marL="711200" lvl="2" indent="-352425">
              <a:spcAft>
                <a:spcPct val="20000"/>
              </a:spcAft>
              <a:buClr>
                <a:srgbClr val="000066"/>
              </a:buClr>
              <a:buFont typeface="Wingdings" panose="05000000000000000000" pitchFamily="2" charset="2"/>
              <a:buChar char="Ø"/>
            </a:pPr>
            <a:r>
              <a:rPr lang="en-US" altLang="zh-CN" sz="1800" b="1"/>
              <a:t>Computing resources reside outside the cloud and have access to a variety of resources inside the cloud计算资源位于云之外，可以访问云内的各种资源</a:t>
            </a:r>
            <a:endParaRPr lang="en-US" altLang="zh-CN" sz="1800" b="1"/>
          </a:p>
          <a:p>
            <a:pPr marL="711200" lvl="2" indent="-352425">
              <a:spcAft>
                <a:spcPct val="20000"/>
              </a:spcAft>
              <a:buClr>
                <a:srgbClr val="000066"/>
              </a:buClr>
              <a:buFont typeface="Wingdings" panose="05000000000000000000" pitchFamily="2" charset="2"/>
              <a:buChar char="Ø"/>
            </a:pPr>
            <a:r>
              <a:rPr lang="en-US" altLang="zh-CN" sz="1800" b="1"/>
              <a:t>Cloud computing requires developing an architecture containing both frontend and backend services 云计算需要开发一个同时包含前端和后端服务的架构</a:t>
            </a:r>
            <a:endParaRPr lang="en-US" altLang="zh-CN" sz="1800" b="1"/>
          </a:p>
          <a:p>
            <a:pPr marL="711200" lvl="2" indent="-352425">
              <a:spcAft>
                <a:spcPct val="20000"/>
              </a:spcAft>
              <a:buClr>
                <a:srgbClr val="000066"/>
              </a:buClr>
              <a:buFont typeface="Wingdings" panose="05000000000000000000" pitchFamily="2" charset="2"/>
              <a:buChar char="Ø"/>
            </a:pPr>
            <a:r>
              <a:rPr lang="en-US" altLang="zh-CN" sz="1800" b="1"/>
              <a:t>Frontend services include the client devices and application software to allow access 前端服务包括允许访问的客户端设备和应用程序软件  </a:t>
            </a:r>
            <a:endParaRPr lang="en-US" altLang="zh-CN" sz="1800" b="1"/>
          </a:p>
          <a:p>
            <a:pPr marL="711200" lvl="2" indent="-352425">
              <a:spcAft>
                <a:spcPct val="20000"/>
              </a:spcAft>
              <a:buClr>
                <a:srgbClr val="000066"/>
              </a:buClr>
              <a:buFont typeface="Wingdings" panose="05000000000000000000" pitchFamily="2" charset="2"/>
              <a:buChar char="Ø"/>
            </a:pPr>
            <a:r>
              <a:rPr lang="en-US" altLang="zh-CN" sz="1800" b="1"/>
              <a:t>Backend services include servers, data storage, and server-resident applications 后端服务包括服务器、数据存储和服务器驻留的应用程序</a:t>
            </a:r>
            <a:endParaRPr lang="en-US" altLang="zh-CN" sz="1800" b="1"/>
          </a:p>
          <a:p>
            <a:pPr marL="711200" lvl="2" indent="-352425">
              <a:spcAft>
                <a:spcPct val="20000"/>
              </a:spcAft>
              <a:buClr>
                <a:srgbClr val="000066"/>
              </a:buClr>
              <a:buFont typeface="Wingdings" panose="05000000000000000000" pitchFamily="2" charset="2"/>
              <a:buChar char="Ø"/>
            </a:pPr>
            <a:r>
              <a:rPr lang="en-US" altLang="zh-CN" sz="1800" b="1"/>
              <a:t>Cloud architectures can be segmented to restrict access to private data云架构可以被分割，以限制对私有数据的访问</a:t>
            </a:r>
            <a:endParaRPr lang="en-US" altLang="zh-CN" sz="18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9635">
                                            <p:txEl>
                                              <p:charRg st="0" end="17"/>
                                            </p:txEl>
                                          </p:spTgt>
                                        </p:tgtEl>
                                        <p:attrNameLst>
                                          <p:attrName>style.visibility</p:attrName>
                                        </p:attrNameLst>
                                      </p:cBhvr>
                                      <p:to>
                                        <p:strVal val="visible"/>
                                      </p:to>
                                    </p:set>
                                    <p:animEffect transition="in" filter="wipe(up)">
                                      <p:cBhvr>
                                        <p:cTn id="7" dur="500"/>
                                        <p:tgtEl>
                                          <p:spTgt spid="69635">
                                            <p:txEl>
                                              <p:charRg st="0" end="1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9635">
                                            <p:txEl>
                                              <p:charRg st="17" end="123"/>
                                            </p:txEl>
                                          </p:spTgt>
                                        </p:tgtEl>
                                        <p:attrNameLst>
                                          <p:attrName>style.visibility</p:attrName>
                                        </p:attrNameLst>
                                      </p:cBhvr>
                                      <p:to>
                                        <p:strVal val="visible"/>
                                      </p:to>
                                    </p:set>
                                    <p:animEffect transition="in" filter="wipe(up)">
                                      <p:cBhvr>
                                        <p:cTn id="12" dur="500"/>
                                        <p:tgtEl>
                                          <p:spTgt spid="69635">
                                            <p:txEl>
                                              <p:charRg st="17" end="12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9635">
                                            <p:txEl>
                                              <p:charRg st="123" end="227"/>
                                            </p:txEl>
                                          </p:spTgt>
                                        </p:tgtEl>
                                        <p:attrNameLst>
                                          <p:attrName>style.visibility</p:attrName>
                                        </p:attrNameLst>
                                      </p:cBhvr>
                                      <p:to>
                                        <p:strVal val="visible"/>
                                      </p:to>
                                    </p:set>
                                    <p:animEffect transition="in" filter="wipe(up)">
                                      <p:cBhvr>
                                        <p:cTn id="17" dur="500"/>
                                        <p:tgtEl>
                                          <p:spTgt spid="69635">
                                            <p:txEl>
                                              <p:charRg st="123" end="22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9635">
                                            <p:txEl>
                                              <p:charRg st="227" end="326"/>
                                            </p:txEl>
                                          </p:spTgt>
                                        </p:tgtEl>
                                        <p:attrNameLst>
                                          <p:attrName>style.visibility</p:attrName>
                                        </p:attrNameLst>
                                      </p:cBhvr>
                                      <p:to>
                                        <p:strVal val="visible"/>
                                      </p:to>
                                    </p:set>
                                    <p:animEffect transition="in" filter="wipe(up)">
                                      <p:cBhvr>
                                        <p:cTn id="22" dur="500"/>
                                        <p:tgtEl>
                                          <p:spTgt spid="69635">
                                            <p:txEl>
                                              <p:charRg st="227" end="32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9635">
                                            <p:txEl>
                                              <p:charRg st="326" end="415"/>
                                            </p:txEl>
                                          </p:spTgt>
                                        </p:tgtEl>
                                        <p:attrNameLst>
                                          <p:attrName>style.visibility</p:attrName>
                                        </p:attrNameLst>
                                      </p:cBhvr>
                                      <p:to>
                                        <p:strVal val="visible"/>
                                      </p:to>
                                    </p:set>
                                    <p:animEffect transition="in" filter="wipe(up)">
                                      <p:cBhvr>
                                        <p:cTn id="27" dur="500"/>
                                        <p:tgtEl>
                                          <p:spTgt spid="69635">
                                            <p:txEl>
                                              <p:charRg st="326" end="41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69635">
                                            <p:txEl>
                                              <p:charRg st="415" end="497"/>
                                            </p:txEl>
                                          </p:spTgt>
                                        </p:tgtEl>
                                        <p:attrNameLst>
                                          <p:attrName>style.visibility</p:attrName>
                                        </p:attrNameLst>
                                      </p:cBhvr>
                                      <p:to>
                                        <p:strVal val="visible"/>
                                      </p:to>
                                    </p:set>
                                    <p:animEffect transition="in" filter="wipe(up)">
                                      <p:cBhvr>
                                        <p:cTn id="32" dur="500"/>
                                        <p:tgtEl>
                                          <p:spTgt spid="69635">
                                            <p:txEl>
                                              <p:charRg st="415" end="49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69635">
                                            <p:txEl>
                                              <p:charRg st="497" end="569"/>
                                            </p:txEl>
                                          </p:spTgt>
                                        </p:tgtEl>
                                        <p:attrNameLst>
                                          <p:attrName>style.visibility</p:attrName>
                                        </p:attrNameLst>
                                      </p:cBhvr>
                                      <p:to>
                                        <p:strVal val="visible"/>
                                      </p:to>
                                    </p:set>
                                    <p:animEffect transition="in" filter="wipe(up)">
                                      <p:cBhvr>
                                        <p:cTn id="37" dur="500"/>
                                        <p:tgtEl>
                                          <p:spTgt spid="69635">
                                            <p:txEl>
                                              <p:charRg st="497" end="56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标题 71681"/>
          <p:cNvSpPr>
            <a:spLocks noGrp="1"/>
          </p:cNvSpPr>
          <p:nvPr>
            <p:ph type="title"/>
          </p:nvPr>
        </p:nvSpPr>
        <p:spPr>
          <a:ln/>
        </p:spPr>
        <p:txBody>
          <a:bodyPr anchor="ctr"/>
          <a:p>
            <a:r>
              <a:rPr lang="en-US" altLang="zh-CN" sz="2400"/>
              <a:t>1.2 The Changing Nature of Software</a:t>
            </a:r>
            <a:endParaRPr lang="en-US" altLang="zh-CN" sz="2400"/>
          </a:p>
        </p:txBody>
      </p:sp>
      <p:sp>
        <p:nvSpPr>
          <p:cNvPr id="71683" name="文本占位符 71682"/>
          <p:cNvSpPr>
            <a:spLocks noGrp="1"/>
          </p:cNvSpPr>
          <p:nvPr>
            <p:ph type="body" idx="1"/>
          </p:nvPr>
        </p:nvSpPr>
        <p:spPr>
          <a:xfrm>
            <a:off x="684530" y="1125855"/>
            <a:ext cx="7795895" cy="5968365"/>
          </a:xfrm>
          <a:ln/>
        </p:spPr>
        <p:txBody>
          <a:bodyPr/>
          <a:p>
            <a:pPr marL="0" indent="0">
              <a:spcAft>
                <a:spcPct val="40000"/>
              </a:spcAft>
            </a:pPr>
            <a:r>
              <a:rPr lang="en-US" altLang="zh-CN" b="1"/>
              <a:t> Product Line Software</a:t>
            </a:r>
            <a:endParaRPr lang="en-US" altLang="zh-CN" b="1"/>
          </a:p>
          <a:p>
            <a:pPr marL="711200" lvl="2" indent="-352425">
              <a:spcAft>
                <a:spcPct val="20000"/>
              </a:spcAft>
              <a:buClr>
                <a:srgbClr val="000066"/>
              </a:buClr>
              <a:buFont typeface="Wingdings" panose="05000000000000000000" pitchFamily="2" charset="2"/>
              <a:buChar char="Ø"/>
            </a:pPr>
            <a:r>
              <a:rPr lang="en-US" altLang="zh-CN" sz="1800" b="1"/>
              <a:t>Product line software is a set of software-intensive systems that share a common set of features and satisfy the needs of a particular market产品线软件是一组软件密集型系统，它们拥有一组共同的特性并满足特定市场的需求</a:t>
            </a:r>
            <a:endParaRPr lang="en-US" altLang="zh-CN" sz="1800" b="1"/>
          </a:p>
          <a:p>
            <a:pPr marL="711200" lvl="2" indent="-352425">
              <a:spcAft>
                <a:spcPct val="20000"/>
              </a:spcAft>
              <a:buClr>
                <a:srgbClr val="000066"/>
              </a:buClr>
              <a:buFont typeface="Wingdings" panose="05000000000000000000" pitchFamily="2" charset="2"/>
              <a:buChar char="Ø"/>
            </a:pPr>
            <a:r>
              <a:rPr lang="en-US" altLang="zh-CN" sz="1800" b="1"/>
              <a:t>These software products are developed using the same application and data architectures using a common core of reusable software components这些软件产品使用相同的应用程序和数据架构开发，使用可重用软件组件的公共核心</a:t>
            </a:r>
            <a:endParaRPr lang="en-US" altLang="zh-CN" sz="1800" b="1"/>
          </a:p>
          <a:p>
            <a:pPr marL="711200" lvl="2" indent="-352425">
              <a:spcAft>
                <a:spcPct val="20000"/>
              </a:spcAft>
              <a:buClr>
                <a:srgbClr val="000066"/>
              </a:buClr>
              <a:buFont typeface="Wingdings" panose="05000000000000000000" pitchFamily="2" charset="2"/>
              <a:buChar char="Ø"/>
            </a:pPr>
            <a:r>
              <a:rPr lang="en-US" altLang="zh-CN" sz="1800" b="1"/>
              <a:t>A software product line shares a set of assets that include requirements, architecture, design patterns, reusable components, test cases, and other work products软件产品线共享一组资产，其中包括需求、架构、设计模式、可重用组件、测试用例和其他工作产品</a:t>
            </a:r>
            <a:endParaRPr lang="en-US" altLang="zh-CN" sz="1800" b="1"/>
          </a:p>
          <a:p>
            <a:pPr marL="711200" lvl="2" indent="-352425">
              <a:spcAft>
                <a:spcPct val="20000"/>
              </a:spcAft>
              <a:buClr>
                <a:srgbClr val="000066"/>
              </a:buClr>
              <a:buFont typeface="Wingdings" panose="05000000000000000000" pitchFamily="2" charset="2"/>
              <a:buChar char="Ø"/>
            </a:pPr>
            <a:r>
              <a:rPr lang="en-US" altLang="zh-CN" sz="1800" b="1"/>
              <a:t>A software product line allow in the development of many products that are engineered by capitalizing on the commonality among all products with in the product line软件产品线允许开发许多产品，这些产品是通过利用产品线中所有产品的共性来设计的</a:t>
            </a:r>
            <a:endParaRPr lang="en-US" altLang="zh-CN" sz="18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1683">
                                            <p:txEl>
                                              <p:charRg st="0" end="23"/>
                                            </p:txEl>
                                          </p:spTgt>
                                        </p:tgtEl>
                                        <p:attrNameLst>
                                          <p:attrName>style.visibility</p:attrName>
                                        </p:attrNameLst>
                                      </p:cBhvr>
                                      <p:to>
                                        <p:strVal val="visible"/>
                                      </p:to>
                                    </p:set>
                                    <p:animEffect transition="in" filter="wipe(up)">
                                      <p:cBhvr>
                                        <p:cTn id="7" dur="500"/>
                                        <p:tgtEl>
                                          <p:spTgt spid="71683">
                                            <p:txEl>
                                              <p:charRg st="0" end="2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1683">
                                            <p:txEl>
                                              <p:charRg st="23" end="165"/>
                                            </p:txEl>
                                          </p:spTgt>
                                        </p:tgtEl>
                                        <p:attrNameLst>
                                          <p:attrName>style.visibility</p:attrName>
                                        </p:attrNameLst>
                                      </p:cBhvr>
                                      <p:to>
                                        <p:strVal val="visible"/>
                                      </p:to>
                                    </p:set>
                                    <p:animEffect transition="in" filter="wipe(up)">
                                      <p:cBhvr>
                                        <p:cTn id="12" dur="500"/>
                                        <p:tgtEl>
                                          <p:spTgt spid="71683">
                                            <p:txEl>
                                              <p:charRg st="23" end="16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1683">
                                            <p:txEl>
                                              <p:charRg st="165" end="305"/>
                                            </p:txEl>
                                          </p:spTgt>
                                        </p:tgtEl>
                                        <p:attrNameLst>
                                          <p:attrName>style.visibility</p:attrName>
                                        </p:attrNameLst>
                                      </p:cBhvr>
                                      <p:to>
                                        <p:strVal val="visible"/>
                                      </p:to>
                                    </p:set>
                                    <p:animEffect transition="in" filter="wipe(up)">
                                      <p:cBhvr>
                                        <p:cTn id="17" dur="500"/>
                                        <p:tgtEl>
                                          <p:spTgt spid="71683">
                                            <p:txEl>
                                              <p:charRg st="165" end="30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1683">
                                            <p:txEl>
                                              <p:charRg st="305" end="467"/>
                                            </p:txEl>
                                          </p:spTgt>
                                        </p:tgtEl>
                                        <p:attrNameLst>
                                          <p:attrName>style.visibility</p:attrName>
                                        </p:attrNameLst>
                                      </p:cBhvr>
                                      <p:to>
                                        <p:strVal val="visible"/>
                                      </p:to>
                                    </p:set>
                                    <p:animEffect transition="in" filter="wipe(up)">
                                      <p:cBhvr>
                                        <p:cTn id="22" dur="500"/>
                                        <p:tgtEl>
                                          <p:spTgt spid="71683">
                                            <p:txEl>
                                              <p:charRg st="305" end="467"/>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71683">
                                            <p:txEl>
                                              <p:charRg st="4" end="4"/>
                                            </p:txEl>
                                          </p:spTgt>
                                        </p:tgtEl>
                                        <p:attrNameLst>
                                          <p:attrName>style.visibility</p:attrName>
                                        </p:attrNameLst>
                                      </p:cBhvr>
                                      <p:to>
                                        <p:strVal val="visible"/>
                                      </p:to>
                                    </p:set>
                                    <p:animEffect transition="in" filter="wipe(up)">
                                      <p:cBhvr>
                                        <p:cTn id="25" dur="500"/>
                                        <p:tgtEl>
                                          <p:spTgt spid="71683">
                                            <p:txEl>
                                              <p:char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文本占位符 9217"/>
          <p:cNvSpPr>
            <a:spLocks noGrp="1"/>
          </p:cNvSpPr>
          <p:nvPr>
            <p:ph type="body" idx="1"/>
          </p:nvPr>
        </p:nvSpPr>
        <p:spPr>
          <a:xfrm>
            <a:off x="374650" y="1125538"/>
            <a:ext cx="8229600" cy="647700"/>
          </a:xfrm>
          <a:ln/>
        </p:spPr>
        <p:txBody>
          <a:bodyPr/>
          <a:p>
            <a:r>
              <a:rPr lang="en-US" altLang="zh-CN" b="1"/>
              <a:t>The Evolution 进化</a:t>
            </a:r>
            <a:endParaRPr lang="en-US" altLang="zh-CN" b="1"/>
          </a:p>
        </p:txBody>
      </p:sp>
      <p:sp>
        <p:nvSpPr>
          <p:cNvPr id="9219" name="标题 9218"/>
          <p:cNvSpPr>
            <a:spLocks noGrp="1"/>
          </p:cNvSpPr>
          <p:nvPr>
            <p:ph type="title"/>
          </p:nvPr>
        </p:nvSpPr>
        <p:spPr>
          <a:ln/>
        </p:spPr>
        <p:txBody>
          <a:bodyPr anchor="ctr"/>
          <a:p>
            <a:r>
              <a:rPr lang="en-US" altLang="zh-CN" sz="2400"/>
              <a:t>1.1 The Nature of Software</a:t>
            </a:r>
            <a:br>
              <a:rPr lang="en-US" altLang="zh-CN" sz="2400"/>
            </a:br>
            <a:r>
              <a:rPr lang="en-US" altLang="zh-CN" sz="2400"/>
              <a:t>软件的本质</a:t>
            </a:r>
            <a:endParaRPr lang="en-US" altLang="zh-CN" sz="2400"/>
          </a:p>
        </p:txBody>
      </p:sp>
      <p:sp>
        <p:nvSpPr>
          <p:cNvPr id="9225" name="文本框 9224"/>
          <p:cNvSpPr txBox="1"/>
          <p:nvPr/>
        </p:nvSpPr>
        <p:spPr>
          <a:xfrm>
            <a:off x="611188" y="1774825"/>
            <a:ext cx="7848600" cy="1322070"/>
          </a:xfrm>
          <a:prstGeom prst="rect">
            <a:avLst/>
          </a:prstGeom>
          <a:noFill/>
          <a:ln w="9525">
            <a:noFill/>
          </a:ln>
        </p:spPr>
        <p:txBody>
          <a:bodyPr>
            <a:spAutoFit/>
          </a:bodyPr>
          <a:p>
            <a:pPr>
              <a:buClr>
                <a:schemeClr val="bg1"/>
              </a:buClr>
            </a:pPr>
            <a:r>
              <a:rPr lang="en-US" altLang="zh-CN" sz="2000" b="1">
                <a:latin typeface="Arial" panose="020B0604020202090204" pitchFamily="34" charset="0"/>
              </a:rPr>
              <a:t>In the early days:        User  </a:t>
            </a:r>
            <a:r>
              <a:rPr lang="" altLang="zh-CN" sz="2000" b="1" dirty="0">
                <a:latin typeface="Arial" panose="020B0604020202090204" pitchFamily="34" charset="0"/>
                <a:sym typeface="Wingdings" panose="05000000000000000000" pitchFamily="2" charset="2"/>
              </a:rPr>
              <a:t></a:t>
            </a:r>
            <a:r>
              <a:rPr lang="en-US" altLang="zh-CN" sz="2000" b="1">
                <a:latin typeface="Arial" panose="020B0604020202090204" pitchFamily="34" charset="0"/>
              </a:rPr>
              <a:t>  Computer</a:t>
            </a:r>
            <a:endParaRPr lang="en-US" altLang="zh-CN" sz="2000" b="1">
              <a:latin typeface="Arial" panose="020B0604020202090204" pitchFamily="34" charset="0"/>
            </a:endParaRPr>
          </a:p>
          <a:p>
            <a:pPr>
              <a:buClr>
                <a:schemeClr val="bg1"/>
              </a:buClr>
            </a:pPr>
            <a:r>
              <a:rPr lang="en-US" altLang="zh-CN" sz="2000">
                <a:latin typeface="Arial" panose="020B0604020202090204" pitchFamily="34" charset="0"/>
              </a:rPr>
              <a:t>     </a:t>
            </a:r>
            <a:r>
              <a:rPr lang="en-US" altLang="zh-CN" sz="2000" b="1">
                <a:solidFill>
                  <a:srgbClr val="0000FF"/>
                </a:solidFill>
                <a:latin typeface="Arial" panose="020B0604020202090204" pitchFamily="34" charset="0"/>
              </a:rPr>
              <a:t>Software</a:t>
            </a:r>
            <a:r>
              <a:rPr lang="en-US" altLang="zh-CN" sz="2000" b="1">
                <a:latin typeface="Arial" panose="020B0604020202090204" pitchFamily="34" charset="0"/>
              </a:rPr>
              <a:t> = “Place a sequence of instructions together to get the computer to do something useful”.</a:t>
            </a:r>
            <a:endParaRPr lang="en-US" altLang="zh-CN" sz="2000" b="1">
              <a:latin typeface="Arial" panose="020B0604020202090204" pitchFamily="34" charset="0"/>
            </a:endParaRPr>
          </a:p>
          <a:p>
            <a:pPr>
              <a:buClr>
                <a:schemeClr val="bg1"/>
              </a:buClr>
            </a:pPr>
            <a:r>
              <a:rPr lang="en-US" altLang="zh-CN" sz="2000" b="1">
                <a:latin typeface="Arial" panose="020B0604020202090204" pitchFamily="34" charset="0"/>
              </a:rPr>
              <a:t>把一系列指令放在一起，让计算机做一些有用的事情</a:t>
            </a:r>
            <a:endParaRPr lang="en-US" altLang="zh-CN" sz="2000" b="1">
              <a:latin typeface="Arial" panose="020B0604020202090204" pitchFamily="34" charset="0"/>
            </a:endParaRPr>
          </a:p>
        </p:txBody>
      </p:sp>
      <p:sp>
        <p:nvSpPr>
          <p:cNvPr id="9226" name="文本框 9225"/>
          <p:cNvSpPr txBox="1"/>
          <p:nvPr/>
        </p:nvSpPr>
        <p:spPr>
          <a:xfrm>
            <a:off x="611188" y="3152775"/>
            <a:ext cx="7467600" cy="1368425"/>
          </a:xfrm>
          <a:prstGeom prst="rect">
            <a:avLst/>
          </a:prstGeom>
          <a:noFill/>
          <a:ln w="25400">
            <a:noFill/>
          </a:ln>
        </p:spPr>
        <p:txBody>
          <a:bodyPr>
            <a:spAutoFit/>
          </a:bodyPr>
          <a:p>
            <a:pPr>
              <a:spcBef>
                <a:spcPct val="5000"/>
              </a:spcBef>
              <a:buClr>
                <a:schemeClr val="bg1"/>
              </a:buClr>
            </a:pPr>
            <a:r>
              <a:rPr lang="en-US" altLang="zh-CN" sz="2000" b="1">
                <a:latin typeface="Arial" panose="020B0604020202090204" pitchFamily="34" charset="0"/>
              </a:rPr>
              <a:t>In late 1950’s:</a:t>
            </a:r>
            <a:endParaRPr lang="en-US" altLang="zh-CN" sz="2000" b="1">
              <a:latin typeface="Arial" panose="020B0604020202090204" pitchFamily="34" charset="0"/>
            </a:endParaRPr>
          </a:p>
          <a:p>
            <a:pPr>
              <a:spcBef>
                <a:spcPct val="5000"/>
              </a:spcBef>
              <a:buClr>
                <a:schemeClr val="bg1"/>
              </a:buClr>
            </a:pPr>
            <a:r>
              <a:rPr lang="en-US" altLang="zh-CN" sz="2000" b="1">
                <a:latin typeface="Arial" panose="020B0604020202090204" pitchFamily="34" charset="0"/>
              </a:rPr>
              <a:t>    </a:t>
            </a:r>
            <a:endParaRPr lang="en-US" altLang="zh-CN" sz="2000" b="1">
              <a:latin typeface="Arial" panose="020B0604020202090204" pitchFamily="34" charset="0"/>
            </a:endParaRPr>
          </a:p>
          <a:p>
            <a:pPr>
              <a:spcBef>
                <a:spcPct val="5000"/>
              </a:spcBef>
              <a:buClr>
                <a:schemeClr val="bg1"/>
              </a:buClr>
            </a:pPr>
            <a:r>
              <a:rPr lang="en-US" altLang="zh-CN" sz="2000" b="1">
                <a:latin typeface="Arial" panose="020B0604020202090204" pitchFamily="34" charset="0"/>
              </a:rPr>
              <a:t> Computer became cheaper and more common.</a:t>
            </a:r>
            <a:endParaRPr lang="en-US" altLang="zh-CN" sz="2000" b="1">
              <a:latin typeface="Arial" panose="020B0604020202090204" pitchFamily="34" charset="0"/>
            </a:endParaRPr>
          </a:p>
          <a:p>
            <a:pPr>
              <a:spcBef>
                <a:spcPct val="5000"/>
              </a:spcBef>
              <a:buClr>
                <a:schemeClr val="bg1"/>
              </a:buClr>
            </a:pPr>
            <a:r>
              <a:rPr lang="en-US" altLang="zh-CN" sz="2000" b="1">
                <a:latin typeface="Arial" panose="020B0604020202090204" pitchFamily="34" charset="0"/>
              </a:rPr>
              <a:t>     High level languages were invented. 发明</a:t>
            </a:r>
            <a:endParaRPr lang="en-US" altLang="zh-CN" sz="2000" b="1">
              <a:latin typeface="Arial" panose="020B0604020202090204" pitchFamily="34" charset="0"/>
            </a:endParaRPr>
          </a:p>
        </p:txBody>
      </p:sp>
      <p:sp>
        <p:nvSpPr>
          <p:cNvPr id="9227" name="文本框 9226"/>
          <p:cNvSpPr txBox="1"/>
          <p:nvPr/>
        </p:nvSpPr>
        <p:spPr>
          <a:xfrm>
            <a:off x="4268788" y="3152775"/>
            <a:ext cx="1905000" cy="706755"/>
          </a:xfrm>
          <a:prstGeom prst="rect">
            <a:avLst/>
          </a:prstGeom>
          <a:noFill/>
          <a:ln w="9525">
            <a:noFill/>
          </a:ln>
        </p:spPr>
        <p:txBody>
          <a:bodyPr>
            <a:spAutoFit/>
          </a:bodyPr>
          <a:p>
            <a:pPr>
              <a:buClr>
                <a:schemeClr val="bg1"/>
              </a:buClr>
            </a:pPr>
            <a:r>
              <a:rPr lang="en-US" altLang="zh-CN" sz="2000" b="1">
                <a:solidFill>
                  <a:srgbClr val="0000FF"/>
                </a:solidFill>
                <a:latin typeface="Arial" panose="020B0604020202090204" pitchFamily="34" charset="0"/>
              </a:rPr>
              <a:t>Programmer程序员</a:t>
            </a:r>
            <a:endParaRPr lang="en-US" altLang="zh-CN" sz="2000" b="1">
              <a:solidFill>
                <a:srgbClr val="0000FF"/>
              </a:solidFill>
              <a:latin typeface="Arial" panose="020B0604020202090204" pitchFamily="34" charset="0"/>
            </a:endParaRPr>
          </a:p>
        </p:txBody>
      </p:sp>
      <p:grpSp>
        <p:nvGrpSpPr>
          <p:cNvPr id="9228" name="组合 9227"/>
          <p:cNvGrpSpPr/>
          <p:nvPr/>
        </p:nvGrpSpPr>
        <p:grpSpPr>
          <a:xfrm>
            <a:off x="2668588" y="3152775"/>
            <a:ext cx="5791200" cy="396875"/>
            <a:chOff x="720" y="3504"/>
            <a:chExt cx="3648" cy="250"/>
          </a:xfrm>
        </p:grpSpPr>
        <p:sp>
          <p:nvSpPr>
            <p:cNvPr id="9229" name="文本框 9228"/>
            <p:cNvSpPr txBox="1"/>
            <p:nvPr/>
          </p:nvSpPr>
          <p:spPr>
            <a:xfrm>
              <a:off x="720" y="3504"/>
              <a:ext cx="1008" cy="250"/>
            </a:xfrm>
            <a:prstGeom prst="rect">
              <a:avLst/>
            </a:prstGeom>
            <a:noFill/>
            <a:ln w="9525">
              <a:noFill/>
            </a:ln>
          </p:spPr>
          <p:txBody>
            <a:bodyPr>
              <a:spAutoFit/>
            </a:bodyPr>
            <a:p>
              <a:pPr>
                <a:spcBef>
                  <a:spcPct val="50000"/>
                </a:spcBef>
                <a:buClr>
                  <a:schemeClr val="bg1"/>
                </a:buClr>
              </a:pPr>
              <a:r>
                <a:rPr lang="en-US" altLang="zh-CN" sz="2000" b="1">
                  <a:latin typeface="Arial" panose="020B0604020202090204" pitchFamily="34" charset="0"/>
                </a:rPr>
                <a:t>User </a:t>
              </a:r>
              <a:r>
                <a:rPr lang="" altLang="zh-CN" sz="2000" b="1" dirty="0">
                  <a:latin typeface="Arial" panose="020B0604020202090204" pitchFamily="34" charset="0"/>
                  <a:sym typeface="Wingdings" panose="05000000000000000000" pitchFamily="2" charset="2"/>
                </a:rPr>
                <a:t></a:t>
              </a:r>
              <a:endParaRPr lang="en-US" altLang="zh-CN" sz="2000" b="1">
                <a:latin typeface="Arial" panose="020B0604020202090204" pitchFamily="34" charset="0"/>
                <a:sym typeface="Wingdings" panose="05000000000000000000" pitchFamily="2" charset="2"/>
              </a:endParaRPr>
            </a:p>
          </p:txBody>
        </p:sp>
        <p:sp>
          <p:nvSpPr>
            <p:cNvPr id="9230" name="文本框 9229"/>
            <p:cNvSpPr txBox="1"/>
            <p:nvPr/>
          </p:nvSpPr>
          <p:spPr>
            <a:xfrm>
              <a:off x="2976" y="3504"/>
              <a:ext cx="1392" cy="250"/>
            </a:xfrm>
            <a:prstGeom prst="rect">
              <a:avLst/>
            </a:prstGeom>
            <a:noFill/>
            <a:ln w="9525">
              <a:noFill/>
            </a:ln>
          </p:spPr>
          <p:txBody>
            <a:bodyPr>
              <a:spAutoFit/>
            </a:bodyPr>
            <a:p>
              <a:pPr>
                <a:spcBef>
                  <a:spcPct val="50000"/>
                </a:spcBef>
                <a:buClr>
                  <a:schemeClr val="bg1"/>
                </a:buClr>
              </a:pPr>
              <a:r>
                <a:rPr lang="" altLang="zh-CN" sz="2000" b="1" dirty="0">
                  <a:solidFill>
                    <a:srgbClr val="000000"/>
                  </a:solidFill>
                  <a:latin typeface="Arial" panose="020B0604020202090204" pitchFamily="34" charset="0"/>
                  <a:sym typeface="Wingdings" panose="05000000000000000000" pitchFamily="2" charset="2"/>
                </a:rPr>
                <a:t></a:t>
              </a:r>
              <a:r>
                <a:rPr lang="en-US" altLang="zh-CN" sz="2000" b="1">
                  <a:solidFill>
                    <a:srgbClr val="000000"/>
                  </a:solidFill>
                  <a:latin typeface="Arial" panose="020B0604020202090204" pitchFamily="34" charset="0"/>
                </a:rPr>
                <a:t>Computer</a:t>
              </a:r>
              <a:endParaRPr lang="en-US" altLang="zh-CN" sz="2000">
                <a:solidFill>
                  <a:srgbClr val="000000"/>
                </a:solidFill>
                <a:latin typeface="Arial" panose="020B0604020202090204" pitchFamily="34" charset="0"/>
              </a:endParaRPr>
            </a:p>
          </p:txBody>
        </p:sp>
      </p:grpSp>
      <p:sp>
        <p:nvSpPr>
          <p:cNvPr id="9231" name="文本框 9230"/>
          <p:cNvSpPr txBox="1"/>
          <p:nvPr/>
        </p:nvSpPr>
        <p:spPr>
          <a:xfrm>
            <a:off x="3390900" y="2827338"/>
            <a:ext cx="533400" cy="457200"/>
          </a:xfrm>
          <a:prstGeom prst="rect">
            <a:avLst/>
          </a:prstGeom>
          <a:noFill/>
          <a:ln w="9525">
            <a:noFill/>
          </a:ln>
        </p:spPr>
        <p:txBody>
          <a:bodyPr>
            <a:spAutoFit/>
          </a:bodyPr>
          <a:p>
            <a:pPr algn="ctr">
              <a:spcBef>
                <a:spcPct val="50000"/>
              </a:spcBef>
              <a:buClr>
                <a:schemeClr val="bg1"/>
              </a:buClr>
            </a:pPr>
            <a:r>
              <a:rPr lang="" altLang="zh-CN" sz="2400" b="1" dirty="0">
                <a:latin typeface="Times New Roman" panose="02020503050405090304" pitchFamily="18" charset="0"/>
                <a:sym typeface="Wingdings" panose="05000000000000000000" pitchFamily="2" charset="2"/>
              </a:rPr>
              <a:t></a:t>
            </a:r>
            <a:endParaRPr lang="en-US" altLang="zh-CN" sz="2000">
              <a:latin typeface="Times New Roman" panose="02020503050405090304" pitchFamily="18" charset="0"/>
              <a:sym typeface="Wingdings" panose="05000000000000000000" pitchFamily="2" charset="2"/>
            </a:endParaRPr>
          </a:p>
        </p:txBody>
      </p:sp>
      <p:sp>
        <p:nvSpPr>
          <p:cNvPr id="9232" name="矩形 9231"/>
          <p:cNvSpPr/>
          <p:nvPr/>
        </p:nvSpPr>
        <p:spPr>
          <a:xfrm>
            <a:off x="611188" y="4529138"/>
            <a:ext cx="7010400" cy="1371600"/>
          </a:xfrm>
          <a:prstGeom prst="rect">
            <a:avLst/>
          </a:prstGeom>
          <a:noFill/>
          <a:ln w="9525">
            <a:noFill/>
          </a:ln>
        </p:spPr>
        <p:txBody>
          <a:bodyPr/>
          <a:p>
            <a:pPr algn="just">
              <a:spcBef>
                <a:spcPct val="10000"/>
              </a:spcBef>
              <a:buClr>
                <a:schemeClr val="bg1"/>
              </a:buClr>
            </a:pPr>
            <a:r>
              <a:rPr lang="en-US" altLang="zh-CN" sz="2000" b="1">
                <a:solidFill>
                  <a:srgbClr val="000000"/>
                </a:solidFill>
                <a:latin typeface="Arial" panose="020B0604020202090204" pitchFamily="34" charset="0"/>
              </a:rPr>
              <a:t>In early 1960’s:</a:t>
            </a:r>
            <a:endParaRPr lang="en-US" altLang="zh-CN" sz="2000" b="1">
              <a:solidFill>
                <a:srgbClr val="000000"/>
              </a:solidFill>
              <a:latin typeface="Arial" panose="020B0604020202090204" pitchFamily="34" charset="0"/>
            </a:endParaRPr>
          </a:p>
          <a:p>
            <a:pPr algn="just">
              <a:spcBef>
                <a:spcPct val="10000"/>
              </a:spcBef>
              <a:buClr>
                <a:schemeClr val="bg1"/>
              </a:buClr>
            </a:pPr>
            <a:r>
              <a:rPr lang="en-US" altLang="zh-CN" sz="2000" b="1">
                <a:solidFill>
                  <a:srgbClr val="000000"/>
                </a:solidFill>
                <a:latin typeface="Arial" panose="020B0604020202090204" pitchFamily="34" charset="0"/>
              </a:rPr>
              <a:t>     Very few large software projects were done by some experts.很少有大型软件项目是由一些专家完成的。</a:t>
            </a:r>
            <a:endParaRPr lang="en-US" altLang="zh-CN" sz="2000" b="1">
              <a:solidFill>
                <a:srgbClr val="000000"/>
              </a:solidFill>
              <a:latin typeface="Arial" panose="020B0604020202090204" pitchFamily="34" charset="0"/>
            </a:endParaRPr>
          </a:p>
        </p:txBody>
      </p:sp>
      <p:sp>
        <p:nvSpPr>
          <p:cNvPr id="9233" name="文本框 9232"/>
          <p:cNvSpPr txBox="1"/>
          <p:nvPr/>
        </p:nvSpPr>
        <p:spPr>
          <a:xfrm>
            <a:off x="3049905" y="4437380"/>
            <a:ext cx="4732655" cy="460375"/>
          </a:xfrm>
          <a:prstGeom prst="rect">
            <a:avLst/>
          </a:prstGeom>
          <a:noFill/>
          <a:ln w="9525">
            <a:noFill/>
          </a:ln>
        </p:spPr>
        <p:txBody>
          <a:bodyPr wrap="square">
            <a:spAutoFit/>
          </a:bodyPr>
          <a:p>
            <a:pPr algn="ctr">
              <a:buClr>
                <a:schemeClr val="bg1"/>
              </a:buClr>
            </a:pPr>
            <a:r>
              <a:rPr lang="en-US" altLang="zh-CN" sz="2400" b="1">
                <a:solidFill>
                  <a:srgbClr val="0000FF"/>
                </a:solidFill>
                <a:latin typeface="Arial" panose="020B0604020202090204" pitchFamily="34" charset="0"/>
              </a:rPr>
              <a:t>Hacker 黑客 </a:t>
            </a:r>
            <a:r>
              <a:rPr lang="en-US" altLang="zh-CN" sz="2400" b="1">
                <a:solidFill>
                  <a:srgbClr val="FF0000"/>
                </a:solidFill>
                <a:latin typeface="Arial" panose="020B0604020202090204" pitchFamily="34" charset="0"/>
                <a:sym typeface="Symbol" pitchFamily="18" charset="2"/>
              </a:rPr>
              <a:t></a:t>
            </a:r>
            <a:r>
              <a:rPr lang="en-US" altLang="zh-CN" sz="2400" b="1">
                <a:solidFill>
                  <a:srgbClr val="0000FF"/>
                </a:solidFill>
                <a:latin typeface="Arial" panose="020B0604020202090204" pitchFamily="34" charset="0"/>
                <a:sym typeface="Symbol" pitchFamily="18" charset="2"/>
              </a:rPr>
              <a:t>  </a:t>
            </a:r>
            <a:r>
              <a:rPr lang="en-US" altLang="zh-CN" sz="2400" b="1">
                <a:solidFill>
                  <a:srgbClr val="000000"/>
                </a:solidFill>
                <a:latin typeface="Arial" panose="020B0604020202090204" pitchFamily="34" charset="0"/>
              </a:rPr>
              <a:t>Cracker  饼干</a:t>
            </a:r>
            <a:endParaRPr lang="en-US" altLang="zh-CN" sz="2400" b="1">
              <a:solidFill>
                <a:srgbClr val="000000"/>
              </a:solidFill>
              <a:latin typeface="Arial" panose="020B060402020209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18">
                                            <p:txEl>
                                              <p:charRg st="0" end="14"/>
                                            </p:txEl>
                                          </p:spTgt>
                                        </p:tgtEl>
                                        <p:attrNameLst>
                                          <p:attrName>style.visibility</p:attrName>
                                        </p:attrNameLst>
                                      </p:cBhvr>
                                      <p:to>
                                        <p:strVal val="visible"/>
                                      </p:to>
                                    </p:set>
                                    <p:animEffect transition="in" filter="wipe(left)">
                                      <p:cBhvr>
                                        <p:cTn id="7" dur="500"/>
                                        <p:tgtEl>
                                          <p:spTgt spid="9218">
                                            <p:txEl>
                                              <p:charRg st="0" end="14"/>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9225"/>
                                        </p:tgtEl>
                                        <p:attrNameLst>
                                          <p:attrName>style.visibility</p:attrName>
                                        </p:attrNameLst>
                                      </p:cBhvr>
                                      <p:to>
                                        <p:strVal val="visible"/>
                                      </p:to>
                                    </p:set>
                                    <p:animEffect transition="in" filter="box(out)">
                                      <p:cBhvr>
                                        <p:cTn id="12" dur="500"/>
                                        <p:tgtEl>
                                          <p:spTgt spid="9225"/>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9226"/>
                                        </p:tgtEl>
                                        <p:attrNameLst>
                                          <p:attrName>style.visibility</p:attrName>
                                        </p:attrNameLst>
                                      </p:cBhvr>
                                      <p:to>
                                        <p:strVal val="visible"/>
                                      </p:to>
                                    </p:set>
                                    <p:animEffect transition="in" filter="box(out)">
                                      <p:cBhvr>
                                        <p:cTn id="17" dur="500"/>
                                        <p:tgtEl>
                                          <p:spTgt spid="9226"/>
                                        </p:tgtEl>
                                      </p:cBhvr>
                                    </p:animEffect>
                                  </p:childTnLst>
                                  <p:subTnLst>
                                    <p:audio>
                                      <p:cMediaNode>
                                        <p:cTn display="0" masterRel="sameClick">
                                          <p:stCondLst>
                                            <p:cond evt="begin" delay="0">
                                              <p:tn val="15"/>
                                            </p:cond>
                                          </p:stCondLst>
                                          <p:endCondLst>
                                            <p:cond evt="onStopAudio" delay="0">
                                              <p:tgtEl>
                                                <p:sldTgt/>
                                              </p:tgtEl>
                                            </p:cond>
                                          </p:endCondLst>
                                        </p:cTn>
                                        <p:tgtEl>
                                          <p:sndTgt r:embed="rId1" name="CAMERA.WAV"/>
                                        </p:tgtEl>
                                      </p:cMediaNode>
                                    </p:audio>
                                  </p:subTnLst>
                                </p:cTn>
                              </p:par>
                            </p:childTnLst>
                          </p:cTn>
                        </p:par>
                        <p:par>
                          <p:cTn id="18" fill="hold">
                            <p:stCondLst>
                              <p:cond delay="500"/>
                            </p:stCondLst>
                            <p:childTnLst>
                              <p:par>
                                <p:cTn id="19" presetID="9" presetClass="entr" presetSubtype="0" fill="hold" nodeType="afterEffect">
                                  <p:stCondLst>
                                    <p:cond delay="0"/>
                                  </p:stCondLst>
                                  <p:childTnLst>
                                    <p:set>
                                      <p:cBhvr>
                                        <p:cTn id="20" dur="1" fill="hold">
                                          <p:stCondLst>
                                            <p:cond delay="0"/>
                                          </p:stCondLst>
                                        </p:cTn>
                                        <p:tgtEl>
                                          <p:spTgt spid="9228"/>
                                        </p:tgtEl>
                                        <p:attrNameLst>
                                          <p:attrName>style.visibility</p:attrName>
                                        </p:attrNameLst>
                                      </p:cBhvr>
                                      <p:to>
                                        <p:strVal val="visible"/>
                                      </p:to>
                                    </p:set>
                                    <p:animEffect transition="in" filter="dissolve">
                                      <p:cBhvr>
                                        <p:cTn id="21" dur="500"/>
                                        <p:tgtEl>
                                          <p:spTgt spid="9228"/>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9227"/>
                                        </p:tgtEl>
                                        <p:attrNameLst>
                                          <p:attrName>style.visibility</p:attrName>
                                        </p:attrNameLst>
                                      </p:cBhvr>
                                      <p:to>
                                        <p:strVal val="visible"/>
                                      </p:to>
                                    </p:set>
                                    <p:animEffect transition="in" filter="box(out)">
                                      <p:cBhvr>
                                        <p:cTn id="26" dur="500"/>
                                        <p:tgtEl>
                                          <p:spTgt spid="9227"/>
                                        </p:tgtEl>
                                      </p:cBhvr>
                                    </p:animEffect>
                                  </p:childTnLst>
                                  <p:subTnLst>
                                    <p:audio>
                                      <p:cMediaNode>
                                        <p:cTn display="0" masterRel="sameClick">
                                          <p:stCondLst>
                                            <p:cond evt="begin" delay="0">
                                              <p:tn val="24"/>
                                            </p:cond>
                                          </p:stCondLst>
                                          <p:endCondLst>
                                            <p:cond evt="onStopAudio" delay="0">
                                              <p:tgtEl>
                                                <p:sldTgt/>
                                              </p:tgtEl>
                                            </p:cond>
                                          </p:endCondLst>
                                        </p:cTn>
                                        <p:tgtEl>
                                          <p:sndTgt r:embed="rId2" name="applause.wav"/>
                                        </p:tgtEl>
                                      </p:cMediaNode>
                                    </p:audio>
                                  </p:subTnLst>
                                </p:cTn>
                              </p:par>
                            </p:childTnLst>
                          </p:cTn>
                        </p:par>
                      </p:childTnLst>
                    </p:cTn>
                  </p:par>
                  <p:par>
                    <p:cTn id="27" fill="hold">
                      <p:stCondLst>
                        <p:cond delay="indefinite"/>
                      </p:stCondLst>
                      <p:childTnLst>
                        <p:par>
                          <p:cTn id="28" fill="hold">
                            <p:stCondLst>
                              <p:cond delay="0"/>
                            </p:stCondLst>
                            <p:childTnLst>
                              <p:par>
                                <p:cTn id="29" presetID="4" presetClass="entr" presetSubtype="32" fill="hold" grpId="0" nodeType="clickEffect">
                                  <p:stCondLst>
                                    <p:cond delay="0"/>
                                  </p:stCondLst>
                                  <p:childTnLst>
                                    <p:set>
                                      <p:cBhvr>
                                        <p:cTn id="30" dur="1" fill="hold">
                                          <p:stCondLst>
                                            <p:cond delay="0"/>
                                          </p:stCondLst>
                                        </p:cTn>
                                        <p:tgtEl>
                                          <p:spTgt spid="9231"/>
                                        </p:tgtEl>
                                        <p:attrNameLst>
                                          <p:attrName>style.visibility</p:attrName>
                                        </p:attrNameLst>
                                      </p:cBhvr>
                                      <p:to>
                                        <p:strVal val="visible"/>
                                      </p:to>
                                    </p:set>
                                    <p:animEffect transition="in" filter="box(out)">
                                      <p:cBhvr>
                                        <p:cTn id="31" dur="500"/>
                                        <p:tgtEl>
                                          <p:spTgt spid="9231"/>
                                        </p:tgtEl>
                                      </p:cBhvr>
                                    </p:animEffect>
                                  </p:childTnLst>
                                  <p:subTnLst>
                                    <p:audio>
                                      <p:cMediaNode>
                                        <p:cTn display="0" masterRel="sameClick">
                                          <p:stCondLst>
                                            <p:cond evt="begin" delay="0">
                                              <p:tn val="29"/>
                                            </p:cond>
                                          </p:stCondLst>
                                          <p:endCondLst>
                                            <p:cond evt="onStopAudio" delay="0">
                                              <p:tgtEl>
                                                <p:sldTgt/>
                                              </p:tgtEl>
                                            </p:cond>
                                          </p:endCondLst>
                                        </p:cTn>
                                        <p:tgtEl>
                                          <p:sndTgt r:embed="rId3" name="GUNSHOT.WAV"/>
                                        </p:tgtEl>
                                      </p:cMediaNode>
                                    </p:audio>
                                  </p:subTnLst>
                                </p:cTn>
                              </p:par>
                            </p:childTnLst>
                          </p:cTn>
                        </p:par>
                      </p:childTnLst>
                    </p:cTn>
                  </p:par>
                  <p:par>
                    <p:cTn id="32" fill="hold">
                      <p:stCondLst>
                        <p:cond delay="indefinite"/>
                      </p:stCondLst>
                      <p:childTnLst>
                        <p:par>
                          <p:cTn id="33" fill="hold">
                            <p:stCondLst>
                              <p:cond delay="0"/>
                            </p:stCondLst>
                            <p:childTnLst>
                              <p:par>
                                <p:cTn id="34" presetID="4" presetClass="entr" presetSubtype="32" fill="hold" grpId="0" nodeType="clickEffect">
                                  <p:stCondLst>
                                    <p:cond delay="0"/>
                                  </p:stCondLst>
                                  <p:childTnLst>
                                    <p:set>
                                      <p:cBhvr>
                                        <p:cTn id="35" dur="1" fill="hold">
                                          <p:stCondLst>
                                            <p:cond delay="0"/>
                                          </p:stCondLst>
                                        </p:cTn>
                                        <p:tgtEl>
                                          <p:spTgt spid="9232"/>
                                        </p:tgtEl>
                                        <p:attrNameLst>
                                          <p:attrName>style.visibility</p:attrName>
                                        </p:attrNameLst>
                                      </p:cBhvr>
                                      <p:to>
                                        <p:strVal val="visible"/>
                                      </p:to>
                                    </p:set>
                                    <p:animEffect transition="in" filter="box(out)">
                                      <p:cBhvr>
                                        <p:cTn id="36" dur="500"/>
                                        <p:tgtEl>
                                          <p:spTgt spid="9232"/>
                                        </p:tgtEl>
                                      </p:cBhvr>
                                    </p:animEffect>
                                  </p:childTnLst>
                                  <p:subTnLst>
                                    <p:audio>
                                      <p:cMediaNode>
                                        <p:cTn display="0" masterRel="sameClick">
                                          <p:stCondLst>
                                            <p:cond evt="begin" delay="0">
                                              <p:tn val="34"/>
                                            </p:cond>
                                          </p:stCondLst>
                                          <p:endCondLst>
                                            <p:cond evt="onStopAudio" delay="0">
                                              <p:tgtEl>
                                                <p:sldTgt/>
                                              </p:tgtEl>
                                            </p:cond>
                                          </p:endCondLst>
                                        </p:cTn>
                                        <p:tgtEl>
                                          <p:sndTgt r:embed="rId1" name="CAMERA.WAV"/>
                                        </p:tgtEl>
                                      </p:cMediaNode>
                                    </p:audio>
                                  </p:subTnLst>
                                </p:cTn>
                              </p:par>
                            </p:childTnLst>
                          </p:cTn>
                        </p:par>
                      </p:childTnLst>
                    </p:cTn>
                  </p:par>
                  <p:par>
                    <p:cTn id="37" fill="hold">
                      <p:stCondLst>
                        <p:cond delay="indefinite"/>
                      </p:stCondLst>
                      <p:childTnLst>
                        <p:par>
                          <p:cTn id="38" fill="hold">
                            <p:stCondLst>
                              <p:cond delay="0"/>
                            </p:stCondLst>
                            <p:childTnLst>
                              <p:par>
                                <p:cTn id="39" presetID="23" presetClass="entr" presetSubtype="16" fill="hold" grpId="0" nodeType="clickEffect">
                                  <p:stCondLst>
                                    <p:cond delay="0"/>
                                  </p:stCondLst>
                                  <p:childTnLst>
                                    <p:set>
                                      <p:cBhvr>
                                        <p:cTn id="40" dur="1" fill="hold">
                                          <p:stCondLst>
                                            <p:cond delay="0"/>
                                          </p:stCondLst>
                                        </p:cTn>
                                        <p:tgtEl>
                                          <p:spTgt spid="9233"/>
                                        </p:tgtEl>
                                        <p:attrNameLst>
                                          <p:attrName>style.visibility</p:attrName>
                                        </p:attrNameLst>
                                      </p:cBhvr>
                                      <p:to>
                                        <p:strVal val="visible"/>
                                      </p:to>
                                    </p:set>
                                    <p:anim calcmode="lin" valueType="num">
                                      <p:cBhvr>
                                        <p:cTn id="41" dur="500" fill="hold"/>
                                        <p:tgtEl>
                                          <p:spTgt spid="9233"/>
                                        </p:tgtEl>
                                        <p:attrNameLst>
                                          <p:attrName>ppt_w</p:attrName>
                                        </p:attrNameLst>
                                      </p:cBhvr>
                                      <p:tavLst>
                                        <p:tav tm="0">
                                          <p:val>
                                            <p:fltVal val="0.000000"/>
                                          </p:val>
                                        </p:tav>
                                        <p:tav tm="100000">
                                          <p:val>
                                            <p:strVal val="#ppt_w"/>
                                          </p:val>
                                        </p:tav>
                                      </p:tavLst>
                                    </p:anim>
                                    <p:anim calcmode="lin" valueType="num">
                                      <p:cBhvr>
                                        <p:cTn id="42" dur="500" fill="hold"/>
                                        <p:tgtEl>
                                          <p:spTgt spid="9233"/>
                                        </p:tgtEl>
                                        <p:attrNameLst>
                                          <p:attrName>ppt_h</p:attrName>
                                        </p:attrNameLst>
                                      </p:cBhvr>
                                      <p:tavLst>
                                        <p:tav tm="0">
                                          <p:val>
                                            <p:fltVal val="0.000000"/>
                                          </p:val>
                                        </p:tav>
                                        <p:tav tm="100000">
                                          <p:val>
                                            <p:strVal val="#ppt_h"/>
                                          </p:val>
                                        </p:tav>
                                      </p:tavLst>
                                    </p:anim>
                                  </p:childTnLst>
                                  <p:subTnLst>
                                    <p:audio>
                                      <p:cMediaNode>
                                        <p:cTn display="0" masterRel="sameClick">
                                          <p:stCondLst>
                                            <p:cond evt="begin" delay="0">
                                              <p:tn val="39"/>
                                            </p:cond>
                                          </p:stCondLst>
                                          <p:endCondLst>
                                            <p:cond evt="onStopAudio" delay="0">
                                              <p:tgtEl>
                                                <p:sldTgt/>
                                              </p:tgtEl>
                                            </p:cond>
                                          </p:endCondLst>
                                        </p:cTn>
                                        <p:tgtEl>
                                          <p:sndTgt r:embed="rId4"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build="p"/>
      <p:bldP spid="9225" grpId="0"/>
      <p:bldP spid="9226" grpId="0"/>
      <p:bldP spid="9227" grpId="0"/>
      <p:bldP spid="9231" grpId="0"/>
      <p:bldP spid="9232" grpId="0"/>
      <p:bldP spid="923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标题 38913"/>
          <p:cNvSpPr>
            <a:spLocks noGrp="1"/>
          </p:cNvSpPr>
          <p:nvPr>
            <p:ph type="title"/>
          </p:nvPr>
        </p:nvSpPr>
        <p:spPr>
          <a:ln/>
        </p:spPr>
        <p:txBody>
          <a:bodyPr anchor="ctr"/>
          <a:p>
            <a:r>
              <a:rPr lang="en-US" altLang="zh-CN" sz="2400"/>
              <a:t>1.1 The Nature of Software</a:t>
            </a:r>
            <a:endParaRPr lang="en-US" altLang="zh-CN" sz="2400"/>
          </a:p>
        </p:txBody>
      </p:sp>
      <p:sp>
        <p:nvSpPr>
          <p:cNvPr id="38916" name="文本框 38915"/>
          <p:cNvSpPr txBox="1"/>
          <p:nvPr/>
        </p:nvSpPr>
        <p:spPr>
          <a:xfrm>
            <a:off x="684213" y="1052513"/>
            <a:ext cx="7920037" cy="4875212"/>
          </a:xfrm>
          <a:prstGeom prst="rect">
            <a:avLst/>
          </a:prstGeom>
          <a:noFill/>
          <a:ln w="9525">
            <a:noFill/>
          </a:ln>
        </p:spPr>
        <p:txBody>
          <a:bodyPr>
            <a:spAutoFit/>
          </a:bodyPr>
          <a:p>
            <a:pPr>
              <a:spcAft>
                <a:spcPct val="50000"/>
              </a:spcAft>
              <a:buClr>
                <a:schemeClr val="bg1"/>
              </a:buClr>
            </a:pPr>
            <a:r>
              <a:rPr lang="en-US" altLang="zh-CN" sz="2800" b="1">
                <a:solidFill>
                  <a:srgbClr val="0000FF"/>
                </a:solidFill>
                <a:latin typeface="Arial" panose="020B0604020202090204" pitchFamily="34" charset="0"/>
                <a:ea typeface="楷体_GB2312" pitchFamily="49" charset="-122"/>
              </a:rPr>
              <a:t>Case 1.</a:t>
            </a:r>
            <a:r>
              <a:rPr lang="en-US" altLang="zh-CN" sz="2400" b="1">
                <a:solidFill>
                  <a:srgbClr val="000000"/>
                </a:solidFill>
                <a:latin typeface="Times New Roman" panose="02020503050405090304" pitchFamily="18" charset="0"/>
                <a:ea typeface="楷体_GB2312" pitchFamily="49" charset="-122"/>
              </a:rPr>
              <a:t> </a:t>
            </a:r>
            <a:r>
              <a:rPr lang="zh-CN" altLang="en-US" sz="2200" b="1" dirty="0">
                <a:latin typeface="Times New Roman" panose="02020503050405090304" pitchFamily="18" charset="0"/>
                <a:ea typeface="楷体_GB2312" pitchFamily="49" charset="-122"/>
              </a:rPr>
              <a:t>美国</a:t>
            </a:r>
            <a:r>
              <a:rPr lang="en-US" altLang="zh-CN" sz="2200" b="1" dirty="0">
                <a:latin typeface="Times New Roman" panose="02020503050405090304" pitchFamily="18" charset="0"/>
                <a:ea typeface="楷体_GB2312" pitchFamily="49" charset="-122"/>
              </a:rPr>
              <a:t>IBM</a:t>
            </a:r>
            <a:r>
              <a:rPr lang="zh-CN" altLang="en-US" sz="2200" b="1" dirty="0">
                <a:latin typeface="Times New Roman" panose="02020503050405090304" pitchFamily="18" charset="0"/>
                <a:ea typeface="楷体_GB2312" pitchFamily="49" charset="-122"/>
              </a:rPr>
              <a:t>公司在</a:t>
            </a:r>
            <a:r>
              <a:rPr lang="en-US" altLang="zh-CN" sz="2200" b="1" dirty="0">
                <a:latin typeface="Times New Roman" panose="02020503050405090304" pitchFamily="18" charset="0"/>
                <a:ea typeface="楷体_GB2312" pitchFamily="49" charset="-122"/>
              </a:rPr>
              <a:t>1963</a:t>
            </a:r>
            <a:r>
              <a:rPr lang="zh-CN" altLang="en-US" sz="2200" b="1" dirty="0">
                <a:latin typeface="Times New Roman" panose="02020503050405090304" pitchFamily="18" charset="0"/>
                <a:ea typeface="楷体_GB2312" pitchFamily="49" charset="-122"/>
              </a:rPr>
              <a:t>年至</a:t>
            </a:r>
            <a:r>
              <a:rPr lang="en-US" altLang="zh-CN" sz="2200" b="1" dirty="0">
                <a:latin typeface="Times New Roman" panose="02020503050405090304" pitchFamily="18" charset="0"/>
                <a:ea typeface="楷体_GB2312" pitchFamily="49" charset="-122"/>
              </a:rPr>
              <a:t>1966</a:t>
            </a:r>
            <a:r>
              <a:rPr lang="zh-CN" altLang="en-US" sz="2200" b="1" dirty="0">
                <a:latin typeface="Times New Roman" panose="02020503050405090304" pitchFamily="18" charset="0"/>
                <a:ea typeface="楷体_GB2312" pitchFamily="49" charset="-122"/>
              </a:rPr>
              <a:t>年开发的</a:t>
            </a:r>
            <a:r>
              <a:rPr lang="en-US" altLang="zh-CN" sz="2200" b="1" dirty="0">
                <a:latin typeface="Times New Roman" panose="02020503050405090304" pitchFamily="18" charset="0"/>
                <a:ea typeface="楷体_GB2312" pitchFamily="49" charset="-122"/>
              </a:rPr>
              <a:t>IBM360</a:t>
            </a:r>
            <a:r>
              <a:rPr lang="zh-CN" altLang="en-US" sz="2200" b="1" dirty="0">
                <a:latin typeface="Times New Roman" panose="02020503050405090304" pitchFamily="18" charset="0"/>
                <a:ea typeface="楷体_GB2312" pitchFamily="49" charset="-122"/>
              </a:rPr>
              <a:t>机的操作系统。这一项目花了</a:t>
            </a:r>
            <a:r>
              <a:rPr lang="en-US" altLang="zh-CN" sz="2200" b="1" dirty="0">
                <a:solidFill>
                  <a:srgbClr val="0000FF"/>
                </a:solidFill>
                <a:latin typeface="Times New Roman" panose="02020503050405090304" pitchFamily="18" charset="0"/>
                <a:ea typeface="楷体_GB2312" pitchFamily="49" charset="-122"/>
              </a:rPr>
              <a:t>5000</a:t>
            </a:r>
            <a:r>
              <a:rPr lang="zh-CN" altLang="en-US" sz="2200" b="1" dirty="0">
                <a:solidFill>
                  <a:srgbClr val="0000FF"/>
                </a:solidFill>
                <a:latin typeface="Times New Roman" panose="02020503050405090304" pitchFamily="18" charset="0"/>
                <a:ea typeface="楷体_GB2312" pitchFamily="49" charset="-122"/>
              </a:rPr>
              <a:t>人</a:t>
            </a:r>
            <a:r>
              <a:rPr lang="en-US" altLang="zh-CN" sz="2200" b="1" dirty="0">
                <a:solidFill>
                  <a:srgbClr val="0000FF"/>
                </a:solidFill>
                <a:latin typeface="Times New Roman" panose="02020503050405090304" pitchFamily="18" charset="0"/>
                <a:ea typeface="楷体_GB2312" pitchFamily="49" charset="-122"/>
              </a:rPr>
              <a:t>-</a:t>
            </a:r>
            <a:r>
              <a:rPr lang="zh-CN" altLang="en-US" sz="2200" b="1" dirty="0">
                <a:solidFill>
                  <a:srgbClr val="0000FF"/>
                </a:solidFill>
                <a:latin typeface="Times New Roman" panose="02020503050405090304" pitchFamily="18" charset="0"/>
                <a:ea typeface="楷体_GB2312" pitchFamily="49" charset="-122"/>
              </a:rPr>
              <a:t>年</a:t>
            </a:r>
            <a:r>
              <a:rPr lang="zh-CN" altLang="en-US" sz="2200" b="1" dirty="0">
                <a:latin typeface="Times New Roman" panose="02020503050405090304" pitchFamily="18" charset="0"/>
                <a:ea typeface="楷体_GB2312" pitchFamily="49" charset="-122"/>
              </a:rPr>
              <a:t>的工作量，最多时有</a:t>
            </a:r>
            <a:r>
              <a:rPr lang="en-US" altLang="zh-CN" sz="2200" b="1">
                <a:solidFill>
                  <a:srgbClr val="0000FF"/>
                </a:solidFill>
                <a:latin typeface="Times New Roman" panose="02020503050405090304" pitchFamily="18" charset="0"/>
                <a:ea typeface="楷体_GB2312" pitchFamily="49" charset="-122"/>
              </a:rPr>
              <a:t>1000</a:t>
            </a:r>
            <a:r>
              <a:rPr lang="zh-CN" altLang="en-US" sz="2200" b="1" dirty="0">
                <a:latin typeface="Times New Roman" panose="02020503050405090304" pitchFamily="18" charset="0"/>
                <a:ea typeface="楷体_GB2312" pitchFamily="49" charset="-122"/>
              </a:rPr>
              <a:t>人投入开发工作，写出了近</a:t>
            </a:r>
            <a:r>
              <a:rPr lang="en-US" altLang="zh-CN" sz="2200" b="1" dirty="0">
                <a:solidFill>
                  <a:srgbClr val="0000FF"/>
                </a:solidFill>
                <a:latin typeface="Times New Roman" panose="02020503050405090304" pitchFamily="18" charset="0"/>
                <a:ea typeface="楷体_GB2312" pitchFamily="49" charset="-122"/>
              </a:rPr>
              <a:t>100</a:t>
            </a:r>
            <a:r>
              <a:rPr lang="zh-CN" altLang="en-US" sz="2200" b="1" dirty="0">
                <a:solidFill>
                  <a:srgbClr val="0000FF"/>
                </a:solidFill>
                <a:latin typeface="Times New Roman" panose="02020503050405090304" pitchFamily="18" charset="0"/>
                <a:ea typeface="楷体_GB2312" pitchFamily="49" charset="-122"/>
              </a:rPr>
              <a:t>万</a:t>
            </a:r>
            <a:r>
              <a:rPr lang="zh-CN" altLang="en-US" sz="2200" b="1" dirty="0">
                <a:latin typeface="Times New Roman" panose="02020503050405090304" pitchFamily="18" charset="0"/>
                <a:ea typeface="楷体_GB2312" pitchFamily="49" charset="-122"/>
              </a:rPr>
              <a:t>行源程序。据统计，这个操作系统每次发行的新版本都是从前一版本中找出</a:t>
            </a:r>
            <a:r>
              <a:rPr lang="en-US" altLang="zh-CN" sz="2200" b="1">
                <a:solidFill>
                  <a:srgbClr val="0000FF"/>
                </a:solidFill>
                <a:latin typeface="Times New Roman" panose="02020503050405090304" pitchFamily="18" charset="0"/>
                <a:ea typeface="楷体_GB2312" pitchFamily="49" charset="-122"/>
              </a:rPr>
              <a:t>1000</a:t>
            </a:r>
            <a:r>
              <a:rPr lang="zh-CN" altLang="en-US" sz="2200" b="1" dirty="0">
                <a:latin typeface="Times New Roman" panose="02020503050405090304" pitchFamily="18" charset="0"/>
                <a:ea typeface="楷体_GB2312" pitchFamily="49" charset="-122"/>
              </a:rPr>
              <a:t>个程序错误而修正的结果。</a:t>
            </a:r>
            <a:endParaRPr lang="zh-CN" altLang="en-US" sz="2200" b="1" dirty="0">
              <a:latin typeface="Times New Roman" panose="02020503050405090304" pitchFamily="18" charset="0"/>
              <a:ea typeface="楷体_GB2312" pitchFamily="49" charset="-122"/>
            </a:endParaRPr>
          </a:p>
          <a:p>
            <a:pPr>
              <a:spcAft>
                <a:spcPct val="50000"/>
              </a:spcAft>
              <a:buClr>
                <a:schemeClr val="bg1"/>
              </a:buClr>
            </a:pPr>
            <a:r>
              <a:rPr lang="zh-CN" altLang="en-US" sz="2200" b="1" dirty="0">
                <a:latin typeface="Times New Roman" panose="02020503050405090304" pitchFamily="18" charset="0"/>
                <a:ea typeface="楷体_GB2312" pitchFamily="49" charset="-122"/>
              </a:rPr>
              <a:t>这个项目的负责人</a:t>
            </a:r>
            <a:r>
              <a:rPr lang="en-US" altLang="zh-CN" sz="2200" b="1" dirty="0">
                <a:latin typeface="Times New Roman" panose="02020503050405090304" pitchFamily="18" charset="0"/>
                <a:ea typeface="楷体_GB2312" pitchFamily="49" charset="-122"/>
              </a:rPr>
              <a:t>F. P. Brooks</a:t>
            </a:r>
            <a:r>
              <a:rPr lang="zh-CN" altLang="en-US" sz="2200" b="1" dirty="0">
                <a:latin typeface="Times New Roman" panose="02020503050405090304" pitchFamily="18" charset="0"/>
                <a:ea typeface="楷体_GB2312" pitchFamily="49" charset="-122"/>
              </a:rPr>
              <a:t>事后总结了他在组织开发过程中的沉痛教训时说：“</a:t>
            </a:r>
            <a:r>
              <a:rPr lang="en-US" altLang="zh-CN" sz="2200" b="1" dirty="0">
                <a:latin typeface="Times New Roman" panose="02020503050405090304" pitchFamily="18" charset="0"/>
                <a:ea typeface="楷体_GB2312" pitchFamily="49" charset="-122"/>
              </a:rPr>
              <a:t>…</a:t>
            </a:r>
            <a:r>
              <a:rPr lang="zh-CN" altLang="en-US" sz="2200" b="1" dirty="0">
                <a:latin typeface="Times New Roman" panose="02020503050405090304" pitchFamily="18" charset="0"/>
                <a:ea typeface="楷体_GB2312" pitchFamily="49" charset="-122"/>
              </a:rPr>
              <a:t>正像一只逃亡的野兽落到泥沼中做垂死的挣扎，越是挣扎，陷得越深，最后无法逃脱灭顶的灾难。</a:t>
            </a:r>
            <a:r>
              <a:rPr lang="en-US" altLang="zh-CN" sz="2200" b="1" dirty="0">
                <a:latin typeface="Times New Roman" panose="02020503050405090304" pitchFamily="18" charset="0"/>
                <a:ea typeface="楷体_GB2312" pitchFamily="49" charset="-122"/>
              </a:rPr>
              <a:t>…</a:t>
            </a:r>
            <a:r>
              <a:rPr lang="zh-CN" altLang="en-US" sz="2200" b="1" dirty="0">
                <a:latin typeface="Times New Roman" panose="02020503050405090304" pitchFamily="18" charset="0"/>
                <a:ea typeface="楷体_GB2312" pitchFamily="49" charset="-122"/>
              </a:rPr>
              <a:t>程序设计工作正像这样一个泥潭，</a:t>
            </a:r>
            <a:r>
              <a:rPr lang="en-US" altLang="zh-CN" sz="2200" b="1" dirty="0">
                <a:latin typeface="Times New Roman" panose="02020503050405090304" pitchFamily="18" charset="0"/>
                <a:ea typeface="楷体_GB2312" pitchFamily="49" charset="-122"/>
              </a:rPr>
              <a:t>…</a:t>
            </a:r>
            <a:r>
              <a:rPr lang="zh-CN" altLang="en-US" sz="2200" b="1" dirty="0">
                <a:latin typeface="Times New Roman" panose="02020503050405090304" pitchFamily="18" charset="0"/>
                <a:ea typeface="楷体_GB2312" pitchFamily="49" charset="-122"/>
              </a:rPr>
              <a:t>一批批程序员被迫在泥沼中拼命挣扎，</a:t>
            </a:r>
            <a:r>
              <a:rPr lang="en-US" altLang="zh-CN" sz="2200" b="1" dirty="0">
                <a:latin typeface="Times New Roman" panose="02020503050405090304" pitchFamily="18" charset="0"/>
                <a:ea typeface="楷体_GB2312" pitchFamily="49" charset="-122"/>
              </a:rPr>
              <a:t>…</a:t>
            </a:r>
            <a:r>
              <a:rPr lang="zh-CN" altLang="en-US" sz="2200" b="1" dirty="0">
                <a:latin typeface="Times New Roman" panose="02020503050405090304" pitchFamily="18" charset="0"/>
                <a:ea typeface="楷体_GB2312" pitchFamily="49" charset="-122"/>
              </a:rPr>
              <a:t>谁也没有料到问题竟会陷入这样的困境</a:t>
            </a:r>
            <a:r>
              <a:rPr lang="en-US" altLang="zh-CN" sz="2200" b="1" dirty="0">
                <a:latin typeface="Times New Roman" panose="02020503050405090304" pitchFamily="18" charset="0"/>
                <a:ea typeface="楷体_GB2312" pitchFamily="49" charset="-122"/>
              </a:rPr>
              <a:t>…”</a:t>
            </a:r>
            <a:r>
              <a:rPr lang="zh-CN" altLang="en-US" sz="2200" b="1" dirty="0">
                <a:latin typeface="Times New Roman" panose="02020503050405090304" pitchFamily="18" charset="0"/>
                <a:ea typeface="楷体_GB2312" pitchFamily="49" charset="-122"/>
              </a:rPr>
              <a:t>。</a:t>
            </a:r>
            <a:endParaRPr lang="zh-CN" altLang="en-US" sz="2200" b="1" dirty="0">
              <a:latin typeface="Times New Roman" panose="02020503050405090304" pitchFamily="18" charset="0"/>
              <a:ea typeface="楷体_GB2312" pitchFamily="49" charset="-122"/>
            </a:endParaRPr>
          </a:p>
          <a:p>
            <a:pPr>
              <a:spcAft>
                <a:spcPct val="50000"/>
              </a:spcAft>
              <a:buClr>
                <a:schemeClr val="bg1"/>
              </a:buClr>
            </a:pPr>
            <a:r>
              <a:rPr lang="en-US" altLang="zh-CN" sz="2200" b="1" dirty="0">
                <a:latin typeface="Times New Roman" panose="02020503050405090304" pitchFamily="18" charset="0"/>
                <a:ea typeface="楷体_GB2312" pitchFamily="49" charset="-122"/>
              </a:rPr>
              <a:t>IBM360</a:t>
            </a:r>
            <a:r>
              <a:rPr lang="zh-CN" altLang="en-US" sz="2200" b="1" dirty="0">
                <a:latin typeface="Times New Roman" panose="02020503050405090304" pitchFamily="18" charset="0"/>
                <a:ea typeface="楷体_GB2312" pitchFamily="49" charset="-122"/>
              </a:rPr>
              <a:t>操作系统的历史教训成为软件开发项目的典型事例为人们所记取。而</a:t>
            </a:r>
            <a:r>
              <a:rPr lang="en-US" altLang="zh-CN" sz="2200" b="1" dirty="0">
                <a:latin typeface="Times New Roman" panose="02020503050405090304" pitchFamily="18" charset="0"/>
                <a:ea typeface="楷体_GB2312" pitchFamily="49" charset="-122"/>
              </a:rPr>
              <a:t>Brooks</a:t>
            </a:r>
            <a:r>
              <a:rPr lang="zh-CN" altLang="en-US" sz="2200" b="1" dirty="0">
                <a:latin typeface="Times New Roman" panose="02020503050405090304" pitchFamily="18" charset="0"/>
                <a:ea typeface="楷体_GB2312" pitchFamily="49" charset="-122"/>
              </a:rPr>
              <a:t>博士随后写出了软件工程领域的经典著作</a:t>
            </a:r>
            <a:r>
              <a:rPr lang="en-US" altLang="zh-CN" sz="2200" b="1" dirty="0">
                <a:latin typeface="Times New Roman" panose="02020503050405090304" pitchFamily="18" charset="0"/>
                <a:ea typeface="楷体_GB2312" pitchFamily="49" charset="-122"/>
              </a:rPr>
              <a:t>《</a:t>
            </a:r>
            <a:r>
              <a:rPr lang="zh-CN" altLang="en-US" sz="2200" b="1" dirty="0">
                <a:latin typeface="Times New Roman" panose="02020503050405090304" pitchFamily="18" charset="0"/>
                <a:ea typeface="楷体_GB2312" pitchFamily="49" charset="-122"/>
              </a:rPr>
              <a:t>人月神话</a:t>
            </a:r>
            <a:r>
              <a:rPr lang="en-US" altLang="zh-CN" sz="2200" b="1" dirty="0">
                <a:latin typeface="Times New Roman" panose="02020503050405090304" pitchFamily="18" charset="0"/>
                <a:ea typeface="楷体_GB2312" pitchFamily="49" charset="-122"/>
              </a:rPr>
              <a:t>》(The Mythical Man-Month)</a:t>
            </a:r>
            <a:r>
              <a:rPr lang="zh-CN" altLang="en-US" sz="2200" b="1" dirty="0">
                <a:latin typeface="Times New Roman" panose="02020503050405090304" pitchFamily="18" charset="0"/>
                <a:ea typeface="楷体_GB2312" pitchFamily="49" charset="-122"/>
              </a:rPr>
              <a:t>，至今畅销不衰。 </a:t>
            </a:r>
            <a:endParaRPr lang="zh-CN" altLang="en-US" sz="2200" b="1">
              <a:latin typeface="Times New Roman" panose="0202050305040509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8916"/>
                                        </p:tgtEl>
                                        <p:attrNameLst>
                                          <p:attrName>style.visibility</p:attrName>
                                        </p:attrNameLst>
                                      </p:cBhvr>
                                      <p:to>
                                        <p:strVal val="visible"/>
                                      </p:to>
                                    </p:set>
                                    <p:animEffect transition="in" filter="blinds(vertical)">
                                      <p:cBhvr>
                                        <p:cTn id="7" dur="500"/>
                                        <p:tgtEl>
                                          <p:spTgt spid="38916"/>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标题 39937"/>
          <p:cNvSpPr>
            <a:spLocks noGrp="1"/>
          </p:cNvSpPr>
          <p:nvPr>
            <p:ph type="title"/>
          </p:nvPr>
        </p:nvSpPr>
        <p:spPr>
          <a:ln/>
        </p:spPr>
        <p:txBody>
          <a:bodyPr anchor="ctr"/>
          <a:p>
            <a:r>
              <a:rPr lang="en-US" altLang="zh-CN" sz="2400"/>
              <a:t>1.1  The Nature of Software</a:t>
            </a:r>
            <a:endParaRPr lang="en-US" altLang="zh-CN" sz="2400"/>
          </a:p>
        </p:txBody>
      </p:sp>
      <p:sp>
        <p:nvSpPr>
          <p:cNvPr id="39940" name="文本框 39939"/>
          <p:cNvSpPr txBox="1"/>
          <p:nvPr/>
        </p:nvSpPr>
        <p:spPr>
          <a:xfrm>
            <a:off x="755650" y="1204913"/>
            <a:ext cx="1752600" cy="457200"/>
          </a:xfrm>
          <a:prstGeom prst="rect">
            <a:avLst/>
          </a:prstGeom>
          <a:noFill/>
          <a:ln w="25400">
            <a:noFill/>
          </a:ln>
        </p:spPr>
        <p:txBody>
          <a:bodyPr>
            <a:spAutoFit/>
          </a:bodyPr>
          <a:p>
            <a:pPr>
              <a:spcBef>
                <a:spcPct val="50000"/>
              </a:spcBef>
              <a:buClr>
                <a:schemeClr val="bg1"/>
              </a:buClr>
            </a:pPr>
            <a:r>
              <a:rPr lang="en-US" altLang="zh-CN" sz="2400" b="1">
                <a:solidFill>
                  <a:srgbClr val="0000FF"/>
                </a:solidFill>
                <a:latin typeface="Times New Roman" panose="02020503050405090304" pitchFamily="18" charset="0"/>
              </a:rPr>
              <a:t>Software</a:t>
            </a:r>
            <a:r>
              <a:rPr lang="en-US" altLang="zh-CN" sz="2400" b="1">
                <a:solidFill>
                  <a:schemeClr val="hlink"/>
                </a:solidFill>
                <a:latin typeface="Times New Roman" panose="02020503050405090304" pitchFamily="18" charset="0"/>
              </a:rPr>
              <a:t>  </a:t>
            </a:r>
            <a:r>
              <a:rPr lang="en-US" altLang="zh-CN" sz="2400" b="1">
                <a:latin typeface="Times New Roman" panose="02020503050405090304" pitchFamily="18" charset="0"/>
              </a:rPr>
              <a:t>=</a:t>
            </a:r>
            <a:endParaRPr lang="en-US" altLang="zh-CN" sz="2400" b="1">
              <a:latin typeface="Times New Roman" panose="02020503050405090304" pitchFamily="18" charset="0"/>
            </a:endParaRPr>
          </a:p>
        </p:txBody>
      </p:sp>
      <p:sp>
        <p:nvSpPr>
          <p:cNvPr id="39941" name="文本框 39940"/>
          <p:cNvSpPr txBox="1"/>
          <p:nvPr/>
        </p:nvSpPr>
        <p:spPr>
          <a:xfrm>
            <a:off x="2508250" y="1052830"/>
            <a:ext cx="6019800" cy="706755"/>
          </a:xfrm>
          <a:prstGeom prst="rect">
            <a:avLst/>
          </a:prstGeom>
          <a:noFill/>
          <a:ln w="25400">
            <a:noFill/>
          </a:ln>
        </p:spPr>
        <p:txBody>
          <a:bodyPr wrap="square">
            <a:spAutoFit/>
          </a:bodyPr>
          <a:p>
            <a:pPr>
              <a:spcBef>
                <a:spcPct val="50000"/>
              </a:spcBef>
              <a:buClr>
                <a:schemeClr val="bg1"/>
              </a:buClr>
            </a:pPr>
            <a:r>
              <a:rPr lang="en-US" altLang="zh-CN" sz="2000" b="1">
                <a:latin typeface="Arial" panose="020B0604020202090204" pitchFamily="34" charset="0"/>
              </a:rPr>
              <a:t>Product (information transformer)产品（信息转换器）</a:t>
            </a:r>
            <a:endParaRPr lang="en-US" altLang="zh-CN" sz="2000" b="1">
              <a:latin typeface="Arial" panose="020B0604020202090204" pitchFamily="34" charset="0"/>
            </a:endParaRPr>
          </a:p>
        </p:txBody>
      </p:sp>
      <p:sp>
        <p:nvSpPr>
          <p:cNvPr id="39942" name="文本框 39941"/>
          <p:cNvSpPr txBox="1"/>
          <p:nvPr/>
        </p:nvSpPr>
        <p:spPr>
          <a:xfrm>
            <a:off x="2508250" y="1662113"/>
            <a:ext cx="6019800" cy="706755"/>
          </a:xfrm>
          <a:prstGeom prst="rect">
            <a:avLst/>
          </a:prstGeom>
          <a:noFill/>
          <a:ln w="25400">
            <a:noFill/>
          </a:ln>
        </p:spPr>
        <p:txBody>
          <a:bodyPr>
            <a:spAutoFit/>
          </a:bodyPr>
          <a:p>
            <a:pPr>
              <a:spcBef>
                <a:spcPct val="50000"/>
              </a:spcBef>
              <a:buClr>
                <a:schemeClr val="bg1"/>
              </a:buClr>
            </a:pPr>
            <a:r>
              <a:rPr lang="en-US" altLang="zh-CN" sz="2000" b="1">
                <a:latin typeface="Arial" panose="020B0604020202090204" pitchFamily="34" charset="0"/>
              </a:rPr>
              <a:t>Vehicle for delivering a product (OS, network, tools)交付产品的载体(操作系统、网络、工具)</a:t>
            </a:r>
            <a:endParaRPr lang="en-US" altLang="zh-CN" sz="2000" b="1">
              <a:latin typeface="Arial" panose="020B0604020202090204" pitchFamily="34" charset="0"/>
            </a:endParaRPr>
          </a:p>
        </p:txBody>
      </p:sp>
      <p:sp>
        <p:nvSpPr>
          <p:cNvPr id="39943" name="文本框 39942"/>
          <p:cNvSpPr txBox="1"/>
          <p:nvPr/>
        </p:nvSpPr>
        <p:spPr>
          <a:xfrm>
            <a:off x="755650" y="2205038"/>
            <a:ext cx="6096000" cy="457200"/>
          </a:xfrm>
          <a:prstGeom prst="rect">
            <a:avLst/>
          </a:prstGeom>
          <a:noFill/>
          <a:ln w="25400">
            <a:noFill/>
          </a:ln>
        </p:spPr>
        <p:txBody>
          <a:bodyPr>
            <a:spAutoFit/>
          </a:bodyPr>
          <a:p>
            <a:pPr>
              <a:spcBef>
                <a:spcPct val="50000"/>
              </a:spcBef>
              <a:buClr>
                <a:schemeClr val="bg1"/>
              </a:buClr>
            </a:pPr>
            <a:r>
              <a:rPr lang="en-US" altLang="zh-CN" sz="2400" b="1">
                <a:solidFill>
                  <a:srgbClr val="FF0000"/>
                </a:solidFill>
                <a:latin typeface="Arial" panose="020B0604020202090204" pitchFamily="34" charset="0"/>
                <a:sym typeface="Webdings" panose="05030102010509060703" pitchFamily="18" charset="2"/>
              </a:rPr>
              <a:t></a:t>
            </a:r>
            <a:r>
              <a:rPr lang="en-US" altLang="zh-CN" sz="2000" b="1">
                <a:latin typeface="Arial" panose="020B0604020202090204" pitchFamily="34" charset="0"/>
                <a:sym typeface="Webdings" panose="05030102010509060703" pitchFamily="18" charset="2"/>
              </a:rPr>
              <a:t> </a:t>
            </a:r>
            <a:r>
              <a:rPr lang="en-US" altLang="zh-CN" sz="2000" b="1">
                <a:latin typeface="Arial" panose="020B0604020202090204" pitchFamily="34" charset="0"/>
              </a:rPr>
              <a:t>The same questions are still asked today:</a:t>
            </a:r>
            <a:endParaRPr lang="en-US" altLang="zh-CN" sz="2000" b="1">
              <a:latin typeface="Arial" panose="020B0604020202090204" pitchFamily="34" charset="0"/>
            </a:endParaRPr>
          </a:p>
        </p:txBody>
      </p:sp>
      <p:sp>
        <p:nvSpPr>
          <p:cNvPr id="39944" name="文本框 39943"/>
          <p:cNvSpPr txBox="1"/>
          <p:nvPr/>
        </p:nvSpPr>
        <p:spPr>
          <a:xfrm>
            <a:off x="1191578" y="2819400"/>
            <a:ext cx="7131050" cy="3276600"/>
          </a:xfrm>
          <a:prstGeom prst="rect">
            <a:avLst/>
          </a:prstGeom>
          <a:noFill/>
          <a:ln w="25400">
            <a:noFill/>
          </a:ln>
        </p:spPr>
        <p:txBody>
          <a:bodyPr>
            <a:spAutoFit/>
          </a:bodyPr>
          <a:p>
            <a:pPr marL="342900" indent="-342900">
              <a:spcBef>
                <a:spcPct val="50000"/>
              </a:spcBef>
              <a:buClr>
                <a:schemeClr val="bg1"/>
              </a:buClr>
              <a:buFont typeface="Wingdings" panose="05000000000000000000" pitchFamily="2" charset="2"/>
              <a:buAutoNum type="arabicPeriod"/>
            </a:pPr>
            <a:r>
              <a:rPr lang="en-US" altLang="zh-CN" b="1">
                <a:latin typeface="Arial" panose="020B0604020202090204" pitchFamily="34" charset="0"/>
                <a:sym typeface="Wingdings" panose="05000000000000000000" pitchFamily="2" charset="2"/>
              </a:rPr>
              <a:t>Why does it take so long to get software finished?</a:t>
            </a:r>
            <a:r>
              <a:rPr lang="zh-CN" altLang="en-US" b="1">
                <a:latin typeface="Arial" panose="020B0604020202090204" pitchFamily="34" charset="0"/>
                <a:sym typeface="Wingdings" panose="05000000000000000000" pitchFamily="2" charset="2"/>
              </a:rPr>
              <a:t>时间</a:t>
            </a:r>
            <a:endParaRPr lang="zh-CN" altLang="en-US" b="1">
              <a:latin typeface="Arial" panose="020B0604020202090204" pitchFamily="34" charset="0"/>
              <a:sym typeface="Wingdings" panose="05000000000000000000" pitchFamily="2" charset="2"/>
            </a:endParaRPr>
          </a:p>
          <a:p>
            <a:pPr marL="342900" indent="-342900">
              <a:spcBef>
                <a:spcPct val="50000"/>
              </a:spcBef>
              <a:buClr>
                <a:schemeClr val="bg1"/>
              </a:buClr>
              <a:buFont typeface="Wingdings" panose="05000000000000000000" pitchFamily="2" charset="2"/>
              <a:buAutoNum type="arabicPeriod"/>
            </a:pPr>
            <a:r>
              <a:rPr lang="en-US" altLang="zh-CN" b="1">
                <a:latin typeface="Arial" panose="020B0604020202090204" pitchFamily="34" charset="0"/>
                <a:sym typeface="Wingdings" panose="05000000000000000000" pitchFamily="2" charset="2"/>
              </a:rPr>
              <a:t>Why are development costs so high? </a:t>
            </a:r>
            <a:r>
              <a:rPr lang="zh-CN" altLang="en-US" b="1">
                <a:latin typeface="Arial" panose="020B0604020202090204" pitchFamily="34" charset="0"/>
                <a:sym typeface="Wingdings" panose="05000000000000000000" pitchFamily="2" charset="2"/>
              </a:rPr>
              <a:t>花费</a:t>
            </a:r>
            <a:endParaRPr lang="en-US" altLang="zh-CN" b="1">
              <a:latin typeface="Arial" panose="020B0604020202090204" pitchFamily="34" charset="0"/>
            </a:endParaRPr>
          </a:p>
          <a:p>
            <a:pPr marL="342900" indent="-342900">
              <a:spcBef>
                <a:spcPct val="50000"/>
              </a:spcBef>
              <a:buClr>
                <a:schemeClr val="bg1"/>
              </a:buClr>
              <a:buAutoNum type="arabicPeriod"/>
            </a:pPr>
            <a:r>
              <a:rPr lang="en-US" altLang="zh-CN" b="1">
                <a:latin typeface="Arial" panose="020B0604020202090204" pitchFamily="34" charset="0"/>
                <a:sym typeface="Wingdings" panose="05000000000000000000" pitchFamily="2" charset="2"/>
              </a:rPr>
              <a:t>Why can’t we find all errors before we give the software to our customers? </a:t>
            </a:r>
            <a:r>
              <a:rPr lang="zh-CN" altLang="en-US" b="1">
                <a:latin typeface="Arial" panose="020B0604020202090204" pitchFamily="34" charset="0"/>
                <a:sym typeface="Wingdings" panose="05000000000000000000" pitchFamily="2" charset="2"/>
              </a:rPr>
              <a:t>错误</a:t>
            </a:r>
            <a:endParaRPr lang="en-US" altLang="zh-CN" b="1">
              <a:latin typeface="Arial" panose="020B0604020202090204" pitchFamily="34" charset="0"/>
              <a:sym typeface="Wingdings" panose="05000000000000000000" pitchFamily="2" charset="2"/>
            </a:endParaRPr>
          </a:p>
          <a:p>
            <a:pPr marL="342900" indent="-342900">
              <a:spcBef>
                <a:spcPct val="50000"/>
              </a:spcBef>
              <a:buClr>
                <a:schemeClr val="bg1"/>
              </a:buClr>
              <a:buAutoNum type="arabicPeriod"/>
            </a:pPr>
            <a:r>
              <a:rPr lang="en-US" altLang="zh-CN" b="1">
                <a:latin typeface="Arial" panose="020B0604020202090204" pitchFamily="34" charset="0"/>
                <a:sym typeface="Wingdings" panose="05000000000000000000" pitchFamily="2" charset="2"/>
              </a:rPr>
              <a:t>Why do we spend so much time and effort maintaining existing programs? 维护</a:t>
            </a:r>
            <a:r>
              <a:rPr lang="zh-CN" altLang="en-US" b="1">
                <a:latin typeface="Arial" panose="020B0604020202090204" pitchFamily="34" charset="0"/>
                <a:sym typeface="Wingdings" panose="05000000000000000000" pitchFamily="2" charset="2"/>
              </a:rPr>
              <a:t>现有的项目</a:t>
            </a:r>
            <a:endParaRPr lang="en-US" altLang="zh-CN" b="1">
              <a:latin typeface="Arial" panose="020B0604020202090204" pitchFamily="34" charset="0"/>
              <a:sym typeface="Wingdings" panose="05000000000000000000" pitchFamily="2" charset="2"/>
            </a:endParaRPr>
          </a:p>
          <a:p>
            <a:pPr marL="342900" indent="-342900">
              <a:spcBef>
                <a:spcPct val="50000"/>
              </a:spcBef>
              <a:buClr>
                <a:schemeClr val="bg1"/>
              </a:buClr>
              <a:buAutoNum type="arabicPeriod"/>
            </a:pPr>
            <a:r>
              <a:rPr lang="en-US" altLang="zh-CN" b="1">
                <a:latin typeface="Arial" panose="020B0604020202090204" pitchFamily="34" charset="0"/>
                <a:sym typeface="Wingdings" panose="05000000000000000000" pitchFamily="2" charset="2"/>
              </a:rPr>
              <a:t>Why do we continue to have difficulty in measuring progress as software is being developed and maintained?</a:t>
            </a:r>
            <a:endParaRPr lang="en-US" altLang="zh-CN" b="1">
              <a:latin typeface="Arial" panose="020B0604020202090204" pitchFamily="34" charset="0"/>
              <a:sym typeface="Wingdings" panose="05000000000000000000" pitchFamily="2" charset="2"/>
            </a:endParaRPr>
          </a:p>
          <a:p>
            <a:pPr>
              <a:spcBef>
                <a:spcPct val="50000"/>
              </a:spcBef>
              <a:buClr>
                <a:schemeClr val="bg1"/>
              </a:buClr>
            </a:pPr>
            <a:r>
              <a:rPr lang="en-US" altLang="zh-CN" b="1">
                <a:latin typeface="Arial" panose="020B0604020202090204" pitchFamily="34" charset="0"/>
              </a:rPr>
              <a:t>为什么在软件开发和维护过程中，我们仍然难以度量进度?</a:t>
            </a:r>
            <a:endParaRPr lang="en-US" altLang="zh-CN" b="1">
              <a:latin typeface="Arial" panose="020B060402020209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9940"/>
                                        </p:tgtEl>
                                        <p:attrNameLst>
                                          <p:attrName>style.visibility</p:attrName>
                                        </p:attrNameLst>
                                      </p:cBhvr>
                                      <p:to>
                                        <p:strVal val="visible"/>
                                      </p:to>
                                    </p:set>
                                    <p:animEffect transition="in" filter="wipe(up)">
                                      <p:cBhvr>
                                        <p:cTn id="7" dur="500"/>
                                        <p:tgtEl>
                                          <p:spTgt spid="39940"/>
                                        </p:tgtEl>
                                      </p:cBhvr>
                                    </p:animEffect>
                                  </p:childTnLst>
                                  <p:subTnLst>
                                    <p:audio>
                                      <p:cMediaNode>
                                        <p:cTn display="0" masterRel="sameClick">
                                          <p:stCondLst>
                                            <p:cond evt="begin" delay="0">
                                              <p:tn val="5"/>
                                            </p:cond>
                                          </p:stCondLst>
                                          <p:endCondLst>
                                            <p:cond evt="onStopAudio" delay="0">
                                              <p:tgtEl>
                                                <p:sldTgt/>
                                              </p:tgtEl>
                                            </p:cond>
                                          </p:endCondLst>
                                        </p:cTn>
                                        <p:tgtEl>
                                          <p:sndTgt r:embed="rId1" name="TYPE.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941"/>
                                        </p:tgtEl>
                                        <p:attrNameLst>
                                          <p:attrName>style.visibility</p:attrName>
                                        </p:attrNameLst>
                                      </p:cBhvr>
                                      <p:to>
                                        <p:strVal val="visible"/>
                                      </p:to>
                                    </p:set>
                                    <p:animEffect transition="in" filter="wipe(left)">
                                      <p:cBhvr>
                                        <p:cTn id="12" dur="500"/>
                                        <p:tgtEl>
                                          <p:spTgt spid="39941"/>
                                        </p:tgtEl>
                                      </p:cBhvr>
                                    </p:animEffect>
                                  </p:childTnLst>
                                  <p:subTnLst>
                                    <p:audio>
                                      <p:cMediaNode>
                                        <p:cTn display="0" masterRel="sameClick">
                                          <p:stCondLst>
                                            <p:cond evt="begin" delay="0">
                                              <p:tn val="10"/>
                                            </p:cond>
                                          </p:stCondLst>
                                          <p:endCondLst>
                                            <p:cond evt="onStopAudio" delay="0">
                                              <p:tgtEl>
                                                <p:sldTgt/>
                                              </p:tgtEl>
                                            </p:cond>
                                          </p:endCondLst>
                                        </p:cTn>
                                        <p:tgtEl>
                                          <p:sndTgt r:embed="rId1" name="TYPE.WAV"/>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9942"/>
                                        </p:tgtEl>
                                        <p:attrNameLst>
                                          <p:attrName>style.visibility</p:attrName>
                                        </p:attrNameLst>
                                      </p:cBhvr>
                                      <p:to>
                                        <p:strVal val="visible"/>
                                      </p:to>
                                    </p:set>
                                    <p:animEffect transition="in" filter="wipe(left)">
                                      <p:cBhvr>
                                        <p:cTn id="17" dur="500"/>
                                        <p:tgtEl>
                                          <p:spTgt spid="39942"/>
                                        </p:tgtEl>
                                      </p:cBhvr>
                                    </p:animEffect>
                                  </p:childTnLst>
                                  <p:subTnLst>
                                    <p:audio>
                                      <p:cMediaNode>
                                        <p:cTn display="0" masterRel="sameClick">
                                          <p:stCondLst>
                                            <p:cond evt="begin" delay="0">
                                              <p:tn val="15"/>
                                            </p:cond>
                                          </p:stCondLst>
                                          <p:endCondLst>
                                            <p:cond evt="onStopAudio" delay="0">
                                              <p:tgtEl>
                                                <p:sldTgt/>
                                              </p:tgtEl>
                                            </p:cond>
                                          </p:endCondLst>
                                        </p:cTn>
                                        <p:tgtEl>
                                          <p:sndTgt r:embed="rId1" name="TYPE.WAV"/>
                                        </p:tgtEl>
                                      </p:cMediaNode>
                                    </p:audio>
                                  </p:sub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9943"/>
                                        </p:tgtEl>
                                        <p:attrNameLst>
                                          <p:attrName>style.visibility</p:attrName>
                                        </p:attrNameLst>
                                      </p:cBhvr>
                                      <p:to>
                                        <p:strVal val="visible"/>
                                      </p:to>
                                    </p:set>
                                    <p:animEffect transition="in" filter="wipe(up)">
                                      <p:cBhvr>
                                        <p:cTn id="22" dur="500"/>
                                        <p:tgtEl>
                                          <p:spTgt spid="39943"/>
                                        </p:tgtEl>
                                      </p:cBhvr>
                                    </p:animEffect>
                                  </p:childTnLst>
                                  <p:subTnLst>
                                    <p:audio>
                                      <p:cMediaNode>
                                        <p:cTn display="0" masterRel="sameClick">
                                          <p:stCondLst>
                                            <p:cond evt="begin" delay="0">
                                              <p:tn val="20"/>
                                            </p:cond>
                                          </p:stCondLst>
                                          <p:endCondLst>
                                            <p:cond evt="onStopAudio" delay="0">
                                              <p:tgtEl>
                                                <p:sldTgt/>
                                              </p:tgtEl>
                                            </p:cond>
                                          </p:endCondLst>
                                        </p:cTn>
                                        <p:tgtEl>
                                          <p:sndTgt r:embed="rId2" name="CASHREG.WAV"/>
                                        </p:tgtEl>
                                      </p:cMediaNode>
                                    </p:audio>
                                  </p:sub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9944"/>
                                        </p:tgtEl>
                                        <p:attrNameLst>
                                          <p:attrName>style.visibility</p:attrName>
                                        </p:attrNameLst>
                                      </p:cBhvr>
                                      <p:to>
                                        <p:strVal val="visible"/>
                                      </p:to>
                                    </p:set>
                                    <p:animEffect transition="in" filter="wipe(up)">
                                      <p:cBhvr>
                                        <p:cTn id="27" dur="500"/>
                                        <p:tgtEl>
                                          <p:spTgt spid="39944"/>
                                        </p:tgtEl>
                                      </p:cBhvr>
                                    </p:animEffect>
                                  </p:childTnLst>
                                  <p:subTnLst>
                                    <p:audio>
                                      <p:cMediaNode>
                                        <p:cTn display="0" masterRel="sameClick">
                                          <p:stCondLst>
                                            <p:cond evt="begin" delay="0">
                                              <p:tn val="25"/>
                                            </p:cond>
                                          </p:stCondLst>
                                          <p:endCondLst>
                                            <p:cond evt="onStopAudio" delay="0">
                                              <p:tgtEl>
                                                <p:sldTgt/>
                                              </p:tgtEl>
                                            </p:cond>
                                          </p:endCondLst>
                                        </p:cTn>
                                        <p:tgtEl>
                                          <p:sndTgt r:embed="rId1"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p:bldP spid="39941" grpId="0"/>
      <p:bldP spid="39942" grpId="0"/>
      <p:bldP spid="39943" grpId="0"/>
      <p:bldP spid="3994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标题 40961"/>
          <p:cNvSpPr>
            <a:spLocks noGrp="1"/>
          </p:cNvSpPr>
          <p:nvPr>
            <p:ph type="title"/>
          </p:nvPr>
        </p:nvSpPr>
        <p:spPr>
          <a:ln/>
        </p:spPr>
        <p:txBody>
          <a:bodyPr anchor="ctr"/>
          <a:p>
            <a:r>
              <a:rPr lang="en-US" altLang="zh-CN" sz="2400"/>
              <a:t>1.1 The Nature of Software</a:t>
            </a:r>
            <a:endParaRPr lang="en-US" altLang="zh-CN" sz="2400"/>
          </a:p>
        </p:txBody>
      </p:sp>
      <p:sp>
        <p:nvSpPr>
          <p:cNvPr id="40964" name="文本占位符 40963"/>
          <p:cNvSpPr>
            <a:spLocks noGrp="1"/>
          </p:cNvSpPr>
          <p:nvPr>
            <p:ph type="body" idx="1"/>
          </p:nvPr>
        </p:nvSpPr>
        <p:spPr>
          <a:xfrm>
            <a:off x="374650" y="1052513"/>
            <a:ext cx="8229600" cy="647700"/>
          </a:xfrm>
          <a:ln/>
        </p:spPr>
        <p:txBody>
          <a:bodyPr/>
          <a:p>
            <a:r>
              <a:rPr lang="en-US" altLang="zh-CN" b="1"/>
              <a:t>What is Software?</a:t>
            </a:r>
            <a:endParaRPr lang="en-US" altLang="zh-CN" b="1"/>
          </a:p>
        </p:txBody>
      </p:sp>
      <p:sp>
        <p:nvSpPr>
          <p:cNvPr id="40965" name="矩形 40964"/>
          <p:cNvSpPr/>
          <p:nvPr/>
        </p:nvSpPr>
        <p:spPr>
          <a:xfrm>
            <a:off x="742950" y="1555750"/>
            <a:ext cx="8077200" cy="2799715"/>
          </a:xfrm>
          <a:prstGeom prst="rect">
            <a:avLst/>
          </a:prstGeom>
          <a:noFill/>
          <a:ln w="25400">
            <a:noFill/>
          </a:ln>
        </p:spPr>
        <p:txBody>
          <a:bodyPr>
            <a:spAutoFit/>
          </a:bodyPr>
          <a:p>
            <a:pPr eaLnBrk="0" hangingPunct="0">
              <a:spcBef>
                <a:spcPct val="20000"/>
              </a:spcBef>
              <a:buClr>
                <a:schemeClr val="bg1"/>
              </a:buClr>
            </a:pPr>
            <a:r>
              <a:rPr lang="en-US" altLang="zh-CN" sz="2400" b="1">
                <a:solidFill>
                  <a:srgbClr val="0000FF"/>
                </a:solidFill>
                <a:latin typeface="Arial" panose="020B0604020202090204" pitchFamily="34" charset="0"/>
              </a:rPr>
              <a:t>Software</a:t>
            </a:r>
            <a:r>
              <a:rPr lang="en-US" altLang="zh-CN" sz="2000" b="1">
                <a:latin typeface="Arial" panose="020B0604020202090204" pitchFamily="34" charset="0"/>
              </a:rPr>
              <a:t> is a set of items or objects that form a </a:t>
            </a:r>
            <a:r>
              <a:rPr lang="en-US" altLang="zh-CN" sz="2000" b="1">
                <a:solidFill>
                  <a:srgbClr val="008000"/>
                </a:solidFill>
                <a:latin typeface="Arial" panose="020B0604020202090204" pitchFamily="34" charset="0"/>
              </a:rPr>
              <a:t>configuration</a:t>
            </a:r>
            <a:r>
              <a:rPr lang="en-US" altLang="zh-CN" sz="2000" b="1">
                <a:latin typeface="Arial" panose="020B0604020202090204" pitchFamily="34" charset="0"/>
              </a:rPr>
              <a:t> that includes 软件是一组组成配置的项目或对象，这些配置包括</a:t>
            </a:r>
            <a:endParaRPr lang="en-US" altLang="zh-CN" sz="2000" b="1">
              <a:latin typeface="Arial" panose="020B0604020202090204" pitchFamily="34" charset="0"/>
            </a:endParaRPr>
          </a:p>
          <a:p>
            <a:pPr eaLnBrk="0" hangingPunct="0">
              <a:spcBef>
                <a:spcPct val="20000"/>
              </a:spcBef>
              <a:buClr>
                <a:schemeClr val="bg1"/>
              </a:buClr>
            </a:pPr>
            <a:r>
              <a:rPr lang="en-US" altLang="zh-CN" sz="2000" b="1">
                <a:solidFill>
                  <a:schemeClr val="hlink"/>
                </a:solidFill>
                <a:latin typeface="Arial" panose="020B0604020202090204" pitchFamily="34" charset="0"/>
                <a:sym typeface="Wingdings" panose="05000000000000000000" pitchFamily="2" charset="2"/>
              </a:rPr>
              <a:t> </a:t>
            </a:r>
            <a:r>
              <a:rPr lang="en-US" altLang="zh-CN" sz="2000" b="1">
                <a:solidFill>
                  <a:srgbClr val="008000"/>
                </a:solidFill>
                <a:latin typeface="Arial" panose="020B0604020202090204" pitchFamily="34" charset="0"/>
                <a:sym typeface="Wingdings" panose="05000000000000000000" pitchFamily="2" charset="2"/>
              </a:rPr>
              <a:t>instructions</a:t>
            </a:r>
            <a:r>
              <a:rPr lang="en-US" altLang="zh-CN" sz="2000" b="1">
                <a:latin typeface="Arial" panose="020B0604020202090204" pitchFamily="34" charset="0"/>
                <a:sym typeface="Wingdings" panose="05000000000000000000" pitchFamily="2" charset="2"/>
              </a:rPr>
              <a:t> (computer </a:t>
            </a:r>
            <a:r>
              <a:rPr lang="en-US" altLang="zh-CN" sz="2000" b="1">
                <a:latin typeface="Arial" panose="020B0604020202090204" pitchFamily="34" charset="0"/>
              </a:rPr>
              <a:t>programs) that when executed provide desired function and performance,</a:t>
            </a:r>
            <a:r>
              <a:rPr lang="en-US" altLang="zh-CN" sz="1200" b="1">
                <a:latin typeface="Arial" panose="020B0604020202090204" pitchFamily="34" charset="0"/>
              </a:rPr>
              <a:t>指令(计算机程序)在执行时提供所需的功能和性能，</a:t>
            </a:r>
            <a:endParaRPr lang="en-US" altLang="zh-CN" sz="1200" b="1">
              <a:latin typeface="Arial" panose="020B0604020202090204" pitchFamily="34" charset="0"/>
            </a:endParaRPr>
          </a:p>
          <a:p>
            <a:pPr eaLnBrk="0" hangingPunct="0">
              <a:spcBef>
                <a:spcPct val="20000"/>
              </a:spcBef>
              <a:buClr>
                <a:schemeClr val="bg1"/>
              </a:buClr>
            </a:pPr>
            <a:r>
              <a:rPr lang="en-US" altLang="zh-CN" sz="2000" b="1">
                <a:solidFill>
                  <a:schemeClr val="hlink"/>
                </a:solidFill>
                <a:latin typeface="Arial" panose="020B0604020202090204" pitchFamily="34" charset="0"/>
                <a:sym typeface="Wingdings" panose="05000000000000000000" pitchFamily="2" charset="2"/>
              </a:rPr>
              <a:t> </a:t>
            </a:r>
            <a:r>
              <a:rPr lang="en-US" altLang="zh-CN" sz="2000" b="1">
                <a:solidFill>
                  <a:srgbClr val="008000"/>
                </a:solidFill>
                <a:latin typeface="Arial" panose="020B0604020202090204" pitchFamily="34" charset="0"/>
              </a:rPr>
              <a:t>data structures</a:t>
            </a:r>
            <a:r>
              <a:rPr lang="en-US" altLang="zh-CN" sz="2000" b="1">
                <a:latin typeface="Arial" panose="020B0604020202090204" pitchFamily="34" charset="0"/>
              </a:rPr>
              <a:t> that enable the programs to adequately manipulate information, 使程序能够充分操作信息的数据结构</a:t>
            </a:r>
            <a:endParaRPr lang="en-US" altLang="zh-CN" sz="2000" b="1">
              <a:latin typeface="Arial" panose="020B0604020202090204" pitchFamily="34" charset="0"/>
            </a:endParaRPr>
          </a:p>
          <a:p>
            <a:pPr eaLnBrk="0" hangingPunct="0">
              <a:spcBef>
                <a:spcPct val="20000"/>
              </a:spcBef>
              <a:buClr>
                <a:schemeClr val="bg1"/>
              </a:buClr>
            </a:pPr>
            <a:r>
              <a:rPr lang="en-US" altLang="zh-CN" sz="2000" b="1">
                <a:solidFill>
                  <a:schemeClr val="hlink"/>
                </a:solidFill>
                <a:latin typeface="Arial" panose="020B0604020202090204" pitchFamily="34" charset="0"/>
                <a:sym typeface="Wingdings" panose="05000000000000000000" pitchFamily="2" charset="2"/>
              </a:rPr>
              <a:t> </a:t>
            </a:r>
            <a:r>
              <a:rPr lang="en-US" altLang="zh-CN" sz="2000" b="1">
                <a:solidFill>
                  <a:srgbClr val="008000"/>
                </a:solidFill>
                <a:latin typeface="Arial" panose="020B0604020202090204" pitchFamily="34" charset="0"/>
              </a:rPr>
              <a:t>documents</a:t>
            </a:r>
            <a:r>
              <a:rPr lang="en-US" altLang="zh-CN" sz="2000" b="1">
                <a:latin typeface="Arial" panose="020B0604020202090204" pitchFamily="34" charset="0"/>
              </a:rPr>
              <a:t> that describe the operation and use of the programs.描述程序的操作和使用的文档。</a:t>
            </a:r>
            <a:endParaRPr lang="en-US" altLang="zh-CN" sz="2000" b="1">
              <a:latin typeface="Arial" panose="020B0604020202090204" pitchFamily="34" charset="0"/>
            </a:endParaRPr>
          </a:p>
        </p:txBody>
      </p:sp>
      <p:sp>
        <p:nvSpPr>
          <p:cNvPr id="40966" name="文本框 40965"/>
          <p:cNvSpPr txBox="1"/>
          <p:nvPr/>
        </p:nvSpPr>
        <p:spPr>
          <a:xfrm>
            <a:off x="765175" y="4364038"/>
            <a:ext cx="2438400" cy="457200"/>
          </a:xfrm>
          <a:prstGeom prst="rect">
            <a:avLst/>
          </a:prstGeom>
          <a:noFill/>
          <a:ln w="25400">
            <a:noFill/>
          </a:ln>
        </p:spPr>
        <p:txBody>
          <a:bodyPr>
            <a:spAutoFit/>
          </a:bodyPr>
          <a:p>
            <a:pPr>
              <a:spcBef>
                <a:spcPct val="50000"/>
              </a:spcBef>
              <a:buClr>
                <a:schemeClr val="bg1"/>
              </a:buClr>
            </a:pPr>
            <a:r>
              <a:rPr lang="en-US" altLang="zh-CN" sz="2400" b="1">
                <a:solidFill>
                  <a:srgbClr val="000066"/>
                </a:solidFill>
                <a:latin typeface="Arial" panose="020B0604020202090204" pitchFamily="34" charset="0"/>
              </a:rPr>
              <a:t>AND MORE …</a:t>
            </a:r>
            <a:endParaRPr lang="en-US" altLang="zh-CN" sz="2400" b="1">
              <a:solidFill>
                <a:srgbClr val="000066"/>
              </a:solidFill>
              <a:latin typeface="Arial" panose="020B0604020202090204" pitchFamily="34" charset="0"/>
            </a:endParaRPr>
          </a:p>
        </p:txBody>
      </p:sp>
      <p:sp>
        <p:nvSpPr>
          <p:cNvPr id="40967" name="矩形 40966"/>
          <p:cNvSpPr/>
          <p:nvPr/>
        </p:nvSpPr>
        <p:spPr>
          <a:xfrm>
            <a:off x="395288" y="4940300"/>
            <a:ext cx="8229600" cy="1152525"/>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2400" u="none" kern="1200" baseline="0">
                <a:solidFill>
                  <a:srgbClr val="000066"/>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rgbClr val="000066"/>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rgbClr val="000066"/>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rgbClr val="000066"/>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rgbClr val="000066"/>
                </a:solidFill>
                <a:latin typeface="Arial" panose="020B0604020202090204" pitchFamily="34" charset="0"/>
                <a:ea typeface="宋体" pitchFamily="2" charset="-122"/>
              </a:defRPr>
            </a:lvl5pPr>
          </a:lstStyle>
          <a:p>
            <a:pPr lvl="0"/>
            <a:r>
              <a:rPr lang="en-US" altLang="zh-CN" b="1"/>
              <a:t>Software is developed or engineered, it is not manufactured in the classical sense.</a:t>
            </a:r>
            <a:endParaRPr lang="en-US" altLang="zh-CN" b="1"/>
          </a:p>
          <a:p>
            <a:pPr lvl="0"/>
            <a:r>
              <a:rPr lang="en-US" altLang="zh-CN" b="1"/>
              <a:t>软件是开发或工程的，而不是传统意义上的制造。</a:t>
            </a:r>
            <a:endParaRPr lang="en-US" altLang="zh-CN"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64">
                                            <p:txEl>
                                              <p:charRg st="0" end="18"/>
                                            </p:txEl>
                                          </p:spTgt>
                                        </p:tgtEl>
                                        <p:attrNameLst>
                                          <p:attrName>style.visibility</p:attrName>
                                        </p:attrNameLst>
                                      </p:cBhvr>
                                      <p:to>
                                        <p:strVal val="visible"/>
                                      </p:to>
                                    </p:set>
                                    <p:animEffect transition="in" filter="wipe(left)">
                                      <p:cBhvr>
                                        <p:cTn id="7" dur="500"/>
                                        <p:tgtEl>
                                          <p:spTgt spid="40964">
                                            <p:txEl>
                                              <p:charRg st="0" end="1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0965"/>
                                        </p:tgtEl>
                                        <p:attrNameLst>
                                          <p:attrName>style.visibility</p:attrName>
                                        </p:attrNameLst>
                                      </p:cBhvr>
                                      <p:to>
                                        <p:strVal val="visible"/>
                                      </p:to>
                                    </p:set>
                                    <p:animEffect transition="in" filter="wipe(up)">
                                      <p:cBhvr>
                                        <p:cTn id="12" dur="500"/>
                                        <p:tgtEl>
                                          <p:spTgt spid="40965"/>
                                        </p:tgtEl>
                                      </p:cBhvr>
                                    </p:animEffect>
                                  </p:childTnLst>
                                  <p:subTnLst>
                                    <p:audio>
                                      <p:cMediaNode>
                                        <p:cTn display="0" masterRel="sameClick">
                                          <p:stCondLst>
                                            <p:cond evt="begin" delay="0">
                                              <p:tn val="10"/>
                                            </p:cond>
                                          </p:stCondLst>
                                          <p:endCondLst>
                                            <p:cond evt="onStopAudio" delay="0">
                                              <p:tgtEl>
                                                <p:sldTgt/>
                                              </p:tgtEl>
                                            </p:cond>
                                          </p:endCondLst>
                                        </p:cTn>
                                        <p:tgtEl>
                                          <p:sndTgt r:embed="rId1" name="TYPE.WAV"/>
                                        </p:tgtEl>
                                      </p:cMediaNode>
                                    </p:audio>
                                  </p:sub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40966"/>
                                        </p:tgtEl>
                                        <p:attrNameLst>
                                          <p:attrName>style.visibility</p:attrName>
                                        </p:attrNameLst>
                                      </p:cBhvr>
                                      <p:to>
                                        <p:strVal val="visible"/>
                                      </p:to>
                                    </p:set>
                                    <p:anim calcmode="lin" valueType="num">
                                      <p:cBhvr additive="base">
                                        <p:cTn id="17" dur="500" fill="hold"/>
                                        <p:tgtEl>
                                          <p:spTgt spid="40966"/>
                                        </p:tgtEl>
                                        <p:attrNameLst>
                                          <p:attrName>ppt_x</p:attrName>
                                        </p:attrNameLst>
                                      </p:cBhvr>
                                      <p:tavLst>
                                        <p:tav tm="0">
                                          <p:val>
                                            <p:strVal val="0-#ppt_w/2"/>
                                          </p:val>
                                        </p:tav>
                                        <p:tav tm="100000">
                                          <p:val>
                                            <p:strVal val="#ppt_x"/>
                                          </p:val>
                                        </p:tav>
                                      </p:tavLst>
                                    </p:anim>
                                    <p:anim calcmode="lin" valueType="num">
                                      <p:cBhvr additive="base">
                                        <p:cTn id="18" dur="500" fill="hold"/>
                                        <p:tgtEl>
                                          <p:spTgt spid="4096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CASHREG.WAV"/>
                                        </p:tgtEl>
                                      </p:cMediaNode>
                                    </p:audio>
                                  </p:sub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40967">
                                            <p:txEl>
                                              <p:charRg st="0" end="84"/>
                                            </p:txEl>
                                          </p:spTgt>
                                        </p:tgtEl>
                                        <p:attrNameLst>
                                          <p:attrName>style.visibility</p:attrName>
                                        </p:attrNameLst>
                                      </p:cBhvr>
                                      <p:to>
                                        <p:strVal val="visible"/>
                                      </p:to>
                                    </p:set>
                                    <p:animEffect transition="in" filter="wipe(left)">
                                      <p:cBhvr>
                                        <p:cTn id="23" dur="500"/>
                                        <p:tgtEl>
                                          <p:spTgt spid="40967">
                                            <p:txEl>
                                              <p:charRg st="0" end="8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40967">
                                            <p:txEl>
                                              <p:charRg st="1" end="1"/>
                                            </p:txEl>
                                          </p:spTgt>
                                        </p:tgtEl>
                                        <p:attrNameLst>
                                          <p:attrName>style.visibility</p:attrName>
                                        </p:attrNameLst>
                                      </p:cBhvr>
                                      <p:to>
                                        <p:strVal val="visible"/>
                                      </p:to>
                                    </p:set>
                                    <p:animEffect transition="in" filter="wipe(left)">
                                      <p:cBhvr>
                                        <p:cTn id="28" dur="500"/>
                                        <p:tgtEl>
                                          <p:spTgt spid="40967">
                                            <p:txEl>
                                              <p:char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build="p"/>
      <p:bldP spid="40965" grpId="0"/>
      <p:bldP spid="40966" grpId="0"/>
      <p:bldP spid="4096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标题 41985"/>
          <p:cNvSpPr>
            <a:spLocks noGrp="1"/>
          </p:cNvSpPr>
          <p:nvPr>
            <p:ph type="title"/>
          </p:nvPr>
        </p:nvSpPr>
        <p:spPr>
          <a:xfrm>
            <a:off x="827088" y="-26987"/>
            <a:ext cx="7859712" cy="850900"/>
          </a:xfrm>
          <a:ln/>
        </p:spPr>
        <p:txBody>
          <a:bodyPr anchor="ctr"/>
          <a:p>
            <a:r>
              <a:rPr lang="en-US" altLang="zh-CN" sz="2400"/>
              <a:t>1.1 The Nature of Software</a:t>
            </a:r>
            <a:endParaRPr lang="en-US" altLang="zh-CN" sz="2400"/>
          </a:p>
        </p:txBody>
      </p:sp>
      <p:sp>
        <p:nvSpPr>
          <p:cNvPr id="41987" name="文本占位符 41986"/>
          <p:cNvSpPr>
            <a:spLocks noGrp="1"/>
          </p:cNvSpPr>
          <p:nvPr>
            <p:ph type="body" idx="1"/>
          </p:nvPr>
        </p:nvSpPr>
        <p:spPr>
          <a:xfrm>
            <a:off x="250825" y="692150"/>
            <a:ext cx="8229600" cy="574675"/>
          </a:xfrm>
          <a:ln/>
        </p:spPr>
        <p:txBody>
          <a:bodyPr/>
          <a:p>
            <a:r>
              <a:rPr lang="en-US" altLang="zh-CN" sz="2000" b="1">
                <a:solidFill>
                  <a:schemeClr val="tx1"/>
                </a:solidFill>
              </a:rPr>
              <a:t>Software doesn’t </a:t>
            </a:r>
            <a:r>
              <a:rPr lang="en-US" altLang="zh-CN" sz="2000" b="1">
                <a:solidFill>
                  <a:srgbClr val="0000FF"/>
                </a:solidFill>
              </a:rPr>
              <a:t>wear out.</a:t>
            </a:r>
            <a:endParaRPr lang="en-US" altLang="zh-CN" sz="2000" b="1">
              <a:solidFill>
                <a:srgbClr val="0000FF"/>
              </a:solidFill>
            </a:endParaRPr>
          </a:p>
          <a:p>
            <a:r>
              <a:rPr lang="en-US" altLang="zh-CN" sz="2000" b="1">
                <a:solidFill>
                  <a:srgbClr val="0000FF"/>
                </a:solidFill>
              </a:rPr>
              <a:t>软件不会磨损。</a:t>
            </a:r>
            <a:endParaRPr lang="en-US" altLang="zh-CN" sz="2000" b="1">
              <a:solidFill>
                <a:srgbClr val="0000FF"/>
              </a:solidFill>
            </a:endParaRPr>
          </a:p>
        </p:txBody>
      </p:sp>
      <p:grpSp>
        <p:nvGrpSpPr>
          <p:cNvPr id="41988" name="组合 41987"/>
          <p:cNvGrpSpPr/>
          <p:nvPr/>
        </p:nvGrpSpPr>
        <p:grpSpPr>
          <a:xfrm>
            <a:off x="823913" y="1333500"/>
            <a:ext cx="6794500" cy="4056063"/>
            <a:chOff x="750" y="753"/>
            <a:chExt cx="4280" cy="2555"/>
          </a:xfrm>
        </p:grpSpPr>
        <p:sp>
          <p:nvSpPr>
            <p:cNvPr id="41989" name="任意多边形 41988"/>
            <p:cNvSpPr/>
            <p:nvPr/>
          </p:nvSpPr>
          <p:spPr>
            <a:xfrm>
              <a:off x="1246" y="753"/>
              <a:ext cx="98" cy="159"/>
            </a:xfrm>
            <a:custGeom>
              <a:avLst/>
              <a:gdLst/>
              <a:ahLst/>
              <a:cxnLst/>
              <a:pathLst>
                <a:path w="98" h="159">
                  <a:moveTo>
                    <a:pt x="50" y="0"/>
                  </a:moveTo>
                  <a:lnTo>
                    <a:pt x="98" y="159"/>
                  </a:lnTo>
                  <a:lnTo>
                    <a:pt x="0" y="159"/>
                  </a:lnTo>
                  <a:lnTo>
                    <a:pt x="50" y="0"/>
                  </a:lnTo>
                  <a:close/>
                </a:path>
              </a:pathLst>
            </a:custGeom>
            <a:solidFill>
              <a:srgbClr val="000000"/>
            </a:solidFill>
            <a:ln w="9525">
              <a:noFill/>
            </a:ln>
          </p:spPr>
          <p:txBody>
            <a:bodyPr/>
            <a:p>
              <a:endParaRPr lang="zh-CN" altLang="en-US"/>
            </a:p>
          </p:txBody>
        </p:sp>
        <p:sp>
          <p:nvSpPr>
            <p:cNvPr id="41990" name="直接连接符 41989"/>
            <p:cNvSpPr/>
            <p:nvPr/>
          </p:nvSpPr>
          <p:spPr>
            <a:xfrm>
              <a:off x="1296" y="912"/>
              <a:ext cx="1" cy="2186"/>
            </a:xfrm>
            <a:prstGeom prst="line">
              <a:avLst/>
            </a:prstGeom>
            <a:ln w="50800" cap="flat" cmpd="sng">
              <a:solidFill>
                <a:srgbClr val="000000"/>
              </a:solidFill>
              <a:prstDash val="solid"/>
              <a:headEnd type="none" w="med" len="med"/>
              <a:tailEnd type="none" w="med" len="med"/>
            </a:ln>
          </p:spPr>
        </p:sp>
        <p:sp>
          <p:nvSpPr>
            <p:cNvPr id="41991" name="矩形 41990"/>
            <p:cNvSpPr/>
            <p:nvPr/>
          </p:nvSpPr>
          <p:spPr>
            <a:xfrm>
              <a:off x="750" y="1001"/>
              <a:ext cx="440" cy="173"/>
            </a:xfrm>
            <a:prstGeom prst="rect">
              <a:avLst/>
            </a:prstGeom>
            <a:noFill/>
            <a:ln w="9525">
              <a:noFill/>
            </a:ln>
          </p:spPr>
          <p:txBody>
            <a:bodyPr wrap="none" lIns="0" tIns="0" rIns="0" bIns="0">
              <a:spAutoFit/>
            </a:bodyPr>
            <a:p>
              <a:pPr>
                <a:buClr>
                  <a:schemeClr val="bg1"/>
                </a:buClr>
              </a:pPr>
              <a:r>
                <a:rPr lang="en-US" altLang="zh-CN">
                  <a:solidFill>
                    <a:srgbClr val="000000"/>
                  </a:solidFill>
                  <a:latin typeface="Helvetica" charset="0"/>
                </a:rPr>
                <a:t>Failure</a:t>
              </a:r>
              <a:endParaRPr lang="en-US" altLang="zh-CN" sz="2400">
                <a:latin typeface="Times New Roman" panose="02020503050405090304" pitchFamily="18" charset="0"/>
              </a:endParaRPr>
            </a:p>
          </p:txBody>
        </p:sp>
        <p:sp>
          <p:nvSpPr>
            <p:cNvPr id="41992" name="矩形 41991"/>
            <p:cNvSpPr/>
            <p:nvPr/>
          </p:nvSpPr>
          <p:spPr>
            <a:xfrm>
              <a:off x="939" y="1136"/>
              <a:ext cx="248" cy="173"/>
            </a:xfrm>
            <a:prstGeom prst="rect">
              <a:avLst/>
            </a:prstGeom>
            <a:noFill/>
            <a:ln w="9525">
              <a:noFill/>
            </a:ln>
          </p:spPr>
          <p:txBody>
            <a:bodyPr wrap="none" lIns="0" tIns="0" rIns="0" bIns="0">
              <a:spAutoFit/>
            </a:bodyPr>
            <a:p>
              <a:pPr>
                <a:buClr>
                  <a:schemeClr val="bg1"/>
                </a:buClr>
              </a:pPr>
              <a:r>
                <a:rPr lang="en-US" altLang="zh-CN">
                  <a:solidFill>
                    <a:srgbClr val="000000"/>
                  </a:solidFill>
                  <a:latin typeface="Helvetica" charset="0"/>
                </a:rPr>
                <a:t>rate</a:t>
              </a:r>
              <a:endParaRPr lang="en-US" altLang="zh-CN" sz="2400">
                <a:latin typeface="Times New Roman" panose="02020503050405090304" pitchFamily="18" charset="0"/>
              </a:endParaRPr>
            </a:p>
          </p:txBody>
        </p:sp>
        <p:sp>
          <p:nvSpPr>
            <p:cNvPr id="41993" name="任意多边形 41992"/>
            <p:cNvSpPr/>
            <p:nvPr/>
          </p:nvSpPr>
          <p:spPr>
            <a:xfrm>
              <a:off x="4870" y="3031"/>
              <a:ext cx="160" cy="98"/>
            </a:xfrm>
            <a:custGeom>
              <a:avLst/>
              <a:gdLst/>
              <a:ahLst/>
              <a:cxnLst/>
              <a:pathLst>
                <a:path w="160" h="98">
                  <a:moveTo>
                    <a:pt x="160" y="50"/>
                  </a:moveTo>
                  <a:lnTo>
                    <a:pt x="0" y="98"/>
                  </a:lnTo>
                  <a:lnTo>
                    <a:pt x="0" y="0"/>
                  </a:lnTo>
                  <a:lnTo>
                    <a:pt x="160" y="50"/>
                  </a:lnTo>
                  <a:close/>
                </a:path>
              </a:pathLst>
            </a:custGeom>
            <a:solidFill>
              <a:srgbClr val="000000"/>
            </a:solidFill>
            <a:ln w="9525">
              <a:noFill/>
            </a:ln>
          </p:spPr>
          <p:txBody>
            <a:bodyPr/>
            <a:p>
              <a:endParaRPr lang="zh-CN" altLang="en-US"/>
            </a:p>
          </p:txBody>
        </p:sp>
        <p:sp>
          <p:nvSpPr>
            <p:cNvPr id="41994" name="直接连接符 41993"/>
            <p:cNvSpPr/>
            <p:nvPr/>
          </p:nvSpPr>
          <p:spPr>
            <a:xfrm>
              <a:off x="1315" y="3081"/>
              <a:ext cx="3557" cy="1"/>
            </a:xfrm>
            <a:prstGeom prst="line">
              <a:avLst/>
            </a:prstGeom>
            <a:ln w="50800" cap="flat" cmpd="sng">
              <a:solidFill>
                <a:srgbClr val="000000"/>
              </a:solidFill>
              <a:prstDash val="solid"/>
              <a:headEnd type="none" w="med" len="med"/>
              <a:tailEnd type="none" w="med" len="med"/>
            </a:ln>
          </p:spPr>
        </p:sp>
        <p:sp>
          <p:nvSpPr>
            <p:cNvPr id="41995" name="矩形 41994"/>
            <p:cNvSpPr/>
            <p:nvPr/>
          </p:nvSpPr>
          <p:spPr>
            <a:xfrm>
              <a:off x="4411" y="3135"/>
              <a:ext cx="320" cy="173"/>
            </a:xfrm>
            <a:prstGeom prst="rect">
              <a:avLst/>
            </a:prstGeom>
            <a:noFill/>
            <a:ln w="9525">
              <a:noFill/>
            </a:ln>
          </p:spPr>
          <p:txBody>
            <a:bodyPr wrap="none" lIns="0" tIns="0" rIns="0" bIns="0">
              <a:spAutoFit/>
            </a:bodyPr>
            <a:p>
              <a:pPr>
                <a:buClr>
                  <a:schemeClr val="bg1"/>
                </a:buClr>
              </a:pPr>
              <a:r>
                <a:rPr lang="en-US" altLang="zh-CN">
                  <a:solidFill>
                    <a:srgbClr val="000000"/>
                  </a:solidFill>
                  <a:latin typeface="Helvetica" charset="0"/>
                </a:rPr>
                <a:t>Time</a:t>
              </a:r>
              <a:endParaRPr lang="en-US" altLang="zh-CN" sz="2400">
                <a:latin typeface="Times New Roman" panose="02020503050405090304" pitchFamily="18" charset="0"/>
              </a:endParaRPr>
            </a:p>
          </p:txBody>
        </p:sp>
      </p:grpSp>
      <p:grpSp>
        <p:nvGrpSpPr>
          <p:cNvPr id="41996" name="组合 41995"/>
          <p:cNvGrpSpPr/>
          <p:nvPr/>
        </p:nvGrpSpPr>
        <p:grpSpPr>
          <a:xfrm>
            <a:off x="1843088" y="1585913"/>
            <a:ext cx="5029200" cy="3175000"/>
            <a:chOff x="1392" y="816"/>
            <a:chExt cx="3168" cy="2000"/>
          </a:xfrm>
        </p:grpSpPr>
        <p:sp>
          <p:nvSpPr>
            <p:cNvPr id="41997" name="任意多边形 41996"/>
            <p:cNvSpPr/>
            <p:nvPr/>
          </p:nvSpPr>
          <p:spPr>
            <a:xfrm>
              <a:off x="1392" y="816"/>
              <a:ext cx="3168" cy="2000"/>
            </a:xfrm>
            <a:custGeom>
              <a:avLst/>
              <a:gdLst/>
              <a:ahLst/>
              <a:cxnLst/>
              <a:pathLst>
                <a:path w="3168" h="2000">
                  <a:moveTo>
                    <a:pt x="0" y="0"/>
                  </a:moveTo>
                  <a:cubicBezTo>
                    <a:pt x="96" y="540"/>
                    <a:pt x="192" y="1080"/>
                    <a:pt x="336" y="1392"/>
                  </a:cubicBezTo>
                  <a:cubicBezTo>
                    <a:pt x="480" y="1704"/>
                    <a:pt x="520" y="1776"/>
                    <a:pt x="864" y="1872"/>
                  </a:cubicBezTo>
                  <a:cubicBezTo>
                    <a:pt x="1208" y="1968"/>
                    <a:pt x="2056" y="2000"/>
                    <a:pt x="2400" y="1968"/>
                  </a:cubicBezTo>
                  <a:cubicBezTo>
                    <a:pt x="2744" y="1936"/>
                    <a:pt x="2800" y="1992"/>
                    <a:pt x="2928" y="1680"/>
                  </a:cubicBezTo>
                  <a:cubicBezTo>
                    <a:pt x="3056" y="1368"/>
                    <a:pt x="3112" y="732"/>
                    <a:pt x="3168" y="96"/>
                  </a:cubicBezTo>
                </a:path>
              </a:pathLst>
            </a:custGeom>
            <a:noFill/>
            <a:ln w="50800" cap="flat" cmpd="sng">
              <a:solidFill>
                <a:srgbClr val="0033CC">
                  <a:alpha val="100000"/>
                </a:srgbClr>
              </a:solidFill>
              <a:prstDash val="solid"/>
              <a:headEnd type="none" w="med" len="med"/>
              <a:tailEnd type="none" w="med" len="med"/>
            </a:ln>
          </p:spPr>
          <p:txBody>
            <a:bodyPr/>
            <a:p>
              <a:endParaRPr lang="zh-CN" altLang="en-US"/>
            </a:p>
          </p:txBody>
        </p:sp>
        <p:sp>
          <p:nvSpPr>
            <p:cNvPr id="41998" name="矩形 41997"/>
            <p:cNvSpPr/>
            <p:nvPr/>
          </p:nvSpPr>
          <p:spPr>
            <a:xfrm>
              <a:off x="1824" y="1008"/>
              <a:ext cx="567" cy="322"/>
            </a:xfrm>
            <a:prstGeom prst="rect">
              <a:avLst/>
            </a:prstGeom>
            <a:noFill/>
            <a:ln w="9525">
              <a:noFill/>
            </a:ln>
          </p:spPr>
          <p:txBody>
            <a:bodyPr wrap="none" lIns="0" tIns="0" rIns="0" bIns="0"/>
            <a:p>
              <a:pPr>
                <a:buClr>
                  <a:schemeClr val="bg1"/>
                </a:buClr>
              </a:pPr>
              <a:r>
                <a:rPr lang="en-US" altLang="zh-CN" sz="1400" b="1">
                  <a:solidFill>
                    <a:srgbClr val="000000"/>
                  </a:solidFill>
                  <a:latin typeface="Helvetica" charset="0"/>
                </a:rPr>
                <a:t>Infant </a:t>
              </a:r>
              <a:endParaRPr lang="en-US" altLang="zh-CN" sz="1400" b="1">
                <a:solidFill>
                  <a:srgbClr val="000000"/>
                </a:solidFill>
                <a:latin typeface="Helvetica" charset="0"/>
              </a:endParaRPr>
            </a:p>
            <a:p>
              <a:pPr>
                <a:buClr>
                  <a:schemeClr val="bg1"/>
                </a:buClr>
              </a:pPr>
              <a:r>
                <a:rPr lang="en-US" altLang="zh-CN" sz="1400" b="1">
                  <a:solidFill>
                    <a:srgbClr val="000000"/>
                  </a:solidFill>
                  <a:latin typeface="Helvetica" charset="0"/>
                </a:rPr>
                <a:t>mortality</a:t>
              </a:r>
              <a:endParaRPr lang="en-US" altLang="zh-CN" sz="2400">
                <a:latin typeface="Times New Roman" panose="02020503050405090304" pitchFamily="18" charset="0"/>
              </a:endParaRPr>
            </a:p>
          </p:txBody>
        </p:sp>
        <p:sp>
          <p:nvSpPr>
            <p:cNvPr id="41999" name="直接连接符 41998"/>
            <p:cNvSpPr/>
            <p:nvPr/>
          </p:nvSpPr>
          <p:spPr>
            <a:xfrm flipH="1">
              <a:off x="1488" y="1152"/>
              <a:ext cx="336" cy="144"/>
            </a:xfrm>
            <a:prstGeom prst="line">
              <a:avLst/>
            </a:prstGeom>
            <a:ln w="25400" cap="flat" cmpd="sng">
              <a:solidFill>
                <a:schemeClr val="tx1"/>
              </a:solidFill>
              <a:prstDash val="solid"/>
              <a:headEnd type="none" w="med" len="med"/>
              <a:tailEnd type="triangle" w="med" len="med"/>
            </a:ln>
          </p:spPr>
        </p:sp>
        <p:sp>
          <p:nvSpPr>
            <p:cNvPr id="42000" name="矩形 41999"/>
            <p:cNvSpPr/>
            <p:nvPr/>
          </p:nvSpPr>
          <p:spPr>
            <a:xfrm>
              <a:off x="3696" y="1104"/>
              <a:ext cx="384" cy="322"/>
            </a:xfrm>
            <a:prstGeom prst="rect">
              <a:avLst/>
            </a:prstGeom>
            <a:noFill/>
            <a:ln w="9525">
              <a:noFill/>
            </a:ln>
          </p:spPr>
          <p:txBody>
            <a:bodyPr wrap="none" lIns="0" tIns="0" rIns="0" bIns="0"/>
            <a:p>
              <a:pPr algn="r">
                <a:buClr>
                  <a:schemeClr val="bg1"/>
                </a:buClr>
              </a:pPr>
              <a:r>
                <a:rPr lang="en-US" altLang="zh-CN" sz="1400" b="1">
                  <a:solidFill>
                    <a:srgbClr val="000000"/>
                  </a:solidFill>
                  <a:latin typeface="Helvetica" charset="0"/>
                </a:rPr>
                <a:t>Wear </a:t>
              </a:r>
              <a:endParaRPr lang="en-US" altLang="zh-CN" sz="1400" b="1">
                <a:solidFill>
                  <a:srgbClr val="000000"/>
                </a:solidFill>
                <a:latin typeface="Helvetica" charset="0"/>
              </a:endParaRPr>
            </a:p>
            <a:p>
              <a:pPr algn="r">
                <a:buClr>
                  <a:schemeClr val="bg1"/>
                </a:buClr>
              </a:pPr>
              <a:r>
                <a:rPr lang="en-US" altLang="zh-CN" sz="1400" b="1">
                  <a:solidFill>
                    <a:srgbClr val="000000"/>
                  </a:solidFill>
                  <a:latin typeface="Helvetica" charset="0"/>
                </a:rPr>
                <a:t>out</a:t>
              </a:r>
              <a:endParaRPr lang="en-US" altLang="zh-CN" sz="2400">
                <a:latin typeface="Times New Roman" panose="02020503050405090304" pitchFamily="18" charset="0"/>
              </a:endParaRPr>
            </a:p>
          </p:txBody>
        </p:sp>
        <p:sp>
          <p:nvSpPr>
            <p:cNvPr id="42001" name="直接连接符 42000"/>
            <p:cNvSpPr/>
            <p:nvPr/>
          </p:nvSpPr>
          <p:spPr>
            <a:xfrm>
              <a:off x="4128" y="1248"/>
              <a:ext cx="384" cy="96"/>
            </a:xfrm>
            <a:prstGeom prst="line">
              <a:avLst/>
            </a:prstGeom>
            <a:ln w="25400" cap="flat" cmpd="sng">
              <a:solidFill>
                <a:schemeClr val="tx1"/>
              </a:solidFill>
              <a:prstDash val="solid"/>
              <a:headEnd type="none" w="med" len="med"/>
              <a:tailEnd type="triangle" w="med" len="med"/>
            </a:ln>
          </p:spPr>
        </p:sp>
        <p:sp>
          <p:nvSpPr>
            <p:cNvPr id="42002" name="矩形 42001"/>
            <p:cNvSpPr/>
            <p:nvPr/>
          </p:nvSpPr>
          <p:spPr>
            <a:xfrm>
              <a:off x="2592" y="1920"/>
              <a:ext cx="872" cy="346"/>
            </a:xfrm>
            <a:prstGeom prst="rect">
              <a:avLst/>
            </a:prstGeom>
            <a:noFill/>
            <a:ln w="9525">
              <a:noFill/>
            </a:ln>
          </p:spPr>
          <p:txBody>
            <a:bodyPr wrap="none" lIns="0" tIns="0" rIns="0" bIns="0">
              <a:spAutoFit/>
            </a:bodyPr>
            <a:p>
              <a:pPr>
                <a:buClr>
                  <a:schemeClr val="bg1"/>
                </a:buClr>
              </a:pPr>
              <a:r>
                <a:rPr lang="en-US" altLang="zh-CN">
                  <a:solidFill>
                    <a:srgbClr val="000000"/>
                  </a:solidFill>
                  <a:latin typeface="Helvetica" charset="0"/>
                </a:rPr>
                <a:t>Failure curve </a:t>
              </a:r>
              <a:endParaRPr lang="en-US" altLang="zh-CN">
                <a:solidFill>
                  <a:srgbClr val="000000"/>
                </a:solidFill>
                <a:latin typeface="Helvetica" charset="0"/>
              </a:endParaRPr>
            </a:p>
            <a:p>
              <a:pPr>
                <a:buClr>
                  <a:schemeClr val="bg1"/>
                </a:buClr>
              </a:pPr>
              <a:r>
                <a:rPr lang="en-US" altLang="zh-CN">
                  <a:solidFill>
                    <a:srgbClr val="000000"/>
                  </a:solidFill>
                  <a:latin typeface="Helvetica" charset="0"/>
                </a:rPr>
                <a:t>for hardware</a:t>
              </a:r>
              <a:endParaRPr lang="en-US" altLang="zh-CN" sz="2400">
                <a:latin typeface="Times New Roman" panose="02020503050405090304" pitchFamily="18" charset="0"/>
              </a:endParaRPr>
            </a:p>
          </p:txBody>
        </p:sp>
      </p:grpSp>
      <p:grpSp>
        <p:nvGrpSpPr>
          <p:cNvPr id="42003" name="组合 42002"/>
          <p:cNvGrpSpPr/>
          <p:nvPr/>
        </p:nvGrpSpPr>
        <p:grpSpPr>
          <a:xfrm>
            <a:off x="1804988" y="1277938"/>
            <a:ext cx="5749925" cy="3609975"/>
            <a:chOff x="1368" y="718"/>
            <a:chExt cx="3622" cy="2274"/>
          </a:xfrm>
        </p:grpSpPr>
        <p:sp>
          <p:nvSpPr>
            <p:cNvPr id="42004" name="任意多边形 42003"/>
            <p:cNvSpPr/>
            <p:nvPr/>
          </p:nvSpPr>
          <p:spPr>
            <a:xfrm>
              <a:off x="1368" y="718"/>
              <a:ext cx="1132" cy="2202"/>
            </a:xfrm>
            <a:custGeom>
              <a:avLst/>
              <a:gdLst>
                <a:gd name="txL" fmla="*/ 0 w 21600"/>
                <a:gd name="txT" fmla="*/ 0 h 21600"/>
                <a:gd name="txR" fmla="*/ 21600 w 21600"/>
                <a:gd name="txB" fmla="*/ 21600 h 21600"/>
              </a:gdLst>
              <a:ahLst/>
              <a:cxnLst>
                <a:cxn ang="90">
                  <a:pos x="21600" y="21600"/>
                </a:cxn>
                <a:cxn ang="270">
                  <a:pos x="0" y="0"/>
                </a:cxn>
                <a:cxn ang="270">
                  <a:pos x="21600" y="0"/>
                </a:cxn>
              </a:cxnLst>
              <a:rect l="txL" t="txT" r="txR" b="txB"/>
              <a:pathLst>
                <a:path w="21600" h="21600" fill="none">
                  <a:moveTo>
                    <a:pt x="21600" y="21600"/>
                  </a:moveTo>
                  <a:arcTo wR="21600" hR="21600" stAng="-16200000" swAng="5400000"/>
                </a:path>
                <a:path w="21600" h="21600" stroke="0">
                  <a:moveTo>
                    <a:pt x="21600" y="21600"/>
                  </a:moveTo>
                  <a:arcTo wR="21600" hR="21600" stAng="-16200000" swAng="5400000"/>
                  <a:lnTo>
                    <a:pt x="21600" y="0"/>
                  </a:lnTo>
                  <a:close/>
                </a:path>
              </a:pathLst>
            </a:custGeom>
            <a:noFill/>
            <a:ln w="50800" cap="flat" cmpd="sng">
              <a:solidFill>
                <a:srgbClr val="0033CC"/>
              </a:solidFill>
              <a:prstDash val="solid"/>
              <a:headEnd type="none" w="med" len="med"/>
              <a:tailEnd type="none" w="med" len="med"/>
            </a:ln>
          </p:spPr>
          <p:txBody>
            <a:bodyPr/>
            <a:p>
              <a:endParaRPr lang="zh-CN" altLang="en-US"/>
            </a:p>
          </p:txBody>
        </p:sp>
        <p:sp>
          <p:nvSpPr>
            <p:cNvPr id="42005" name="直接连接符 42004"/>
            <p:cNvSpPr/>
            <p:nvPr/>
          </p:nvSpPr>
          <p:spPr>
            <a:xfrm>
              <a:off x="2482" y="2920"/>
              <a:ext cx="1490" cy="1"/>
            </a:xfrm>
            <a:prstGeom prst="line">
              <a:avLst/>
            </a:prstGeom>
            <a:ln w="50800" cap="flat" cmpd="sng">
              <a:solidFill>
                <a:srgbClr val="0033CC"/>
              </a:solidFill>
              <a:prstDash val="solid"/>
              <a:headEnd type="none" w="med" len="med"/>
              <a:tailEnd type="none" w="med" len="med"/>
            </a:ln>
          </p:spPr>
        </p:sp>
        <p:sp>
          <p:nvSpPr>
            <p:cNvPr id="42006" name="矩形 42005"/>
            <p:cNvSpPr/>
            <p:nvPr/>
          </p:nvSpPr>
          <p:spPr>
            <a:xfrm>
              <a:off x="4030" y="2819"/>
              <a:ext cx="960" cy="173"/>
            </a:xfrm>
            <a:prstGeom prst="rect">
              <a:avLst/>
            </a:prstGeom>
            <a:noFill/>
            <a:ln w="9525">
              <a:noFill/>
            </a:ln>
          </p:spPr>
          <p:txBody>
            <a:bodyPr wrap="none" lIns="0" tIns="0" rIns="0" bIns="0">
              <a:spAutoFit/>
            </a:bodyPr>
            <a:p>
              <a:pPr>
                <a:buClr>
                  <a:schemeClr val="bg1"/>
                </a:buClr>
              </a:pPr>
              <a:r>
                <a:rPr lang="en-US" altLang="zh-CN">
                  <a:solidFill>
                    <a:srgbClr val="000000"/>
                  </a:solidFill>
                  <a:latin typeface="Helvetica" charset="0"/>
                </a:rPr>
                <a:t>idealized curve</a:t>
              </a:r>
              <a:endParaRPr lang="en-US" altLang="zh-CN" sz="2400">
                <a:latin typeface="Times New Roman" panose="02020503050405090304" pitchFamily="18" charset="0"/>
              </a:endParaRPr>
            </a:p>
          </p:txBody>
        </p:sp>
      </p:grpSp>
      <p:sp>
        <p:nvSpPr>
          <p:cNvPr id="42007" name="任意多边形 42006"/>
          <p:cNvSpPr/>
          <p:nvPr/>
        </p:nvSpPr>
        <p:spPr>
          <a:xfrm>
            <a:off x="2005013" y="1277938"/>
            <a:ext cx="1819275" cy="3041650"/>
          </a:xfrm>
          <a:custGeom>
            <a:avLst/>
            <a:gdLst>
              <a:gd name="txL" fmla="*/ 0 w 21600"/>
              <a:gd name="txT" fmla="*/ 0 h 21600"/>
              <a:gd name="txR" fmla="*/ 21600 w 21600"/>
              <a:gd name="txB" fmla="*/ 21600 h 21600"/>
            </a:gdLst>
            <a:ahLst/>
            <a:cxnLst>
              <a:cxn ang="90">
                <a:pos x="21600" y="21600"/>
              </a:cxn>
              <a:cxn ang="270">
                <a:pos x="0" y="0"/>
              </a:cxn>
              <a:cxn ang="270">
                <a:pos x="21600" y="0"/>
              </a:cxn>
            </a:cxnLst>
            <a:rect l="txL" t="txT" r="txR" b="txB"/>
            <a:pathLst>
              <a:path w="21600" h="21600" fill="none">
                <a:moveTo>
                  <a:pt x="21600" y="21600"/>
                </a:moveTo>
                <a:arcTo wR="21600" hR="21600" stAng="-16200000" swAng="5400000"/>
              </a:path>
              <a:path w="21600" h="21600" stroke="0">
                <a:moveTo>
                  <a:pt x="21600" y="21600"/>
                </a:moveTo>
                <a:arcTo wR="21600" hR="21600" stAng="-16200000" swAng="5400000"/>
                <a:lnTo>
                  <a:pt x="21600" y="0"/>
                </a:lnTo>
                <a:close/>
              </a:path>
            </a:pathLst>
          </a:custGeom>
          <a:noFill/>
          <a:ln w="25400" cap="flat" cmpd="sng">
            <a:solidFill>
              <a:srgbClr val="FF0000"/>
            </a:solidFill>
            <a:prstDash val="solid"/>
            <a:headEnd type="none" w="med" len="med"/>
            <a:tailEnd type="none" w="med" len="med"/>
          </a:ln>
        </p:spPr>
        <p:txBody>
          <a:bodyPr/>
          <a:p>
            <a:endParaRPr lang="zh-CN" altLang="en-US"/>
          </a:p>
        </p:txBody>
      </p:sp>
      <p:grpSp>
        <p:nvGrpSpPr>
          <p:cNvPr id="42008" name="组合 42007"/>
          <p:cNvGrpSpPr/>
          <p:nvPr/>
        </p:nvGrpSpPr>
        <p:grpSpPr>
          <a:xfrm>
            <a:off x="2879725" y="3260725"/>
            <a:ext cx="1063625" cy="1114425"/>
            <a:chOff x="2045" y="1967"/>
            <a:chExt cx="670" cy="702"/>
          </a:xfrm>
        </p:grpSpPr>
        <p:sp>
          <p:nvSpPr>
            <p:cNvPr id="42009" name="矩形 42008"/>
            <p:cNvSpPr/>
            <p:nvPr/>
          </p:nvSpPr>
          <p:spPr>
            <a:xfrm>
              <a:off x="2045" y="1967"/>
              <a:ext cx="472" cy="173"/>
            </a:xfrm>
            <a:prstGeom prst="rect">
              <a:avLst/>
            </a:prstGeom>
            <a:noFill/>
            <a:ln w="9525">
              <a:noFill/>
            </a:ln>
          </p:spPr>
          <p:txBody>
            <a:bodyPr wrap="none" lIns="0" tIns="0" rIns="0" bIns="0">
              <a:spAutoFit/>
            </a:bodyPr>
            <a:p>
              <a:pPr>
                <a:buClr>
                  <a:schemeClr val="bg1"/>
                </a:buClr>
              </a:pPr>
              <a:r>
                <a:rPr lang="en-US" altLang="zh-CN">
                  <a:solidFill>
                    <a:srgbClr val="000000"/>
                  </a:solidFill>
                  <a:latin typeface="Helvetica" charset="0"/>
                </a:rPr>
                <a:t>change</a:t>
              </a:r>
              <a:endParaRPr lang="en-US" altLang="zh-CN" sz="2400">
                <a:latin typeface="Times New Roman" panose="02020503050405090304" pitchFamily="18" charset="0"/>
              </a:endParaRPr>
            </a:p>
          </p:txBody>
        </p:sp>
        <p:sp>
          <p:nvSpPr>
            <p:cNvPr id="42010" name="直接连接符 42009"/>
            <p:cNvSpPr/>
            <p:nvPr/>
          </p:nvSpPr>
          <p:spPr>
            <a:xfrm>
              <a:off x="2374" y="2168"/>
              <a:ext cx="287" cy="448"/>
            </a:xfrm>
            <a:prstGeom prst="line">
              <a:avLst/>
            </a:prstGeom>
            <a:ln w="15875" cap="flat" cmpd="sng">
              <a:solidFill>
                <a:srgbClr val="000000"/>
              </a:solidFill>
              <a:prstDash val="solid"/>
              <a:headEnd type="none" w="med" len="med"/>
              <a:tailEnd type="none" w="med" len="med"/>
            </a:ln>
          </p:spPr>
        </p:sp>
        <p:sp>
          <p:nvSpPr>
            <p:cNvPr id="42011" name="椭圆 42010"/>
            <p:cNvSpPr/>
            <p:nvPr/>
          </p:nvSpPr>
          <p:spPr>
            <a:xfrm>
              <a:off x="2644" y="2598"/>
              <a:ext cx="71" cy="71"/>
            </a:xfrm>
            <a:prstGeom prst="ellipse">
              <a:avLst/>
            </a:prstGeom>
            <a:solidFill>
              <a:srgbClr val="FF0000"/>
            </a:solidFill>
            <a:ln w="12700" cap="flat" cmpd="sng">
              <a:solidFill>
                <a:srgbClr val="FF0000"/>
              </a:solidFill>
              <a:prstDash val="solid"/>
              <a:headEnd type="none" w="med" len="med"/>
              <a:tailEnd type="none" w="med" len="med"/>
            </a:ln>
          </p:spPr>
          <p:txBody>
            <a:bodyPr/>
            <a:p>
              <a:endParaRPr lang="zh-CN" altLang="en-US"/>
            </a:p>
          </p:txBody>
        </p:sp>
      </p:grpSp>
      <p:grpSp>
        <p:nvGrpSpPr>
          <p:cNvPr id="42012" name="组合 42011"/>
          <p:cNvGrpSpPr/>
          <p:nvPr/>
        </p:nvGrpSpPr>
        <p:grpSpPr>
          <a:xfrm>
            <a:off x="2619375" y="1303338"/>
            <a:ext cx="1927225" cy="2987675"/>
            <a:chOff x="1881" y="734"/>
            <a:chExt cx="1214" cy="1882"/>
          </a:xfrm>
        </p:grpSpPr>
        <p:sp>
          <p:nvSpPr>
            <p:cNvPr id="42013" name="直接连接符 42012"/>
            <p:cNvSpPr/>
            <p:nvPr/>
          </p:nvSpPr>
          <p:spPr>
            <a:xfrm flipV="1">
              <a:off x="2679" y="1094"/>
              <a:ext cx="1" cy="1522"/>
            </a:xfrm>
            <a:prstGeom prst="line">
              <a:avLst/>
            </a:prstGeom>
            <a:ln w="25400" cap="flat" cmpd="sng">
              <a:solidFill>
                <a:srgbClr val="FF0000"/>
              </a:solidFill>
              <a:prstDash val="solid"/>
              <a:headEnd type="none" w="med" len="med"/>
              <a:tailEnd type="none" w="med" len="med"/>
            </a:ln>
          </p:spPr>
        </p:sp>
        <p:sp>
          <p:nvSpPr>
            <p:cNvPr id="42014" name="矩形 42013"/>
            <p:cNvSpPr/>
            <p:nvPr/>
          </p:nvSpPr>
          <p:spPr>
            <a:xfrm>
              <a:off x="1881" y="734"/>
              <a:ext cx="887" cy="134"/>
            </a:xfrm>
            <a:prstGeom prst="rect">
              <a:avLst/>
            </a:prstGeom>
            <a:noFill/>
            <a:ln w="9525">
              <a:noFill/>
            </a:ln>
          </p:spPr>
          <p:txBody>
            <a:bodyPr wrap="none" lIns="0" tIns="0" rIns="0" bIns="0">
              <a:spAutoFit/>
            </a:bodyPr>
            <a:p>
              <a:pPr>
                <a:buClr>
                  <a:schemeClr val="bg1"/>
                </a:buClr>
              </a:pPr>
              <a:r>
                <a:rPr lang="en-US" altLang="zh-CN" sz="1400" b="1">
                  <a:solidFill>
                    <a:srgbClr val="000000"/>
                  </a:solidFill>
                  <a:latin typeface="Helvetica" charset="0"/>
                </a:rPr>
                <a:t>increased failure</a:t>
              </a:r>
              <a:endParaRPr lang="en-US" altLang="zh-CN" sz="2400">
                <a:latin typeface="Times New Roman" panose="02020503050405090304" pitchFamily="18" charset="0"/>
              </a:endParaRPr>
            </a:p>
          </p:txBody>
        </p:sp>
        <p:sp>
          <p:nvSpPr>
            <p:cNvPr id="42015" name="矩形 42014"/>
            <p:cNvSpPr/>
            <p:nvPr/>
          </p:nvSpPr>
          <p:spPr>
            <a:xfrm>
              <a:off x="1881" y="853"/>
              <a:ext cx="1214" cy="134"/>
            </a:xfrm>
            <a:prstGeom prst="rect">
              <a:avLst/>
            </a:prstGeom>
            <a:noFill/>
            <a:ln w="9525">
              <a:noFill/>
            </a:ln>
          </p:spPr>
          <p:txBody>
            <a:bodyPr wrap="none" lIns="0" tIns="0" rIns="0" bIns="0">
              <a:spAutoFit/>
            </a:bodyPr>
            <a:p>
              <a:pPr>
                <a:buClr>
                  <a:schemeClr val="bg1"/>
                </a:buClr>
              </a:pPr>
              <a:r>
                <a:rPr lang="en-US" altLang="zh-CN" sz="1400" b="1">
                  <a:solidFill>
                    <a:srgbClr val="000000"/>
                  </a:solidFill>
                  <a:latin typeface="Helvetica" charset="0"/>
                </a:rPr>
                <a:t>rate due to side effects</a:t>
              </a:r>
              <a:endParaRPr lang="en-US" altLang="zh-CN" sz="2400">
                <a:latin typeface="Times New Roman" panose="02020503050405090304" pitchFamily="18" charset="0"/>
              </a:endParaRPr>
            </a:p>
          </p:txBody>
        </p:sp>
        <p:sp>
          <p:nvSpPr>
            <p:cNvPr id="42016" name="直接连接符 42015"/>
            <p:cNvSpPr/>
            <p:nvPr/>
          </p:nvSpPr>
          <p:spPr>
            <a:xfrm flipH="1" flipV="1">
              <a:off x="2294" y="996"/>
              <a:ext cx="320" cy="398"/>
            </a:xfrm>
            <a:prstGeom prst="line">
              <a:avLst/>
            </a:prstGeom>
            <a:ln w="15875" cap="flat" cmpd="sng">
              <a:solidFill>
                <a:srgbClr val="000000"/>
              </a:solidFill>
              <a:prstDash val="solid"/>
              <a:headEnd type="none" w="med" len="med"/>
              <a:tailEnd type="none" w="med" len="med"/>
            </a:ln>
          </p:spPr>
        </p:sp>
      </p:grpSp>
      <p:sp>
        <p:nvSpPr>
          <p:cNvPr id="42017" name="任意多边形 42016"/>
          <p:cNvSpPr/>
          <p:nvPr/>
        </p:nvSpPr>
        <p:spPr>
          <a:xfrm>
            <a:off x="3886200" y="1874838"/>
            <a:ext cx="985838" cy="2160587"/>
          </a:xfrm>
          <a:custGeom>
            <a:avLst/>
            <a:gdLst>
              <a:gd name="txL" fmla="*/ 0 w 21600"/>
              <a:gd name="txT" fmla="*/ 0 h 21600"/>
              <a:gd name="txR" fmla="*/ 21600 w 21600"/>
              <a:gd name="txB" fmla="*/ 21600 h 21600"/>
            </a:gdLst>
            <a:ahLst/>
            <a:cxnLst>
              <a:cxn ang="90">
                <a:pos x="21600" y="21600"/>
              </a:cxn>
              <a:cxn ang="270">
                <a:pos x="0" y="0"/>
              </a:cxn>
              <a:cxn ang="270">
                <a:pos x="21600" y="0"/>
              </a:cxn>
            </a:cxnLst>
            <a:rect l="txL" t="txT" r="txR" b="txB"/>
            <a:pathLst>
              <a:path w="21600" h="21600" fill="none">
                <a:moveTo>
                  <a:pt x="21600" y="21600"/>
                </a:moveTo>
                <a:arcTo wR="21600" hR="21600" stAng="-16200000" swAng="5400000"/>
              </a:path>
              <a:path w="21600" h="21600" stroke="0">
                <a:moveTo>
                  <a:pt x="21600" y="21600"/>
                </a:moveTo>
                <a:arcTo wR="21600" hR="21600" stAng="-16200000" swAng="5400000"/>
                <a:lnTo>
                  <a:pt x="21600" y="0"/>
                </a:lnTo>
                <a:close/>
              </a:path>
            </a:pathLst>
          </a:custGeom>
          <a:noFill/>
          <a:ln w="25400" cap="flat" cmpd="sng">
            <a:solidFill>
              <a:srgbClr val="FF0000"/>
            </a:solidFill>
            <a:prstDash val="solid"/>
            <a:headEnd type="none" w="med" len="med"/>
            <a:tailEnd type="none" w="med" len="med"/>
          </a:ln>
        </p:spPr>
        <p:txBody>
          <a:bodyPr/>
          <a:p>
            <a:endParaRPr lang="zh-CN" altLang="en-US"/>
          </a:p>
        </p:txBody>
      </p:sp>
      <p:sp>
        <p:nvSpPr>
          <p:cNvPr id="42018" name="直接连接符 42017"/>
          <p:cNvSpPr/>
          <p:nvPr/>
        </p:nvSpPr>
        <p:spPr>
          <a:xfrm flipV="1">
            <a:off x="4884738" y="1760538"/>
            <a:ext cx="1587" cy="2274887"/>
          </a:xfrm>
          <a:prstGeom prst="line">
            <a:avLst/>
          </a:prstGeom>
          <a:ln w="25400" cap="flat" cmpd="sng">
            <a:solidFill>
              <a:srgbClr val="FF0000"/>
            </a:solidFill>
            <a:prstDash val="solid"/>
            <a:headEnd type="none" w="med" len="med"/>
            <a:tailEnd type="none" w="med" len="med"/>
          </a:ln>
        </p:spPr>
      </p:sp>
      <p:sp>
        <p:nvSpPr>
          <p:cNvPr id="42019" name="任意多边形 42018"/>
          <p:cNvSpPr/>
          <p:nvPr/>
        </p:nvSpPr>
        <p:spPr>
          <a:xfrm>
            <a:off x="4884738" y="1760538"/>
            <a:ext cx="995362" cy="1935162"/>
          </a:xfrm>
          <a:custGeom>
            <a:avLst/>
            <a:gdLst>
              <a:gd name="txL" fmla="*/ 0 w 21600"/>
              <a:gd name="txT" fmla="*/ 0 h 21618"/>
              <a:gd name="txR" fmla="*/ 21600 w 21600"/>
              <a:gd name="txB" fmla="*/ 21618 h 21618"/>
            </a:gdLst>
            <a:ahLst/>
            <a:cxnLst>
              <a:cxn ang="90">
                <a:pos x="21600" y="21618"/>
              </a:cxn>
              <a:cxn ang="270">
                <a:pos x="0" y="0"/>
              </a:cxn>
              <a:cxn ang="0">
                <a:pos x="21600" y="18"/>
              </a:cxn>
            </a:cxnLst>
            <a:rect l="txL" t="txT" r="txR" b="txB"/>
            <a:pathLst>
              <a:path w="21600" h="21618" fill="none">
                <a:moveTo>
                  <a:pt x="21600" y="21618"/>
                </a:moveTo>
                <a:arcTo wR="21600" hR="21600" stAng="-16200000" swAng="5402865"/>
              </a:path>
              <a:path w="21600" h="21618" stroke="0">
                <a:moveTo>
                  <a:pt x="21600" y="21618"/>
                </a:moveTo>
                <a:arcTo wR="21600" hR="21600" stAng="-16200000" swAng="5402865"/>
                <a:lnTo>
                  <a:pt x="21600" y="18"/>
                </a:lnTo>
                <a:close/>
              </a:path>
            </a:pathLst>
          </a:custGeom>
          <a:noFill/>
          <a:ln w="25400" cap="flat" cmpd="sng">
            <a:solidFill>
              <a:srgbClr val="FF0000"/>
            </a:solidFill>
            <a:prstDash val="solid"/>
            <a:headEnd type="none" w="med" len="med"/>
            <a:tailEnd type="none" w="med" len="med"/>
          </a:ln>
        </p:spPr>
        <p:txBody>
          <a:bodyPr/>
          <a:p>
            <a:endParaRPr lang="zh-CN" altLang="en-US"/>
          </a:p>
        </p:txBody>
      </p:sp>
      <p:sp>
        <p:nvSpPr>
          <p:cNvPr id="42020" name="直接连接符 42019"/>
          <p:cNvSpPr/>
          <p:nvPr/>
        </p:nvSpPr>
        <p:spPr>
          <a:xfrm flipV="1">
            <a:off x="5883275" y="1647825"/>
            <a:ext cx="1588" cy="2046288"/>
          </a:xfrm>
          <a:prstGeom prst="line">
            <a:avLst/>
          </a:prstGeom>
          <a:ln w="25400" cap="flat" cmpd="sng">
            <a:solidFill>
              <a:srgbClr val="FF0000"/>
            </a:solidFill>
            <a:prstDash val="solid"/>
            <a:headEnd type="none" w="med" len="med"/>
            <a:tailEnd type="none" w="med" len="med"/>
          </a:ln>
        </p:spPr>
      </p:sp>
      <p:sp>
        <p:nvSpPr>
          <p:cNvPr id="42021" name="任意多边形 42020"/>
          <p:cNvSpPr/>
          <p:nvPr/>
        </p:nvSpPr>
        <p:spPr>
          <a:xfrm>
            <a:off x="5883275" y="1647825"/>
            <a:ext cx="941388" cy="1620838"/>
          </a:xfrm>
          <a:custGeom>
            <a:avLst/>
            <a:gdLst>
              <a:gd name="txL" fmla="*/ 0 w 21600"/>
              <a:gd name="txT" fmla="*/ 0 h 21600"/>
              <a:gd name="txR" fmla="*/ 21600 w 21600"/>
              <a:gd name="txB" fmla="*/ 21600 h 21600"/>
            </a:gdLst>
            <a:ahLst/>
            <a:cxnLst>
              <a:cxn ang="90">
                <a:pos x="21563" y="21599"/>
              </a:cxn>
              <a:cxn ang="270">
                <a:pos x="0" y="0"/>
              </a:cxn>
              <a:cxn ang="270">
                <a:pos x="21600" y="0"/>
              </a:cxn>
            </a:cxnLst>
            <a:rect l="txL" t="txT" r="txR" b="txB"/>
            <a:pathLst>
              <a:path w="21600" h="21600" fill="none">
                <a:moveTo>
                  <a:pt x="21563" y="21599"/>
                </a:moveTo>
                <a:arcTo wR="21600" hR="21600" stAng="-16194111" swAng="5394111"/>
              </a:path>
              <a:path w="21600" h="21600" stroke="0">
                <a:moveTo>
                  <a:pt x="21563" y="21599"/>
                </a:moveTo>
                <a:arcTo wR="21600" hR="21600" stAng="-16194111" swAng="5394111"/>
                <a:lnTo>
                  <a:pt x="21600" y="0"/>
                </a:lnTo>
                <a:close/>
              </a:path>
            </a:pathLst>
          </a:custGeom>
          <a:noFill/>
          <a:ln w="25400" cap="flat" cmpd="sng">
            <a:solidFill>
              <a:srgbClr val="FF0000"/>
            </a:solidFill>
            <a:prstDash val="solid"/>
            <a:headEnd type="none" w="med" len="med"/>
            <a:tailEnd type="none" w="med" len="med"/>
          </a:ln>
        </p:spPr>
        <p:txBody>
          <a:bodyPr/>
          <a:p>
            <a:endParaRPr lang="zh-CN" altLang="en-US"/>
          </a:p>
        </p:txBody>
      </p:sp>
      <p:grpSp>
        <p:nvGrpSpPr>
          <p:cNvPr id="42022" name="组合 42021"/>
          <p:cNvGrpSpPr/>
          <p:nvPr/>
        </p:nvGrpSpPr>
        <p:grpSpPr>
          <a:xfrm>
            <a:off x="3886200" y="3011488"/>
            <a:ext cx="3487738" cy="1308100"/>
            <a:chOff x="2679" y="1810"/>
            <a:chExt cx="2197" cy="824"/>
          </a:xfrm>
        </p:grpSpPr>
        <p:sp>
          <p:nvSpPr>
            <p:cNvPr id="42023" name="任意多边形 42022"/>
            <p:cNvSpPr/>
            <p:nvPr/>
          </p:nvSpPr>
          <p:spPr>
            <a:xfrm>
              <a:off x="2679" y="1810"/>
              <a:ext cx="2066" cy="824"/>
            </a:xfrm>
            <a:custGeom>
              <a:avLst/>
              <a:gdLst/>
              <a:ahLst/>
              <a:cxnLst/>
              <a:pathLst>
                <a:path w="2066" h="824">
                  <a:moveTo>
                    <a:pt x="0" y="824"/>
                  </a:moveTo>
                  <a:lnTo>
                    <a:pt x="44" y="818"/>
                  </a:lnTo>
                  <a:lnTo>
                    <a:pt x="86" y="812"/>
                  </a:lnTo>
                  <a:lnTo>
                    <a:pt x="124" y="808"/>
                  </a:lnTo>
                  <a:lnTo>
                    <a:pt x="160" y="802"/>
                  </a:lnTo>
                  <a:lnTo>
                    <a:pt x="194" y="796"/>
                  </a:lnTo>
                  <a:lnTo>
                    <a:pt x="226" y="790"/>
                  </a:lnTo>
                  <a:lnTo>
                    <a:pt x="254" y="784"/>
                  </a:lnTo>
                  <a:lnTo>
                    <a:pt x="282" y="780"/>
                  </a:lnTo>
                  <a:lnTo>
                    <a:pt x="308" y="774"/>
                  </a:lnTo>
                  <a:lnTo>
                    <a:pt x="336" y="766"/>
                  </a:lnTo>
                  <a:lnTo>
                    <a:pt x="366" y="758"/>
                  </a:lnTo>
                  <a:lnTo>
                    <a:pt x="400" y="748"/>
                  </a:lnTo>
                  <a:lnTo>
                    <a:pt x="433" y="738"/>
                  </a:lnTo>
                  <a:lnTo>
                    <a:pt x="471" y="726"/>
                  </a:lnTo>
                  <a:lnTo>
                    <a:pt x="511" y="714"/>
                  </a:lnTo>
                  <a:lnTo>
                    <a:pt x="551" y="700"/>
                  </a:lnTo>
                  <a:lnTo>
                    <a:pt x="639" y="672"/>
                  </a:lnTo>
                  <a:lnTo>
                    <a:pt x="727" y="643"/>
                  </a:lnTo>
                  <a:lnTo>
                    <a:pt x="819" y="611"/>
                  </a:lnTo>
                  <a:lnTo>
                    <a:pt x="912" y="579"/>
                  </a:lnTo>
                  <a:lnTo>
                    <a:pt x="960" y="563"/>
                  </a:lnTo>
                  <a:lnTo>
                    <a:pt x="1006" y="545"/>
                  </a:lnTo>
                  <a:lnTo>
                    <a:pt x="1050" y="531"/>
                  </a:lnTo>
                  <a:lnTo>
                    <a:pt x="1094" y="515"/>
                  </a:lnTo>
                  <a:lnTo>
                    <a:pt x="1136" y="499"/>
                  </a:lnTo>
                  <a:lnTo>
                    <a:pt x="1176" y="485"/>
                  </a:lnTo>
                  <a:lnTo>
                    <a:pt x="1216" y="469"/>
                  </a:lnTo>
                  <a:lnTo>
                    <a:pt x="1254" y="456"/>
                  </a:lnTo>
                  <a:lnTo>
                    <a:pt x="1291" y="442"/>
                  </a:lnTo>
                  <a:lnTo>
                    <a:pt x="1331" y="426"/>
                  </a:lnTo>
                  <a:lnTo>
                    <a:pt x="1371" y="410"/>
                  </a:lnTo>
                  <a:lnTo>
                    <a:pt x="1411" y="392"/>
                  </a:lnTo>
                  <a:lnTo>
                    <a:pt x="1453" y="374"/>
                  </a:lnTo>
                  <a:lnTo>
                    <a:pt x="1497" y="354"/>
                  </a:lnTo>
                  <a:lnTo>
                    <a:pt x="1539" y="334"/>
                  </a:lnTo>
                  <a:lnTo>
                    <a:pt x="1585" y="312"/>
                  </a:lnTo>
                  <a:lnTo>
                    <a:pt x="1607" y="300"/>
                  </a:lnTo>
                  <a:lnTo>
                    <a:pt x="1631" y="286"/>
                  </a:lnTo>
                  <a:lnTo>
                    <a:pt x="1657" y="275"/>
                  </a:lnTo>
                  <a:lnTo>
                    <a:pt x="1683" y="259"/>
                  </a:lnTo>
                  <a:lnTo>
                    <a:pt x="1709" y="243"/>
                  </a:lnTo>
                  <a:lnTo>
                    <a:pt x="1736" y="227"/>
                  </a:lnTo>
                  <a:lnTo>
                    <a:pt x="1766" y="209"/>
                  </a:lnTo>
                  <a:lnTo>
                    <a:pt x="1794" y="189"/>
                  </a:lnTo>
                  <a:lnTo>
                    <a:pt x="1826" y="169"/>
                  </a:lnTo>
                  <a:lnTo>
                    <a:pt x="1856" y="147"/>
                  </a:lnTo>
                  <a:lnTo>
                    <a:pt x="1890" y="125"/>
                  </a:lnTo>
                  <a:lnTo>
                    <a:pt x="1922" y="103"/>
                  </a:lnTo>
                  <a:lnTo>
                    <a:pt x="1958" y="80"/>
                  </a:lnTo>
                  <a:lnTo>
                    <a:pt x="1992" y="54"/>
                  </a:lnTo>
                  <a:lnTo>
                    <a:pt x="2028" y="28"/>
                  </a:lnTo>
                  <a:lnTo>
                    <a:pt x="2066" y="0"/>
                  </a:lnTo>
                </a:path>
              </a:pathLst>
            </a:custGeom>
            <a:noFill/>
            <a:ln w="25400" cap="flat" cmpd="sng">
              <a:solidFill>
                <a:srgbClr val="FF0000"/>
              </a:solidFill>
              <a:prstDash val="solid"/>
              <a:headEnd type="none" w="med" len="med"/>
              <a:tailEnd type="none" w="med" len="med"/>
            </a:ln>
          </p:spPr>
          <p:txBody>
            <a:bodyPr/>
            <a:p>
              <a:endParaRPr lang="zh-CN" altLang="en-US"/>
            </a:p>
          </p:txBody>
        </p:sp>
        <p:sp>
          <p:nvSpPr>
            <p:cNvPr id="42024" name="矩形 42023"/>
            <p:cNvSpPr/>
            <p:nvPr/>
          </p:nvSpPr>
          <p:spPr>
            <a:xfrm>
              <a:off x="4100" y="2230"/>
              <a:ext cx="776" cy="173"/>
            </a:xfrm>
            <a:prstGeom prst="rect">
              <a:avLst/>
            </a:prstGeom>
            <a:noFill/>
            <a:ln w="9525">
              <a:noFill/>
            </a:ln>
          </p:spPr>
          <p:txBody>
            <a:bodyPr wrap="none" lIns="0" tIns="0" rIns="0" bIns="0">
              <a:spAutoFit/>
            </a:bodyPr>
            <a:p>
              <a:pPr>
                <a:buClr>
                  <a:schemeClr val="bg1"/>
                </a:buClr>
              </a:pPr>
              <a:r>
                <a:rPr lang="en-US" altLang="zh-CN">
                  <a:solidFill>
                    <a:srgbClr val="000000"/>
                  </a:solidFill>
                  <a:latin typeface="Helvetica" charset="0"/>
                </a:rPr>
                <a:t>actual curve</a:t>
              </a:r>
              <a:endParaRPr lang="en-US" altLang="zh-CN" sz="2400">
                <a:latin typeface="Times New Roman" panose="02020503050405090304" pitchFamily="18" charset="0"/>
              </a:endParaRPr>
            </a:p>
          </p:txBody>
        </p:sp>
      </p:grpSp>
      <p:sp>
        <p:nvSpPr>
          <p:cNvPr id="42025" name="文本框 42024"/>
          <p:cNvSpPr txBox="1"/>
          <p:nvPr/>
        </p:nvSpPr>
        <p:spPr>
          <a:xfrm>
            <a:off x="4027805" y="692150"/>
            <a:ext cx="3921125" cy="706755"/>
          </a:xfrm>
          <a:prstGeom prst="rect">
            <a:avLst/>
          </a:prstGeom>
          <a:noFill/>
          <a:ln w="25400">
            <a:noFill/>
          </a:ln>
        </p:spPr>
        <p:txBody>
          <a:bodyPr>
            <a:spAutoFit/>
          </a:bodyPr>
          <a:p>
            <a:pPr>
              <a:spcBef>
                <a:spcPct val="50000"/>
              </a:spcBef>
              <a:buClr>
                <a:schemeClr val="bg1"/>
              </a:buClr>
            </a:pPr>
            <a:r>
              <a:rPr lang="en-US" altLang="zh-CN" sz="2000" b="1">
                <a:latin typeface="Arial" panose="020B0604020202090204" pitchFamily="34" charset="0"/>
              </a:rPr>
              <a:t>But it does </a:t>
            </a:r>
            <a:r>
              <a:rPr lang="en-US" altLang="zh-CN" sz="2000" b="1">
                <a:solidFill>
                  <a:srgbClr val="FF0000"/>
                </a:solidFill>
                <a:latin typeface="Arial" panose="020B0604020202090204" pitchFamily="34" charset="0"/>
              </a:rPr>
              <a:t>deteriorate</a:t>
            </a:r>
            <a:r>
              <a:rPr lang="en-US" altLang="zh-CN" sz="2000" b="1">
                <a:latin typeface="Arial" panose="020B0604020202090204" pitchFamily="34" charset="0"/>
              </a:rPr>
              <a:t>!但它确实会变质!</a:t>
            </a:r>
            <a:endParaRPr lang="en-US" altLang="zh-CN" sz="2000" b="1">
              <a:latin typeface="Arial" panose="020B0604020202090204" pitchFamily="34" charset="0"/>
            </a:endParaRPr>
          </a:p>
        </p:txBody>
      </p:sp>
      <p:sp>
        <p:nvSpPr>
          <p:cNvPr id="42026" name="云形标注 42025"/>
          <p:cNvSpPr/>
          <p:nvPr/>
        </p:nvSpPr>
        <p:spPr>
          <a:xfrm>
            <a:off x="4738688" y="1052513"/>
            <a:ext cx="3429000" cy="1219200"/>
          </a:xfrm>
          <a:prstGeom prst="cloudCallout">
            <a:avLst>
              <a:gd name="adj1" fmla="val 18333"/>
              <a:gd name="adj2" fmla="val 113931"/>
            </a:avLst>
          </a:prstGeom>
          <a:gradFill rotWithShape="0">
            <a:gsLst>
              <a:gs pos="0">
                <a:srgbClr val="C0C0C0"/>
              </a:gs>
              <a:gs pos="50000">
                <a:srgbClr val="FFFFFF"/>
              </a:gs>
              <a:gs pos="100000">
                <a:srgbClr val="C0C0C0"/>
              </a:gs>
            </a:gsLst>
            <a:lin ang="5400000" scaled="1"/>
            <a:tileRect/>
          </a:gradFill>
          <a:ln w="9525" cap="flat" cmpd="sng">
            <a:solidFill>
              <a:schemeClr val="tx1"/>
            </a:solidFill>
            <a:prstDash val="solid"/>
            <a:headEnd type="none" w="med" len="med"/>
            <a:tailEnd type="none" w="med" len="med"/>
          </a:ln>
        </p:spPr>
        <p:txBody>
          <a:bodyPr wrap="none"/>
          <a:p>
            <a:pPr algn="ctr">
              <a:buClr>
                <a:schemeClr val="bg1"/>
              </a:buClr>
            </a:pPr>
            <a:r>
              <a:rPr lang="en-US" altLang="zh-CN" sz="2000" b="1">
                <a:latin typeface="Times New Roman" panose="02020503050405090304" pitchFamily="18" charset="0"/>
              </a:rPr>
              <a:t>There are no </a:t>
            </a:r>
            <a:endParaRPr lang="en-US" altLang="zh-CN" sz="2000" b="1">
              <a:latin typeface="Times New Roman" panose="02020503050405090304" pitchFamily="18" charset="0"/>
            </a:endParaRPr>
          </a:p>
          <a:p>
            <a:pPr algn="ctr">
              <a:buClr>
                <a:schemeClr val="bg1"/>
              </a:buClr>
            </a:pPr>
            <a:r>
              <a:rPr lang="en-US" altLang="zh-CN" sz="2000" b="1">
                <a:latin typeface="Times New Roman" panose="02020503050405090304" pitchFamily="18" charset="0"/>
              </a:rPr>
              <a:t>software spare parts </a:t>
            </a:r>
            <a:endParaRPr lang="en-US" altLang="zh-CN" sz="2000" b="1">
              <a:latin typeface="Times New Roman" panose="02020503050405090304" pitchFamily="18" charset="0"/>
            </a:endParaRPr>
          </a:p>
          <a:p>
            <a:pPr algn="ctr">
              <a:buClr>
                <a:schemeClr val="bg1"/>
              </a:buClr>
            </a:pPr>
            <a:r>
              <a:rPr lang="en-US" altLang="zh-CN" sz="2000" b="1">
                <a:latin typeface="Times New Roman" panose="02020503050405090304" pitchFamily="18" charset="0"/>
                <a:sym typeface="Wingdings" panose="05000000000000000000" pitchFamily="2" charset="2"/>
              </a:rPr>
              <a:t></a:t>
            </a:r>
            <a:endParaRPr lang="en-US" altLang="zh-CN" sz="2000" b="1">
              <a:latin typeface="Times New Roman" panose="02020503050405090304" pitchFamily="18" charset="0"/>
            </a:endParaRPr>
          </a:p>
        </p:txBody>
      </p:sp>
      <p:sp>
        <p:nvSpPr>
          <p:cNvPr id="42028" name="矩形 42027"/>
          <p:cNvSpPr/>
          <p:nvPr/>
        </p:nvSpPr>
        <p:spPr>
          <a:xfrm>
            <a:off x="374650" y="5445125"/>
            <a:ext cx="8229600" cy="935038"/>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2400" u="none" kern="1200" baseline="0">
                <a:solidFill>
                  <a:srgbClr val="000066"/>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rgbClr val="000066"/>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rgbClr val="000066"/>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rgbClr val="000066"/>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rgbClr val="000066"/>
                </a:solidFill>
                <a:latin typeface="Arial" panose="020B0604020202090204" pitchFamily="34" charset="0"/>
                <a:ea typeface="宋体" pitchFamily="2" charset="-122"/>
              </a:defRPr>
            </a:lvl5pPr>
          </a:lstStyle>
          <a:p>
            <a:pPr lvl="0"/>
            <a:r>
              <a:rPr lang="en-US" altLang="zh-CN" sz="2000" b="1">
                <a:solidFill>
                  <a:schemeClr val="tx1"/>
                </a:solidFill>
              </a:rPr>
              <a:t>Although the industry is moving toward component-based assembly, most software continues to be </a:t>
            </a:r>
            <a:r>
              <a:rPr lang="en-US" altLang="zh-CN" sz="2000" b="1">
                <a:solidFill>
                  <a:srgbClr val="0000FF"/>
                </a:solidFill>
              </a:rPr>
              <a:t>custom built</a:t>
            </a:r>
            <a:r>
              <a:rPr lang="en-US" altLang="zh-CN" sz="2000" b="1">
                <a:solidFill>
                  <a:srgbClr val="008000"/>
                </a:solidFill>
              </a:rPr>
              <a:t>.</a:t>
            </a:r>
            <a:endParaRPr lang="en-US" altLang="zh-CN" sz="2000" b="1">
              <a:solidFill>
                <a:srgbClr val="008000"/>
              </a:solidFill>
            </a:endParaRPr>
          </a:p>
          <a:p>
            <a:pPr lvl="0"/>
            <a:r>
              <a:rPr lang="en-US" altLang="zh-CN" sz="2000" b="1">
                <a:solidFill>
                  <a:srgbClr val="008000"/>
                </a:solidFill>
              </a:rPr>
              <a:t>尽管行业正在向基于组件的组装发展，但大多数软件仍然是定制的。</a:t>
            </a:r>
            <a:endParaRPr lang="en-US" altLang="zh-CN" sz="2000" b="1">
              <a:solidFill>
                <a:srgbClr val="008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987">
                                            <p:txEl>
                                              <p:charRg st="0" end="27"/>
                                            </p:txEl>
                                          </p:spTgt>
                                        </p:tgtEl>
                                        <p:attrNameLst>
                                          <p:attrName>style.visibility</p:attrName>
                                        </p:attrNameLst>
                                      </p:cBhvr>
                                      <p:to>
                                        <p:strVal val="visible"/>
                                      </p:to>
                                    </p:set>
                                    <p:animEffect transition="in" filter="wipe(left)">
                                      <p:cBhvr>
                                        <p:cTn id="7" dur="500"/>
                                        <p:tgtEl>
                                          <p:spTgt spid="41987">
                                            <p:txEl>
                                              <p:charRg st="0" end="2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987">
                                            <p:txEl>
                                              <p:charRg st="1" end="1"/>
                                            </p:txEl>
                                          </p:spTgt>
                                        </p:tgtEl>
                                        <p:attrNameLst>
                                          <p:attrName>style.visibility</p:attrName>
                                        </p:attrNameLst>
                                      </p:cBhvr>
                                      <p:to>
                                        <p:strVal val="visible"/>
                                      </p:to>
                                    </p:set>
                                    <p:animEffect transition="in" filter="wipe(left)">
                                      <p:cBhvr>
                                        <p:cTn id="12" dur="500"/>
                                        <p:tgtEl>
                                          <p:spTgt spid="41987">
                                            <p:txEl>
                                              <p:char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41988"/>
                                        </p:tgtEl>
                                        <p:attrNameLst>
                                          <p:attrName>style.visibility</p:attrName>
                                        </p:attrNameLst>
                                      </p:cBhvr>
                                      <p:to>
                                        <p:strVal val="visible"/>
                                      </p:to>
                                    </p:set>
                                    <p:animEffect transition="in" filter="strips(upRight)">
                                      <p:cBhvr>
                                        <p:cTn id="17" dur="500"/>
                                        <p:tgtEl>
                                          <p:spTgt spid="41988"/>
                                        </p:tgtEl>
                                      </p:cBhvr>
                                    </p:animEffect>
                                  </p:childTnLst>
                                  <p:subTnLst>
                                    <p:audio>
                                      <p:cMediaNode>
                                        <p:cTn display="0" masterRel="sameClick">
                                          <p:stCondLst>
                                            <p:cond evt="begin" delay="0">
                                              <p:tn val="15"/>
                                            </p:cond>
                                          </p:stCondLst>
                                          <p:endCondLst>
                                            <p:cond evt="onStopAudio" delay="0">
                                              <p:tgtEl>
                                                <p:sldTgt/>
                                              </p:tgtEl>
                                            </p:cond>
                                          </p:endCondLst>
                                        </p:cTn>
                                        <p:tgtEl>
                                          <p:sndTgt r:embed="rId1" name="WHOOSH.WAV"/>
                                        </p:tgtEl>
                                      </p:cMediaNode>
                                    </p:audio>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1996"/>
                                        </p:tgtEl>
                                        <p:attrNameLst>
                                          <p:attrName>style.visibility</p:attrName>
                                        </p:attrNameLst>
                                      </p:cBhvr>
                                      <p:to>
                                        <p:strVal val="visible"/>
                                      </p:to>
                                    </p:set>
                                    <p:animEffect transition="in" filter="wipe(left)">
                                      <p:cBhvr>
                                        <p:cTn id="22" dur="500"/>
                                        <p:tgtEl>
                                          <p:spTgt spid="41996"/>
                                        </p:tgtEl>
                                      </p:cBhvr>
                                    </p:animEffect>
                                  </p:childTnLst>
                                  <p:subTnLst>
                                    <p:set>
                                      <p:cBhvr override="childStyle">
                                        <p:cTn dur="1" fill="hold" display="0" masterRel="nextClick" afterEffect="1"/>
                                        <p:tgtEl>
                                          <p:spTgt spid="41996"/>
                                        </p:tgtEl>
                                        <p:attrNameLst>
                                          <p:attrName>style.visibility</p:attrName>
                                        </p:attrNameLst>
                                      </p:cBhvr>
                                      <p:to>
                                        <p:strVal val="hidden"/>
                                      </p:to>
                                    </p:se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2003"/>
                                        </p:tgtEl>
                                        <p:attrNameLst>
                                          <p:attrName>style.visibility</p:attrName>
                                        </p:attrNameLst>
                                      </p:cBhvr>
                                      <p:to>
                                        <p:strVal val="visible"/>
                                      </p:to>
                                    </p:set>
                                    <p:animEffect transition="in" filter="wipe(left)">
                                      <p:cBhvr>
                                        <p:cTn id="27" dur="500"/>
                                        <p:tgtEl>
                                          <p:spTgt spid="42003"/>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42007"/>
                                        </p:tgtEl>
                                        <p:attrNameLst>
                                          <p:attrName>style.visibility</p:attrName>
                                        </p:attrNameLst>
                                      </p:cBhvr>
                                      <p:to>
                                        <p:strVal val="visible"/>
                                      </p:to>
                                    </p:set>
                                    <p:animEffect transition="in" filter="wipe(up)">
                                      <p:cBhvr>
                                        <p:cTn id="32" dur="500"/>
                                        <p:tgtEl>
                                          <p:spTgt spid="42007"/>
                                        </p:tgtEl>
                                      </p:cBhvr>
                                    </p:animEffect>
                                  </p:childTnLst>
                                  <p:subTnLst>
                                    <p:audio>
                                      <p:cMediaNode>
                                        <p:cTn display="0" masterRel="sameClick">
                                          <p:stCondLst>
                                            <p:cond evt="begin" delay="0">
                                              <p:tn val="30"/>
                                            </p:cond>
                                          </p:stCondLst>
                                          <p:endCondLst>
                                            <p:cond evt="onStopAudio" delay="0">
                                              <p:tgtEl>
                                                <p:sldTgt/>
                                              </p:tgtEl>
                                            </p:cond>
                                          </p:endCondLst>
                                        </p:cTn>
                                        <p:tgtEl>
                                          <p:sndTgt r:embed="rId1" name="WHOOSH.WAV"/>
                                        </p:tgtEl>
                                      </p:cMediaNode>
                                    </p:audio>
                                  </p:subTnLst>
                                </p:cTn>
                              </p:par>
                            </p:childTnLst>
                          </p:cTn>
                        </p:par>
                      </p:childTnLst>
                    </p:cTn>
                  </p:par>
                  <p:par>
                    <p:cTn id="33" fill="hold">
                      <p:stCondLst>
                        <p:cond delay="indefinite"/>
                      </p:stCondLst>
                      <p:childTnLst>
                        <p:par>
                          <p:cTn id="34" fill="hold">
                            <p:stCondLst>
                              <p:cond delay="0"/>
                            </p:stCondLst>
                            <p:childTnLst>
                              <p:par>
                                <p:cTn id="35" presetID="18" presetClass="entr" presetSubtype="9" fill="hold" nodeType="clickEffect">
                                  <p:stCondLst>
                                    <p:cond delay="0"/>
                                  </p:stCondLst>
                                  <p:childTnLst>
                                    <p:set>
                                      <p:cBhvr>
                                        <p:cTn id="36" dur="1" fill="hold">
                                          <p:stCondLst>
                                            <p:cond delay="0"/>
                                          </p:stCondLst>
                                        </p:cTn>
                                        <p:tgtEl>
                                          <p:spTgt spid="42008"/>
                                        </p:tgtEl>
                                        <p:attrNameLst>
                                          <p:attrName>style.visibility</p:attrName>
                                        </p:attrNameLst>
                                      </p:cBhvr>
                                      <p:to>
                                        <p:strVal val="visible"/>
                                      </p:to>
                                    </p:set>
                                    <p:animEffect transition="in" filter="strips(upLeft)">
                                      <p:cBhvr>
                                        <p:cTn id="37" dur="500"/>
                                        <p:tgtEl>
                                          <p:spTgt spid="42008"/>
                                        </p:tgtEl>
                                      </p:cBhvr>
                                    </p:animEffect>
                                  </p:childTnLst>
                                  <p:subTnLst>
                                    <p:audio>
                                      <p:cMediaNode>
                                        <p:cTn display="0" masterRel="sameClick">
                                          <p:stCondLst>
                                            <p:cond evt="begin" delay="0">
                                              <p:tn val="35"/>
                                            </p:cond>
                                          </p:stCondLst>
                                          <p:endCondLst>
                                            <p:cond evt="onStopAudio" delay="0">
                                              <p:tgtEl>
                                                <p:sldTgt/>
                                              </p:tgtEl>
                                            </p:cond>
                                          </p:endCondLst>
                                        </p:cTn>
                                        <p:tgtEl>
                                          <p:sndTgt r:embed="rId3" name="glass.wav"/>
                                        </p:tgtEl>
                                      </p:cMediaNode>
                                    </p:audio>
                                  </p:sub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42012"/>
                                        </p:tgtEl>
                                        <p:attrNameLst>
                                          <p:attrName>style.visibility</p:attrName>
                                        </p:attrNameLst>
                                      </p:cBhvr>
                                      <p:to>
                                        <p:strVal val="visible"/>
                                      </p:to>
                                    </p:set>
                                    <p:animEffect transition="in" filter="wipe(down)">
                                      <p:cBhvr>
                                        <p:cTn id="42" dur="500"/>
                                        <p:tgtEl>
                                          <p:spTgt spid="42012"/>
                                        </p:tgtEl>
                                      </p:cBhvr>
                                    </p:animEffect>
                                  </p:childTnLst>
                                  <p:subTnLst>
                                    <p:audio>
                                      <p:cMediaNode>
                                        <p:cTn display="0" masterRel="sameClick">
                                          <p:stCondLst>
                                            <p:cond evt="begin" delay="0">
                                              <p:tn val="40"/>
                                            </p:cond>
                                          </p:stCondLst>
                                          <p:endCondLst>
                                            <p:cond evt="onStopAudio" delay="0">
                                              <p:tgtEl>
                                                <p:sldTgt/>
                                              </p:tgtEl>
                                            </p:cond>
                                          </p:endCondLst>
                                        </p:cTn>
                                        <p:tgtEl>
                                          <p:sndTgt r:embed="rId4" name="LASER.WAV"/>
                                        </p:tgtEl>
                                      </p:cMediaNode>
                                    </p:audio>
                                  </p:sub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42017"/>
                                        </p:tgtEl>
                                        <p:attrNameLst>
                                          <p:attrName>style.visibility</p:attrName>
                                        </p:attrNameLst>
                                      </p:cBhvr>
                                      <p:to>
                                        <p:strVal val="visible"/>
                                      </p:to>
                                    </p:set>
                                    <p:animEffect transition="in" filter="wipe(up)">
                                      <p:cBhvr>
                                        <p:cTn id="47" dur="500"/>
                                        <p:tgtEl>
                                          <p:spTgt spid="42017"/>
                                        </p:tgtEl>
                                      </p:cBhvr>
                                    </p:animEffect>
                                  </p:childTnLst>
                                  <p:subTnLst>
                                    <p:audio>
                                      <p:cMediaNode>
                                        <p:cTn display="0" masterRel="sameClick">
                                          <p:stCondLst>
                                            <p:cond evt="begin" delay="0">
                                              <p:tn val="45"/>
                                            </p:cond>
                                          </p:stCondLst>
                                          <p:endCondLst>
                                            <p:cond evt="onStopAudio" delay="0">
                                              <p:tgtEl>
                                                <p:sldTgt/>
                                              </p:tgtEl>
                                            </p:cond>
                                          </p:endCondLst>
                                        </p:cTn>
                                        <p:tgtEl>
                                          <p:sndTgt r:embed="rId1" name="WHOOSH.WAV"/>
                                        </p:tgtEl>
                                      </p:cMediaNode>
                                    </p:audio>
                                  </p:subTnLst>
                                </p:cTn>
                              </p:par>
                            </p:childTnLst>
                          </p:cTn>
                        </p:par>
                        <p:par>
                          <p:cTn id="48" fill="hold">
                            <p:stCondLst>
                              <p:cond delay="500"/>
                            </p:stCondLst>
                            <p:childTnLst>
                              <p:par>
                                <p:cTn id="49" presetID="22" presetClass="entr" presetSubtype="4" fill="hold" nodeType="afterEffect">
                                  <p:stCondLst>
                                    <p:cond delay="0"/>
                                  </p:stCondLst>
                                  <p:childTnLst>
                                    <p:set>
                                      <p:cBhvr>
                                        <p:cTn id="50" dur="1" fill="hold">
                                          <p:stCondLst>
                                            <p:cond delay="0"/>
                                          </p:stCondLst>
                                        </p:cTn>
                                        <p:tgtEl>
                                          <p:spTgt spid="42018"/>
                                        </p:tgtEl>
                                        <p:attrNameLst>
                                          <p:attrName>style.visibility</p:attrName>
                                        </p:attrNameLst>
                                      </p:cBhvr>
                                      <p:to>
                                        <p:strVal val="visible"/>
                                      </p:to>
                                    </p:set>
                                    <p:animEffect transition="in" filter="wipe(down)">
                                      <p:cBhvr>
                                        <p:cTn id="51" dur="500"/>
                                        <p:tgtEl>
                                          <p:spTgt spid="42018"/>
                                        </p:tgtEl>
                                      </p:cBhvr>
                                    </p:animEffect>
                                  </p:childTnLst>
                                  <p:subTnLst>
                                    <p:audio>
                                      <p:cMediaNode>
                                        <p:cTn display="0" masterRel="sameClick">
                                          <p:stCondLst>
                                            <p:cond evt="begin" delay="0">
                                              <p:tn val="49"/>
                                            </p:cond>
                                          </p:stCondLst>
                                          <p:endCondLst>
                                            <p:cond evt="onStopAudio" delay="0">
                                              <p:tgtEl>
                                                <p:sldTgt/>
                                              </p:tgtEl>
                                            </p:cond>
                                          </p:endCondLst>
                                        </p:cTn>
                                        <p:tgtEl>
                                          <p:sndTgt r:embed="rId1" name="WHOOSH.WAV"/>
                                        </p:tgtEl>
                                      </p:cMediaNode>
                                    </p:audio>
                                  </p:subTnLst>
                                </p:cTn>
                              </p:par>
                            </p:childTnLst>
                          </p:cTn>
                        </p:par>
                        <p:par>
                          <p:cTn id="52" fill="hold">
                            <p:stCondLst>
                              <p:cond delay="1000"/>
                            </p:stCondLst>
                            <p:childTnLst>
                              <p:par>
                                <p:cTn id="53" presetID="22" presetClass="entr" presetSubtype="1" fill="hold" nodeType="afterEffect">
                                  <p:stCondLst>
                                    <p:cond delay="0"/>
                                  </p:stCondLst>
                                  <p:childTnLst>
                                    <p:set>
                                      <p:cBhvr>
                                        <p:cTn id="54" dur="1" fill="hold">
                                          <p:stCondLst>
                                            <p:cond delay="0"/>
                                          </p:stCondLst>
                                        </p:cTn>
                                        <p:tgtEl>
                                          <p:spTgt spid="42019"/>
                                        </p:tgtEl>
                                        <p:attrNameLst>
                                          <p:attrName>style.visibility</p:attrName>
                                        </p:attrNameLst>
                                      </p:cBhvr>
                                      <p:to>
                                        <p:strVal val="visible"/>
                                      </p:to>
                                    </p:set>
                                    <p:animEffect transition="in" filter="wipe(up)">
                                      <p:cBhvr>
                                        <p:cTn id="55" dur="500"/>
                                        <p:tgtEl>
                                          <p:spTgt spid="42019"/>
                                        </p:tgtEl>
                                      </p:cBhvr>
                                    </p:animEffect>
                                  </p:childTnLst>
                                  <p:subTnLst>
                                    <p:audio>
                                      <p:cMediaNode>
                                        <p:cTn display="0" masterRel="sameClick">
                                          <p:stCondLst>
                                            <p:cond evt="begin" delay="0">
                                              <p:tn val="53"/>
                                            </p:cond>
                                          </p:stCondLst>
                                          <p:endCondLst>
                                            <p:cond evt="onStopAudio" delay="0">
                                              <p:tgtEl>
                                                <p:sldTgt/>
                                              </p:tgtEl>
                                            </p:cond>
                                          </p:endCondLst>
                                        </p:cTn>
                                        <p:tgtEl>
                                          <p:sndTgt r:embed="rId1" name="WHOOSH.WAV"/>
                                        </p:tgtEl>
                                      </p:cMediaNode>
                                    </p:audio>
                                  </p:subTnLst>
                                </p:cTn>
                              </p:par>
                            </p:childTnLst>
                          </p:cTn>
                        </p:par>
                        <p:par>
                          <p:cTn id="56" fill="hold">
                            <p:stCondLst>
                              <p:cond delay="1500"/>
                            </p:stCondLst>
                            <p:childTnLst>
                              <p:par>
                                <p:cTn id="57" presetID="22" presetClass="entr" presetSubtype="4" fill="hold" nodeType="afterEffect">
                                  <p:stCondLst>
                                    <p:cond delay="0"/>
                                  </p:stCondLst>
                                  <p:childTnLst>
                                    <p:set>
                                      <p:cBhvr>
                                        <p:cTn id="58" dur="1" fill="hold">
                                          <p:stCondLst>
                                            <p:cond delay="0"/>
                                          </p:stCondLst>
                                        </p:cTn>
                                        <p:tgtEl>
                                          <p:spTgt spid="42020"/>
                                        </p:tgtEl>
                                        <p:attrNameLst>
                                          <p:attrName>style.visibility</p:attrName>
                                        </p:attrNameLst>
                                      </p:cBhvr>
                                      <p:to>
                                        <p:strVal val="visible"/>
                                      </p:to>
                                    </p:set>
                                    <p:animEffect transition="in" filter="wipe(down)">
                                      <p:cBhvr>
                                        <p:cTn id="59" dur="500"/>
                                        <p:tgtEl>
                                          <p:spTgt spid="42020"/>
                                        </p:tgtEl>
                                      </p:cBhvr>
                                    </p:animEffect>
                                  </p:childTnLst>
                                  <p:subTnLst>
                                    <p:audio>
                                      <p:cMediaNode>
                                        <p:cTn display="0" masterRel="sameClick">
                                          <p:stCondLst>
                                            <p:cond evt="begin" delay="0">
                                              <p:tn val="57"/>
                                            </p:cond>
                                          </p:stCondLst>
                                          <p:endCondLst>
                                            <p:cond evt="onStopAudio" delay="0">
                                              <p:tgtEl>
                                                <p:sldTgt/>
                                              </p:tgtEl>
                                            </p:cond>
                                          </p:endCondLst>
                                        </p:cTn>
                                        <p:tgtEl>
                                          <p:sndTgt r:embed="rId1" name="WHOOSH.WAV"/>
                                        </p:tgtEl>
                                      </p:cMediaNode>
                                    </p:audio>
                                  </p:subTnLst>
                                </p:cTn>
                              </p:par>
                            </p:childTnLst>
                          </p:cTn>
                        </p:par>
                        <p:par>
                          <p:cTn id="60" fill="hold">
                            <p:stCondLst>
                              <p:cond delay="2000"/>
                            </p:stCondLst>
                            <p:childTnLst>
                              <p:par>
                                <p:cTn id="61" presetID="22" presetClass="entr" presetSubtype="1" fill="hold" nodeType="afterEffect">
                                  <p:stCondLst>
                                    <p:cond delay="0"/>
                                  </p:stCondLst>
                                  <p:childTnLst>
                                    <p:set>
                                      <p:cBhvr>
                                        <p:cTn id="62" dur="1" fill="hold">
                                          <p:stCondLst>
                                            <p:cond delay="0"/>
                                          </p:stCondLst>
                                        </p:cTn>
                                        <p:tgtEl>
                                          <p:spTgt spid="42021"/>
                                        </p:tgtEl>
                                        <p:attrNameLst>
                                          <p:attrName>style.visibility</p:attrName>
                                        </p:attrNameLst>
                                      </p:cBhvr>
                                      <p:to>
                                        <p:strVal val="visible"/>
                                      </p:to>
                                    </p:set>
                                    <p:animEffect transition="in" filter="wipe(up)">
                                      <p:cBhvr>
                                        <p:cTn id="63" dur="500"/>
                                        <p:tgtEl>
                                          <p:spTgt spid="42021"/>
                                        </p:tgtEl>
                                      </p:cBhvr>
                                    </p:animEffect>
                                  </p:childTnLst>
                                  <p:subTnLst>
                                    <p:audio>
                                      <p:cMediaNode>
                                        <p:cTn display="0" masterRel="sameClick">
                                          <p:stCondLst>
                                            <p:cond evt="begin" delay="0">
                                              <p:tn val="61"/>
                                            </p:cond>
                                          </p:stCondLst>
                                          <p:endCondLst>
                                            <p:cond evt="onStopAudio" delay="0">
                                              <p:tgtEl>
                                                <p:sldTgt/>
                                              </p:tgtEl>
                                            </p:cond>
                                          </p:endCondLst>
                                        </p:cTn>
                                        <p:tgtEl>
                                          <p:sndTgt r:embed="rId1" name="WHOOSH.WAV"/>
                                        </p:tgtEl>
                                      </p:cMediaNode>
                                    </p:audio>
                                  </p:sub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42022"/>
                                        </p:tgtEl>
                                        <p:attrNameLst>
                                          <p:attrName>style.visibility</p:attrName>
                                        </p:attrNameLst>
                                      </p:cBhvr>
                                      <p:to>
                                        <p:strVal val="visible"/>
                                      </p:to>
                                    </p:set>
                                    <p:animEffect transition="in" filter="wipe(left)">
                                      <p:cBhvr>
                                        <p:cTn id="68" dur="500"/>
                                        <p:tgtEl>
                                          <p:spTgt spid="42022"/>
                                        </p:tgtEl>
                                      </p:cBhvr>
                                    </p:animEffect>
                                  </p:childTnLst>
                                  <p:subTnLst>
                                    <p:audio>
                                      <p:cMediaNode>
                                        <p:cTn display="0" masterRel="sameClick">
                                          <p:stCondLst>
                                            <p:cond evt="begin" delay="0">
                                              <p:tn val="66"/>
                                            </p:cond>
                                          </p:stCondLst>
                                          <p:endCondLst>
                                            <p:cond evt="onStopAudio" delay="0">
                                              <p:tgtEl>
                                                <p:sldTgt/>
                                              </p:tgtEl>
                                            </p:cond>
                                          </p:endCondLst>
                                        </p:cTn>
                                        <p:tgtEl>
                                          <p:sndTgt r:embed="rId2" name="CAMERA.WAV"/>
                                        </p:tgtEl>
                                      </p:cMediaNode>
                                    </p:audio>
                                  </p:sub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42025"/>
                                        </p:tgtEl>
                                        <p:attrNameLst>
                                          <p:attrName>style.visibility</p:attrName>
                                        </p:attrNameLst>
                                      </p:cBhvr>
                                      <p:to>
                                        <p:strVal val="visible"/>
                                      </p:to>
                                    </p:set>
                                    <p:animEffect transition="in" filter="wipe(left)">
                                      <p:cBhvr>
                                        <p:cTn id="73" dur="500"/>
                                        <p:tgtEl>
                                          <p:spTgt spid="42025"/>
                                        </p:tgtEl>
                                      </p:cBhvr>
                                    </p:animEffect>
                                  </p:childTnLst>
                                  <p:subTnLst>
                                    <p:audio>
                                      <p:cMediaNode>
                                        <p:cTn display="0" masterRel="sameClick">
                                          <p:stCondLst>
                                            <p:cond evt="begin" delay="0">
                                              <p:tn val="71"/>
                                            </p:cond>
                                          </p:stCondLst>
                                          <p:endCondLst>
                                            <p:cond evt="onStopAudio" delay="0">
                                              <p:tgtEl>
                                                <p:sldTgt/>
                                              </p:tgtEl>
                                            </p:cond>
                                          </p:endCondLst>
                                        </p:cTn>
                                        <p:tgtEl>
                                          <p:sndTgt r:embed="rId4" name="LASER.WAV"/>
                                        </p:tgtEl>
                                      </p:cMediaNode>
                                    </p:audio>
                                  </p:subTnLst>
                                </p:cTn>
                              </p:par>
                            </p:childTnLst>
                          </p:cTn>
                        </p:par>
                      </p:childTnLst>
                    </p:cTn>
                  </p:par>
                  <p:par>
                    <p:cTn id="74" fill="hold">
                      <p:stCondLst>
                        <p:cond delay="indefinite"/>
                      </p:stCondLst>
                      <p:childTnLst>
                        <p:par>
                          <p:cTn id="75" fill="hold">
                            <p:stCondLst>
                              <p:cond delay="0"/>
                            </p:stCondLst>
                            <p:childTnLst>
                              <p:par>
                                <p:cTn id="76" presetID="18" presetClass="entr" presetSubtype="9" fill="hold" grpId="0" nodeType="clickEffect">
                                  <p:stCondLst>
                                    <p:cond delay="0"/>
                                  </p:stCondLst>
                                  <p:childTnLst>
                                    <p:set>
                                      <p:cBhvr>
                                        <p:cTn id="77" dur="1" fill="hold">
                                          <p:stCondLst>
                                            <p:cond delay="0"/>
                                          </p:stCondLst>
                                        </p:cTn>
                                        <p:tgtEl>
                                          <p:spTgt spid="42026"/>
                                        </p:tgtEl>
                                        <p:attrNameLst>
                                          <p:attrName>style.visibility</p:attrName>
                                        </p:attrNameLst>
                                      </p:cBhvr>
                                      <p:to>
                                        <p:strVal val="visible"/>
                                      </p:to>
                                    </p:set>
                                    <p:animEffect transition="in" filter="strips(upLeft)">
                                      <p:cBhvr>
                                        <p:cTn id="78" dur="500"/>
                                        <p:tgtEl>
                                          <p:spTgt spid="42026"/>
                                        </p:tgtEl>
                                      </p:cBhvr>
                                    </p:animEffect>
                                  </p:childTnLst>
                                  <p:subTnLst>
                                    <p:audio>
                                      <p:cMediaNode>
                                        <p:cTn display="0" masterRel="sameClick">
                                          <p:stCondLst>
                                            <p:cond evt="begin" delay="0">
                                              <p:tn val="76"/>
                                            </p:cond>
                                          </p:stCondLst>
                                          <p:endCondLst>
                                            <p:cond evt="onStopAudio" delay="0">
                                              <p:tgtEl>
                                                <p:sldTgt/>
                                              </p:tgtEl>
                                            </p:cond>
                                          </p:endCondLst>
                                        </p:cTn>
                                        <p:tgtEl>
                                          <p:sndTgt r:embed="rId1" name="WHOOSH.WAV"/>
                                        </p:tgtEl>
                                      </p:cMediaNode>
                                    </p:audio>
                                  </p:sub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42028">
                                            <p:txEl>
                                              <p:charRg st="0" end="109"/>
                                            </p:txEl>
                                          </p:spTgt>
                                        </p:tgtEl>
                                        <p:attrNameLst>
                                          <p:attrName>style.visibility</p:attrName>
                                        </p:attrNameLst>
                                      </p:cBhvr>
                                      <p:to>
                                        <p:strVal val="visible"/>
                                      </p:to>
                                    </p:set>
                                    <p:animEffect transition="in" filter="wipe(left)">
                                      <p:cBhvr>
                                        <p:cTn id="83" dur="500"/>
                                        <p:tgtEl>
                                          <p:spTgt spid="42028">
                                            <p:txEl>
                                              <p:charRg st="0" end="109"/>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42028">
                                            <p:txEl>
                                              <p:charRg st="1" end="1"/>
                                            </p:txEl>
                                          </p:spTgt>
                                        </p:tgtEl>
                                        <p:attrNameLst>
                                          <p:attrName>style.visibility</p:attrName>
                                        </p:attrNameLst>
                                      </p:cBhvr>
                                      <p:to>
                                        <p:strVal val="visible"/>
                                      </p:to>
                                    </p:set>
                                    <p:animEffect transition="in" filter="wipe(left)">
                                      <p:cBhvr>
                                        <p:cTn id="88" dur="500"/>
                                        <p:tgtEl>
                                          <p:spTgt spid="42028">
                                            <p:txEl>
                                              <p:char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P spid="42025" grpId="0"/>
      <p:bldP spid="42026" grpId="0" animBg="1"/>
      <p:bldP spid="4202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标题 44033"/>
          <p:cNvSpPr>
            <a:spLocks noGrp="1"/>
          </p:cNvSpPr>
          <p:nvPr>
            <p:ph type="title"/>
          </p:nvPr>
        </p:nvSpPr>
        <p:spPr>
          <a:ln/>
        </p:spPr>
        <p:txBody>
          <a:bodyPr anchor="ctr"/>
          <a:p>
            <a:r>
              <a:rPr lang="en-US" altLang="zh-CN" sz="2400"/>
              <a:t>1.1 The Nature of Software</a:t>
            </a:r>
            <a:endParaRPr lang="en-US" altLang="zh-CN" sz="2400"/>
          </a:p>
        </p:txBody>
      </p:sp>
      <p:sp>
        <p:nvSpPr>
          <p:cNvPr id="44035" name="文本占位符 44034"/>
          <p:cNvSpPr>
            <a:spLocks noGrp="1"/>
          </p:cNvSpPr>
          <p:nvPr>
            <p:ph type="body" idx="1"/>
          </p:nvPr>
        </p:nvSpPr>
        <p:spPr>
          <a:xfrm>
            <a:off x="900113" y="1196975"/>
            <a:ext cx="7580312" cy="3816350"/>
          </a:xfrm>
          <a:ln/>
        </p:spPr>
        <p:txBody>
          <a:bodyPr/>
          <a:p>
            <a:pPr>
              <a:spcAft>
                <a:spcPct val="40000"/>
              </a:spcAft>
            </a:pPr>
            <a:r>
              <a:rPr lang="en-US" altLang="zh-CN" b="1"/>
              <a:t>Software Application Types 软件应用程序类型</a:t>
            </a:r>
            <a:endParaRPr lang="en-US" altLang="zh-CN" b="1"/>
          </a:p>
          <a:p>
            <a:pPr>
              <a:spcAft>
                <a:spcPct val="20000"/>
              </a:spcAft>
              <a:buClr>
                <a:srgbClr val="000066"/>
              </a:buClr>
              <a:buFont typeface="Wingdings" panose="05000000000000000000" pitchFamily="2" charset="2"/>
              <a:buChar char="Ø"/>
            </a:pPr>
            <a:r>
              <a:rPr lang="en-US" altLang="zh-CN" sz="2000" b="1"/>
              <a:t>System software </a:t>
            </a:r>
            <a:endParaRPr lang="en-US" altLang="zh-CN" sz="2000" b="1"/>
          </a:p>
          <a:p>
            <a:pPr>
              <a:spcAft>
                <a:spcPct val="20000"/>
              </a:spcAft>
              <a:buClr>
                <a:srgbClr val="000066"/>
              </a:buClr>
              <a:buFont typeface="Wingdings" panose="05000000000000000000" pitchFamily="2" charset="2"/>
              <a:buChar char="Ø"/>
            </a:pPr>
            <a:r>
              <a:rPr lang="en-US" altLang="zh-CN" sz="2000" b="1"/>
              <a:t>Application software </a:t>
            </a:r>
            <a:endParaRPr lang="en-US" altLang="zh-CN" sz="2000" b="1"/>
          </a:p>
          <a:p>
            <a:pPr>
              <a:spcAft>
                <a:spcPct val="20000"/>
              </a:spcAft>
              <a:buClr>
                <a:srgbClr val="000066"/>
              </a:buClr>
              <a:buFont typeface="Wingdings" panose="05000000000000000000" pitchFamily="2" charset="2"/>
              <a:buChar char="Ø"/>
            </a:pPr>
            <a:r>
              <a:rPr lang="en-US" altLang="zh-CN" sz="2000" b="1"/>
              <a:t>Engineering/Scientific software </a:t>
            </a:r>
            <a:endParaRPr lang="en-US" altLang="zh-CN" sz="2000" b="1"/>
          </a:p>
          <a:p>
            <a:pPr>
              <a:spcAft>
                <a:spcPct val="20000"/>
              </a:spcAft>
              <a:buClr>
                <a:srgbClr val="000066"/>
              </a:buClr>
              <a:buFont typeface="Wingdings" panose="05000000000000000000" pitchFamily="2" charset="2"/>
              <a:buChar char="Ø"/>
            </a:pPr>
            <a:r>
              <a:rPr lang="en-US" altLang="zh-CN" sz="2000" b="1"/>
              <a:t>Embedded software  嵌入式软件</a:t>
            </a:r>
            <a:endParaRPr lang="en-US" altLang="zh-CN" sz="2000" b="1"/>
          </a:p>
          <a:p>
            <a:pPr>
              <a:spcAft>
                <a:spcPct val="20000"/>
              </a:spcAft>
              <a:buClr>
                <a:srgbClr val="000066"/>
              </a:buClr>
              <a:buFont typeface="Wingdings" panose="05000000000000000000" pitchFamily="2" charset="2"/>
              <a:buChar char="Ø"/>
            </a:pPr>
            <a:r>
              <a:rPr lang="en-US" altLang="zh-CN" sz="2000" b="1"/>
              <a:t>Product-line software  产品线软件</a:t>
            </a:r>
            <a:endParaRPr lang="en-US" altLang="zh-CN" sz="2000" b="1"/>
          </a:p>
          <a:p>
            <a:pPr>
              <a:spcAft>
                <a:spcPct val="20000"/>
              </a:spcAft>
              <a:buClr>
                <a:srgbClr val="000066"/>
              </a:buClr>
              <a:buFont typeface="Wingdings" panose="05000000000000000000" pitchFamily="2" charset="2"/>
              <a:buChar char="Ø"/>
            </a:pPr>
            <a:r>
              <a:rPr lang="en-US" altLang="zh-CN" sz="2000" b="1"/>
              <a:t>Web-applications </a:t>
            </a:r>
            <a:endParaRPr lang="en-US" altLang="zh-CN" sz="2000" b="1"/>
          </a:p>
          <a:p>
            <a:pPr>
              <a:spcAft>
                <a:spcPct val="20000"/>
              </a:spcAft>
              <a:buClr>
                <a:srgbClr val="000066"/>
              </a:buClr>
              <a:buFont typeface="Wingdings" panose="05000000000000000000" pitchFamily="2" charset="2"/>
              <a:buChar char="Ø"/>
            </a:pPr>
            <a:r>
              <a:rPr lang="en-US" altLang="zh-CN" sz="2000" b="1"/>
              <a:t>Artificial intelligence software 人工智能软件</a:t>
            </a:r>
            <a:endParaRPr lang="en-US" altLang="zh-CN" sz="20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4035">
                                            <p:txEl>
                                              <p:charRg st="0" end="28"/>
                                            </p:txEl>
                                          </p:spTgt>
                                        </p:tgtEl>
                                        <p:attrNameLst>
                                          <p:attrName>style.visibility</p:attrName>
                                        </p:attrNameLst>
                                      </p:cBhvr>
                                      <p:to>
                                        <p:strVal val="visible"/>
                                      </p:to>
                                    </p:set>
                                    <p:animEffect transition="in" filter="wipe(up)">
                                      <p:cBhvr>
                                        <p:cTn id="7" dur="500"/>
                                        <p:tgtEl>
                                          <p:spTgt spid="44035">
                                            <p:txEl>
                                              <p:charRg st="0" end="2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4035">
                                            <p:txEl>
                                              <p:charRg st="28" end="45"/>
                                            </p:txEl>
                                          </p:spTgt>
                                        </p:tgtEl>
                                        <p:attrNameLst>
                                          <p:attrName>style.visibility</p:attrName>
                                        </p:attrNameLst>
                                      </p:cBhvr>
                                      <p:to>
                                        <p:strVal val="visible"/>
                                      </p:to>
                                    </p:set>
                                    <p:animEffect transition="in" filter="wipe(up)">
                                      <p:cBhvr>
                                        <p:cTn id="12" dur="500"/>
                                        <p:tgtEl>
                                          <p:spTgt spid="44035">
                                            <p:txEl>
                                              <p:charRg st="28" end="4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4035">
                                            <p:txEl>
                                              <p:charRg st="45" end="67"/>
                                            </p:txEl>
                                          </p:spTgt>
                                        </p:tgtEl>
                                        <p:attrNameLst>
                                          <p:attrName>style.visibility</p:attrName>
                                        </p:attrNameLst>
                                      </p:cBhvr>
                                      <p:to>
                                        <p:strVal val="visible"/>
                                      </p:to>
                                    </p:set>
                                    <p:animEffect transition="in" filter="wipe(up)">
                                      <p:cBhvr>
                                        <p:cTn id="17" dur="500"/>
                                        <p:tgtEl>
                                          <p:spTgt spid="44035">
                                            <p:txEl>
                                              <p:charRg st="45" end="6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4035">
                                            <p:txEl>
                                              <p:charRg st="67" end="100"/>
                                            </p:txEl>
                                          </p:spTgt>
                                        </p:tgtEl>
                                        <p:attrNameLst>
                                          <p:attrName>style.visibility</p:attrName>
                                        </p:attrNameLst>
                                      </p:cBhvr>
                                      <p:to>
                                        <p:strVal val="visible"/>
                                      </p:to>
                                    </p:set>
                                    <p:animEffect transition="in" filter="wipe(up)">
                                      <p:cBhvr>
                                        <p:cTn id="22" dur="500"/>
                                        <p:tgtEl>
                                          <p:spTgt spid="44035">
                                            <p:txEl>
                                              <p:charRg st="67" end="10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4035">
                                            <p:txEl>
                                              <p:charRg st="100" end="119"/>
                                            </p:txEl>
                                          </p:spTgt>
                                        </p:tgtEl>
                                        <p:attrNameLst>
                                          <p:attrName>style.visibility</p:attrName>
                                        </p:attrNameLst>
                                      </p:cBhvr>
                                      <p:to>
                                        <p:strVal val="visible"/>
                                      </p:to>
                                    </p:set>
                                    <p:animEffect transition="in" filter="wipe(up)">
                                      <p:cBhvr>
                                        <p:cTn id="27" dur="500"/>
                                        <p:tgtEl>
                                          <p:spTgt spid="44035">
                                            <p:txEl>
                                              <p:charRg st="100" end="11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44035">
                                            <p:txEl>
                                              <p:charRg st="119" end="142"/>
                                            </p:txEl>
                                          </p:spTgt>
                                        </p:tgtEl>
                                        <p:attrNameLst>
                                          <p:attrName>style.visibility</p:attrName>
                                        </p:attrNameLst>
                                      </p:cBhvr>
                                      <p:to>
                                        <p:strVal val="visible"/>
                                      </p:to>
                                    </p:set>
                                    <p:animEffect transition="in" filter="wipe(up)">
                                      <p:cBhvr>
                                        <p:cTn id="32" dur="500"/>
                                        <p:tgtEl>
                                          <p:spTgt spid="44035">
                                            <p:txEl>
                                              <p:charRg st="119" end="14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44035">
                                            <p:txEl>
                                              <p:charRg st="142" end="160"/>
                                            </p:txEl>
                                          </p:spTgt>
                                        </p:tgtEl>
                                        <p:attrNameLst>
                                          <p:attrName>style.visibility</p:attrName>
                                        </p:attrNameLst>
                                      </p:cBhvr>
                                      <p:to>
                                        <p:strVal val="visible"/>
                                      </p:to>
                                    </p:set>
                                    <p:animEffect transition="in" filter="wipe(up)">
                                      <p:cBhvr>
                                        <p:cTn id="37" dur="500"/>
                                        <p:tgtEl>
                                          <p:spTgt spid="44035">
                                            <p:txEl>
                                              <p:charRg st="142" end="16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44035">
                                            <p:txEl>
                                              <p:charRg st="160" end="193"/>
                                            </p:txEl>
                                          </p:spTgt>
                                        </p:tgtEl>
                                        <p:attrNameLst>
                                          <p:attrName>style.visibility</p:attrName>
                                        </p:attrNameLst>
                                      </p:cBhvr>
                                      <p:to>
                                        <p:strVal val="visible"/>
                                      </p:to>
                                    </p:set>
                                    <p:animEffect transition="in" filter="wipe(up)">
                                      <p:cBhvr>
                                        <p:cTn id="42" dur="500"/>
                                        <p:tgtEl>
                                          <p:spTgt spid="44035">
                                            <p:txEl>
                                              <p:charRg st="160" end="19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标题 46081"/>
          <p:cNvSpPr>
            <a:spLocks noGrp="1"/>
          </p:cNvSpPr>
          <p:nvPr>
            <p:ph type="title"/>
          </p:nvPr>
        </p:nvSpPr>
        <p:spPr>
          <a:ln/>
        </p:spPr>
        <p:txBody>
          <a:bodyPr anchor="ctr"/>
          <a:p>
            <a:r>
              <a:rPr lang="en-US" altLang="zh-CN" sz="2400"/>
              <a:t>1.1 The Nature of Software</a:t>
            </a:r>
            <a:endParaRPr lang="en-US" altLang="zh-CN" sz="2400"/>
          </a:p>
        </p:txBody>
      </p:sp>
      <p:sp>
        <p:nvSpPr>
          <p:cNvPr id="46083" name="文本占位符 46082"/>
          <p:cNvSpPr>
            <a:spLocks noGrp="1"/>
          </p:cNvSpPr>
          <p:nvPr>
            <p:ph type="body" idx="1"/>
          </p:nvPr>
        </p:nvSpPr>
        <p:spPr>
          <a:xfrm>
            <a:off x="684530" y="1125855"/>
            <a:ext cx="7795895" cy="3914140"/>
          </a:xfrm>
          <a:ln/>
        </p:spPr>
        <p:txBody>
          <a:bodyPr/>
          <a:p>
            <a:pPr marL="0" indent="0">
              <a:lnSpc>
                <a:spcPct val="90000"/>
              </a:lnSpc>
              <a:spcAft>
                <a:spcPct val="40000"/>
              </a:spcAft>
            </a:pPr>
            <a:r>
              <a:rPr lang="en-US" altLang="zh-CN" b="1"/>
              <a:t> Legacy Software遗留软件 –– Why must it change?</a:t>
            </a:r>
            <a:endParaRPr lang="en-US" altLang="zh-CN" b="1"/>
          </a:p>
          <a:p>
            <a:pPr marL="711200" lvl="2" indent="-352425">
              <a:lnSpc>
                <a:spcPct val="90000"/>
              </a:lnSpc>
              <a:spcAft>
                <a:spcPct val="20000"/>
              </a:spcAft>
              <a:buClr>
                <a:srgbClr val="000066"/>
              </a:buClr>
              <a:buFont typeface="Wingdings" panose="05000000000000000000" pitchFamily="2" charset="2"/>
              <a:buChar char="Ø"/>
            </a:pPr>
            <a:r>
              <a:rPr lang="en-US" altLang="zh-CN" b="1"/>
              <a:t>software must be </a:t>
            </a:r>
            <a:r>
              <a:rPr lang="en-US" altLang="zh-CN" b="1">
                <a:solidFill>
                  <a:srgbClr val="0000FF"/>
                </a:solidFill>
              </a:rPr>
              <a:t>adapted改编</a:t>
            </a:r>
            <a:r>
              <a:rPr lang="en-US" altLang="zh-CN" b="1"/>
              <a:t> to meet the needs of new computing environments or technology.</a:t>
            </a:r>
            <a:endParaRPr lang="en-US" altLang="zh-CN" b="1"/>
          </a:p>
          <a:p>
            <a:pPr marL="711200" lvl="2" indent="-352425">
              <a:lnSpc>
                <a:spcPct val="90000"/>
              </a:lnSpc>
              <a:spcAft>
                <a:spcPct val="20000"/>
              </a:spcAft>
              <a:buClr>
                <a:srgbClr val="000066"/>
              </a:buClr>
              <a:buFont typeface="Wingdings" panose="05000000000000000000" pitchFamily="2" charset="2"/>
              <a:buChar char="Ø"/>
            </a:pPr>
            <a:r>
              <a:rPr lang="en-US" altLang="zh-CN" b="1"/>
              <a:t>software must be </a:t>
            </a:r>
            <a:r>
              <a:rPr lang="en-US" altLang="zh-CN" b="1">
                <a:solidFill>
                  <a:srgbClr val="0000FF"/>
                </a:solidFill>
              </a:rPr>
              <a:t>enhanced增强</a:t>
            </a:r>
            <a:r>
              <a:rPr lang="en-US" altLang="zh-CN" b="1"/>
              <a:t> to implement 实现new business requirements.</a:t>
            </a:r>
            <a:endParaRPr lang="en-US" altLang="zh-CN" b="1"/>
          </a:p>
          <a:p>
            <a:pPr marL="711200" lvl="2" indent="-352425">
              <a:lnSpc>
                <a:spcPct val="90000"/>
              </a:lnSpc>
              <a:spcAft>
                <a:spcPct val="20000"/>
              </a:spcAft>
              <a:buClr>
                <a:srgbClr val="000066"/>
              </a:buClr>
              <a:buFont typeface="Wingdings" panose="05000000000000000000" pitchFamily="2" charset="2"/>
              <a:buChar char="Ø"/>
            </a:pPr>
            <a:r>
              <a:rPr lang="en-US" altLang="zh-CN" b="1"/>
              <a:t>software must be</a:t>
            </a:r>
            <a:r>
              <a:rPr lang="en-US" altLang="zh-CN" b="1">
                <a:solidFill>
                  <a:srgbClr val="0000FF"/>
                </a:solidFill>
              </a:rPr>
              <a:t> extended</a:t>
            </a:r>
            <a:r>
              <a:rPr lang="zh-CN" altLang="en-US" b="1">
                <a:solidFill>
                  <a:srgbClr val="0000FF"/>
                </a:solidFill>
              </a:rPr>
              <a:t>扩展</a:t>
            </a:r>
            <a:r>
              <a:rPr lang="en-US" altLang="zh-CN" b="1"/>
              <a:t> to make it interoperable with other more modern systems or databases.更现代的系统或数据库互操作</a:t>
            </a:r>
            <a:endParaRPr lang="en-US" altLang="zh-CN" b="1"/>
          </a:p>
          <a:p>
            <a:pPr marL="711200" lvl="2" indent="-352425">
              <a:lnSpc>
                <a:spcPct val="90000"/>
              </a:lnSpc>
              <a:spcAft>
                <a:spcPct val="20000"/>
              </a:spcAft>
              <a:buClr>
                <a:srgbClr val="000066"/>
              </a:buClr>
              <a:buFont typeface="Wingdings" panose="05000000000000000000" pitchFamily="2" charset="2"/>
              <a:buChar char="Ø"/>
            </a:pPr>
            <a:r>
              <a:rPr lang="en-US" altLang="zh-CN" b="1"/>
              <a:t>software must be </a:t>
            </a:r>
            <a:r>
              <a:rPr lang="en-US" altLang="zh-CN" b="1">
                <a:solidFill>
                  <a:srgbClr val="0000FF"/>
                </a:solidFill>
              </a:rPr>
              <a:t>re-architected</a:t>
            </a:r>
            <a:r>
              <a:rPr lang="en-US" altLang="zh-CN" b="1"/>
              <a:t> to make it viable within a network environment.必须重新设计软件的架构，使其在网络环境中可行</a:t>
            </a:r>
            <a:endParaRPr lang="en-US" altLang="zh-CN"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6083">
                                            <p:txEl>
                                              <p:charRg st="0" end="40"/>
                                            </p:txEl>
                                          </p:spTgt>
                                        </p:tgtEl>
                                        <p:attrNameLst>
                                          <p:attrName>style.visibility</p:attrName>
                                        </p:attrNameLst>
                                      </p:cBhvr>
                                      <p:to>
                                        <p:strVal val="visible"/>
                                      </p:to>
                                    </p:set>
                                    <p:animEffect transition="in" filter="wipe(up)">
                                      <p:cBhvr>
                                        <p:cTn id="7" dur="500"/>
                                        <p:tgtEl>
                                          <p:spTgt spid="46083">
                                            <p:txEl>
                                              <p:charRg st="0" end="4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6083">
                                            <p:txEl>
                                              <p:charRg st="40" end="128"/>
                                            </p:txEl>
                                          </p:spTgt>
                                        </p:tgtEl>
                                        <p:attrNameLst>
                                          <p:attrName>style.visibility</p:attrName>
                                        </p:attrNameLst>
                                      </p:cBhvr>
                                      <p:to>
                                        <p:strVal val="visible"/>
                                      </p:to>
                                    </p:set>
                                    <p:animEffect transition="in" filter="wipe(up)">
                                      <p:cBhvr>
                                        <p:cTn id="12" dur="500"/>
                                        <p:tgtEl>
                                          <p:spTgt spid="46083">
                                            <p:txEl>
                                              <p:charRg st="40" end="12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6083">
                                            <p:txEl>
                                              <p:charRg st="128" end="194"/>
                                            </p:txEl>
                                          </p:spTgt>
                                        </p:tgtEl>
                                        <p:attrNameLst>
                                          <p:attrName>style.visibility</p:attrName>
                                        </p:attrNameLst>
                                      </p:cBhvr>
                                      <p:to>
                                        <p:strVal val="visible"/>
                                      </p:to>
                                    </p:set>
                                    <p:animEffect transition="in" filter="wipe(up)">
                                      <p:cBhvr>
                                        <p:cTn id="17" dur="500"/>
                                        <p:tgtEl>
                                          <p:spTgt spid="46083">
                                            <p:txEl>
                                              <p:charRg st="128" end="19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6083">
                                            <p:txEl>
                                              <p:charRg st="194" end="290"/>
                                            </p:txEl>
                                          </p:spTgt>
                                        </p:tgtEl>
                                        <p:attrNameLst>
                                          <p:attrName>style.visibility</p:attrName>
                                        </p:attrNameLst>
                                      </p:cBhvr>
                                      <p:to>
                                        <p:strVal val="visible"/>
                                      </p:to>
                                    </p:set>
                                    <p:animEffect transition="in" filter="wipe(up)">
                                      <p:cBhvr>
                                        <p:cTn id="22" dur="500"/>
                                        <p:tgtEl>
                                          <p:spTgt spid="46083">
                                            <p:txEl>
                                              <p:charRg st="194" end="29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6083">
                                            <p:txEl>
                                              <p:charRg st="290" end="370"/>
                                            </p:txEl>
                                          </p:spTgt>
                                        </p:tgtEl>
                                        <p:attrNameLst>
                                          <p:attrName>style.visibility</p:attrName>
                                        </p:attrNameLst>
                                      </p:cBhvr>
                                      <p:to>
                                        <p:strVal val="visible"/>
                                      </p:to>
                                    </p:set>
                                    <p:animEffect transition="in" filter="wipe(up)">
                                      <p:cBhvr>
                                        <p:cTn id="27" dur="500"/>
                                        <p:tgtEl>
                                          <p:spTgt spid="46083">
                                            <p:txEl>
                                              <p:charRg st="290" end="37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标题 63489"/>
          <p:cNvSpPr>
            <a:spLocks noGrp="1"/>
          </p:cNvSpPr>
          <p:nvPr>
            <p:ph type="title"/>
          </p:nvPr>
        </p:nvSpPr>
        <p:spPr>
          <a:ln/>
        </p:spPr>
        <p:txBody>
          <a:bodyPr anchor="ctr"/>
          <a:p>
            <a:r>
              <a:rPr lang="en-US" altLang="zh-CN" sz="2400"/>
              <a:t>1.2 The Changing Nature of Software</a:t>
            </a:r>
            <a:endParaRPr lang="en-US" altLang="zh-CN" sz="2400"/>
          </a:p>
        </p:txBody>
      </p:sp>
      <p:sp>
        <p:nvSpPr>
          <p:cNvPr id="63491" name="文本占位符 63490"/>
          <p:cNvSpPr>
            <a:spLocks noGrp="1"/>
          </p:cNvSpPr>
          <p:nvPr>
            <p:ph type="body" idx="1"/>
          </p:nvPr>
        </p:nvSpPr>
        <p:spPr>
          <a:xfrm>
            <a:off x="684530" y="1125855"/>
            <a:ext cx="7795895" cy="5696585"/>
          </a:xfrm>
          <a:ln/>
        </p:spPr>
        <p:txBody>
          <a:bodyPr/>
          <a:p>
            <a:pPr marL="0" indent="0">
              <a:spcAft>
                <a:spcPct val="40000"/>
              </a:spcAft>
            </a:pPr>
            <a:r>
              <a:rPr lang="en-US" altLang="zh-CN" b="1" err="1"/>
              <a:t> WebApps</a:t>
            </a:r>
            <a:endParaRPr lang="en-US" altLang="zh-CN" b="1"/>
          </a:p>
          <a:p>
            <a:pPr marL="711200" lvl="2" indent="-352425">
              <a:spcAft>
                <a:spcPct val="20000"/>
              </a:spcAft>
              <a:buClr>
                <a:srgbClr val="000066"/>
              </a:buClr>
              <a:buFont typeface="Wingdings" panose="05000000000000000000" pitchFamily="2" charset="2"/>
              <a:buChar char="Ø"/>
            </a:pPr>
            <a:r>
              <a:rPr lang="en-US" altLang="zh-CN" sz="1800" b="1" err="1"/>
              <a:t>Modern WebApps</a:t>
            </a:r>
            <a:r>
              <a:rPr lang="en-US" altLang="zh-CN" sz="1800" b="1"/>
              <a:t> are much more than hypertext files with a few pictures  现代的WebApps不仅仅是带有几张图片的超文本文件</a:t>
            </a:r>
            <a:endParaRPr lang="en-US" altLang="zh-CN" sz="1800" b="1"/>
          </a:p>
          <a:p>
            <a:pPr marL="711200" lvl="2" indent="-352425">
              <a:spcAft>
                <a:spcPct val="20000"/>
              </a:spcAft>
              <a:buClr>
                <a:srgbClr val="000066"/>
              </a:buClr>
              <a:buFont typeface="Wingdings" panose="05000000000000000000" pitchFamily="2" charset="2"/>
              <a:buChar char="Ø"/>
            </a:pPr>
            <a:r>
              <a:rPr lang="en-US" altLang="zh-CN" sz="1800" b="1" err="1"/>
              <a:t>WebApps</a:t>
            </a:r>
            <a:r>
              <a:rPr lang="en-US" altLang="zh-CN" sz="1800" b="1"/>
              <a:t> are augmented with tools like XML and Java to allow Web engineers including interactive computing capabilityXML和Java之类的工具所扩展，允许Web工程师包括交互式计算能力</a:t>
            </a:r>
            <a:endParaRPr lang="en-US" altLang="zh-CN" sz="1800" b="1"/>
          </a:p>
          <a:p>
            <a:pPr marL="711200" lvl="2" indent="-352425">
              <a:spcAft>
                <a:spcPct val="20000"/>
              </a:spcAft>
              <a:buClr>
                <a:srgbClr val="000066"/>
              </a:buClr>
              <a:buFont typeface="Wingdings" panose="05000000000000000000" pitchFamily="2" charset="2"/>
              <a:buChar char="Ø"/>
            </a:pPr>
            <a:r>
              <a:rPr lang="en-US" altLang="zh-CN" sz="1800" b="1" err="1"/>
              <a:t>WebApps</a:t>
            </a:r>
            <a:r>
              <a:rPr lang="en-US" altLang="zh-CN" sz="1800" b="1"/>
              <a:t> may standalone capability to end users or may be integrated with corporate databases and business applications</a:t>
            </a:r>
            <a:endParaRPr lang="en-US" altLang="zh-CN" sz="1800" b="1"/>
          </a:p>
          <a:p>
            <a:pPr marL="711200" lvl="2" indent="-352425">
              <a:spcAft>
                <a:spcPct val="20000"/>
              </a:spcAft>
              <a:buClr>
                <a:srgbClr val="000066"/>
              </a:buClr>
              <a:buFont typeface="Wingdings" panose="05000000000000000000" pitchFamily="2" charset="2"/>
              <a:buChar char="Ø"/>
            </a:pPr>
            <a:r>
              <a:rPr lang="en-US" altLang="zh-CN" sz="1800" b="1"/>
              <a:t>Semantic web technologies (Web 3.0) have evolved into sophisticated corporate and consumer applications that encompass semantic databases that require web linking, flexible data representation, and application programmer interfaces (API’s) for access语义web技术(web 3.0)已经发展成为复杂的企业和消费者应用程序，包括需要web链接、灵活的数据表示和用于访问的应用程序编程接口(API)的语义数据库</a:t>
            </a:r>
            <a:endParaRPr lang="en-US" altLang="zh-CN" sz="1800" b="1"/>
          </a:p>
          <a:p>
            <a:pPr marL="711200" lvl="2" indent="-352425">
              <a:spcAft>
                <a:spcPct val="20000"/>
              </a:spcAft>
              <a:buClr>
                <a:srgbClr val="000066"/>
              </a:buClr>
              <a:buFont typeface="Wingdings" panose="05000000000000000000" pitchFamily="2" charset="2"/>
              <a:buChar char="Ø"/>
            </a:pPr>
            <a:r>
              <a:rPr lang="en-US" altLang="zh-CN" sz="1800" b="1" err="1"/>
              <a:t>The aesthetic nature of the content remains an important determinant of the quality of a WebApp</a:t>
            </a:r>
            <a:r>
              <a:rPr lang="en-US" altLang="zh-CN" sz="1800" b="1"/>
              <a:t>.</a:t>
            </a:r>
            <a:r>
              <a:rPr lang="en-US" altLang="zh-CN" sz="1800" b="1">
                <a:solidFill>
                  <a:srgbClr val="FF0000"/>
                </a:solidFill>
              </a:rPr>
              <a:t>内容的审美本质</a:t>
            </a:r>
            <a:r>
              <a:rPr lang="en-US" altLang="zh-CN" sz="1800" b="1"/>
              <a:t>仍然是一个web应用程序质量的重要决定因素。</a:t>
            </a:r>
            <a:endParaRPr lang="en-US" altLang="zh-CN" sz="18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3491">
                                            <p:txEl>
                                              <p:charRg st="0" end="9"/>
                                            </p:txEl>
                                          </p:spTgt>
                                        </p:tgtEl>
                                        <p:attrNameLst>
                                          <p:attrName>style.visibility</p:attrName>
                                        </p:attrNameLst>
                                      </p:cBhvr>
                                      <p:to>
                                        <p:strVal val="visible"/>
                                      </p:to>
                                    </p:set>
                                    <p:animEffect transition="in" filter="wipe(up)">
                                      <p:cBhvr>
                                        <p:cTn id="7" dur="500"/>
                                        <p:tgtEl>
                                          <p:spTgt spid="63491">
                                            <p:txEl>
                                              <p:charRg st="0"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3491">
                                            <p:txEl>
                                              <p:charRg st="9" end="79"/>
                                            </p:txEl>
                                          </p:spTgt>
                                        </p:tgtEl>
                                        <p:attrNameLst>
                                          <p:attrName>style.visibility</p:attrName>
                                        </p:attrNameLst>
                                      </p:cBhvr>
                                      <p:to>
                                        <p:strVal val="visible"/>
                                      </p:to>
                                    </p:set>
                                    <p:animEffect transition="in" filter="wipe(up)">
                                      <p:cBhvr>
                                        <p:cTn id="12" dur="500"/>
                                        <p:tgtEl>
                                          <p:spTgt spid="63491">
                                            <p:txEl>
                                              <p:charRg st="9" end="7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3491">
                                            <p:txEl>
                                              <p:charRg st="79" end="196"/>
                                            </p:txEl>
                                          </p:spTgt>
                                        </p:tgtEl>
                                        <p:attrNameLst>
                                          <p:attrName>style.visibility</p:attrName>
                                        </p:attrNameLst>
                                      </p:cBhvr>
                                      <p:to>
                                        <p:strVal val="visible"/>
                                      </p:to>
                                    </p:set>
                                    <p:animEffect transition="in" filter="wipe(up)">
                                      <p:cBhvr>
                                        <p:cTn id="17" dur="500"/>
                                        <p:tgtEl>
                                          <p:spTgt spid="63491">
                                            <p:txEl>
                                              <p:charRg st="79" end="19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3491">
                                            <p:txEl>
                                              <p:charRg st="196" end="315"/>
                                            </p:txEl>
                                          </p:spTgt>
                                        </p:tgtEl>
                                        <p:attrNameLst>
                                          <p:attrName>style.visibility</p:attrName>
                                        </p:attrNameLst>
                                      </p:cBhvr>
                                      <p:to>
                                        <p:strVal val="visible"/>
                                      </p:to>
                                    </p:set>
                                    <p:animEffect transition="in" filter="wipe(up)">
                                      <p:cBhvr>
                                        <p:cTn id="22" dur="500"/>
                                        <p:tgtEl>
                                          <p:spTgt spid="63491">
                                            <p:txEl>
                                              <p:charRg st="196" end="31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3491">
                                            <p:txEl>
                                              <p:charRg st="315" end="566"/>
                                            </p:txEl>
                                          </p:spTgt>
                                        </p:tgtEl>
                                        <p:attrNameLst>
                                          <p:attrName>style.visibility</p:attrName>
                                        </p:attrNameLst>
                                      </p:cBhvr>
                                      <p:to>
                                        <p:strVal val="visible"/>
                                      </p:to>
                                    </p:set>
                                    <p:animEffect transition="in" filter="wipe(up)">
                                      <p:cBhvr>
                                        <p:cTn id="27" dur="500"/>
                                        <p:tgtEl>
                                          <p:spTgt spid="63491">
                                            <p:txEl>
                                              <p:charRg st="315" end="56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63491">
                                            <p:txEl>
                                              <p:charRg st="566" end="663"/>
                                            </p:txEl>
                                          </p:spTgt>
                                        </p:tgtEl>
                                        <p:attrNameLst>
                                          <p:attrName>style.visibility</p:attrName>
                                        </p:attrNameLst>
                                      </p:cBhvr>
                                      <p:to>
                                        <p:strVal val="visible"/>
                                      </p:to>
                                    </p:set>
                                    <p:animEffect transition="in" filter="wipe(up)">
                                      <p:cBhvr>
                                        <p:cTn id="32" dur="500"/>
                                        <p:tgtEl>
                                          <p:spTgt spid="63491">
                                            <p:txEl>
                                              <p:charRg st="566" end="66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Lst>
  </p:timing>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6460</Words>
  <Application>WPS 演示</Application>
  <PresentationFormat>在屏幕上显示</PresentationFormat>
  <Paragraphs>165</Paragraphs>
  <Slides>13</Slides>
  <Notes>8</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13</vt:i4>
      </vt:variant>
    </vt:vector>
  </HeadingPairs>
  <TitlesOfParts>
    <vt:vector size="31" baseType="lpstr">
      <vt:lpstr>Arial</vt:lpstr>
      <vt:lpstr>方正书宋_GBK</vt:lpstr>
      <vt:lpstr>Wingdings</vt:lpstr>
      <vt:lpstr>宋体</vt:lpstr>
      <vt:lpstr>Times New Roman</vt:lpstr>
      <vt:lpstr>Symbol</vt:lpstr>
      <vt:lpstr>楷体_GB2312</vt:lpstr>
      <vt:lpstr>Webdings</vt:lpstr>
      <vt:lpstr>Times</vt:lpstr>
      <vt:lpstr>Helvetica</vt:lpstr>
      <vt:lpstr>汉仪书宋二KW</vt:lpstr>
      <vt:lpstr>汉仪楷体简</vt:lpstr>
      <vt:lpstr>微软雅黑</vt:lpstr>
      <vt:lpstr>汉仪旗黑</vt:lpstr>
      <vt:lpstr>宋体</vt:lpstr>
      <vt:lpstr>Arial Unicode MS</vt:lpstr>
      <vt:lpstr>Kingsoft Sign</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Zhejiang Univ</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Lin Huaizhong</dc:creator>
  <cp:lastModifiedBy>apple</cp:lastModifiedBy>
  <cp:revision>71</cp:revision>
  <dcterms:created xsi:type="dcterms:W3CDTF">2020-12-26T08:53:53Z</dcterms:created>
  <dcterms:modified xsi:type="dcterms:W3CDTF">2020-12-26T08:53:53Z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2052-2.5.0.4070</vt:lpwstr>
  </property>
</Properties>
</file>