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47" d="100"/>
          <a:sy n="47" d="100"/>
        </p:scale>
        <p:origin x="240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19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" y="431800"/>
            <a:ext cx="12190476" cy="5740401"/>
            <a:chOff x="2286" y="-408495"/>
            <a:chExt cx="18285714" cy="9232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" y="-408495"/>
              <a:ext cx="18285714" cy="9232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7112" y="2219974"/>
            <a:ext cx="8836252" cy="1343020"/>
            <a:chOff x="2515668" y="3329961"/>
            <a:chExt cx="13254378" cy="20145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668" y="3329961"/>
              <a:ext cx="13254378" cy="2014530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</p:pic>
      </p:grpSp>
      <p:sp>
        <p:nvSpPr>
          <p:cNvPr id="8" name="Object 8"/>
          <p:cNvSpPr txBox="1"/>
          <p:nvPr/>
        </p:nvSpPr>
        <p:spPr>
          <a:xfrm>
            <a:off x="-579396" y="2333466"/>
            <a:ext cx="13428386" cy="10380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6400" kern="0" spc="-200" dirty="0">
                <a:solidFill>
                  <a:prstClr val="white"/>
                </a:solidFill>
                <a:latin typeface="THE로동신문" pitchFamily="34" charset="0"/>
                <a:cs typeface="THE로동신문" pitchFamily="34" charset="0"/>
              </a:rPr>
              <a:t>롤스의 정의론</a:t>
            </a:r>
            <a:endParaRPr lang="en-US" sz="1200" dirty="0">
              <a:solidFill>
                <a:prstClr val="white"/>
              </a:solidFill>
              <a:latin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" y="3873374"/>
            <a:ext cx="12190475" cy="10380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800" b="1" i="1" dirty="0">
                <a:solidFill>
                  <a:srgbClr val="C0504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ill Sans SemiBold" panose="020B0502020104020203" pitchFamily="34" charset="-79"/>
              </a:rPr>
              <a:t>일단 이 말을 모든 인간을 모든 측면에서 똑같이 대우하는 절대적 평등으로 생각하는 이는 없다.</a:t>
            </a:r>
            <a:endParaRPr lang="en-US" sz="2800" b="1" i="1" dirty="0">
              <a:solidFill>
                <a:srgbClr val="C0504D">
                  <a:lumMod val="60000"/>
                  <a:lumOff val="4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ill Sans SemiBold" panose="020B0502020104020203" pitchFamily="34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59" y="4904342"/>
            <a:ext cx="12190475" cy="72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4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근대 ➜ 사회 핵심 이념</a:t>
            </a:r>
            <a:endParaRPr lang="en-US" altLang="ko-KR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609630" latinLnBrk="0"/>
            <a:endParaRPr lang="en-US" sz="2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5821" y="6351547"/>
            <a:ext cx="1977953" cy="2822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14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miricanvas.com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11430520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39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138" y="3760451"/>
            <a:ext cx="3413613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133" b="1" kern="0" spc="-67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459" y="4203517"/>
            <a:ext cx="3108293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근대 ➜ 사회 핵심 이념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66801" y="3623187"/>
            <a:ext cx="2573307" cy="25443"/>
            <a:chOff x="1157203" y="6148944"/>
            <a:chExt cx="3859960" cy="381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57203" y="6148944"/>
              <a:ext cx="3859960" cy="38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95546" y="3623187"/>
            <a:ext cx="146826" cy="126270"/>
            <a:chOff x="2977063" y="6148944"/>
            <a:chExt cx="220239" cy="1894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977063" y="6148944"/>
              <a:ext cx="220239" cy="18940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47752" y="3760451"/>
            <a:ext cx="3535933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581494" y="3623187"/>
            <a:ext cx="2573307" cy="25443"/>
            <a:chOff x="5200695" y="6148944"/>
            <a:chExt cx="3859960" cy="38164"/>
          </a:xfrm>
          <a:solidFill>
            <a:schemeClr val="accent2">
              <a:lumMod val="75000"/>
            </a:schemeClr>
          </a:solidFill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200695" y="6148944"/>
              <a:ext cx="3859960" cy="38164"/>
            </a:xfrm>
            <a:prstGeom prst="rect">
              <a:avLst/>
            </a:prstGeom>
            <a:grpFill/>
          </p:spPr>
        </p:pic>
      </p:grpSp>
      <p:grpSp>
        <p:nvGrpSpPr>
          <p:cNvPr id="1007" name="그룹 1007"/>
          <p:cNvGrpSpPr/>
          <p:nvPr/>
        </p:nvGrpSpPr>
        <p:grpSpPr>
          <a:xfrm>
            <a:off x="5794734" y="3623187"/>
            <a:ext cx="146826" cy="126270"/>
            <a:chOff x="7020555" y="6148944"/>
            <a:chExt cx="220239" cy="1894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020555" y="6148944"/>
              <a:ext cx="220239" cy="18940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583684" y="3760451"/>
            <a:ext cx="3718974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8117427" y="3623187"/>
            <a:ext cx="2573307" cy="25443"/>
            <a:chOff x="9285394" y="6148944"/>
            <a:chExt cx="3859960" cy="381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85394" y="6148944"/>
              <a:ext cx="3859960" cy="381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11520" y="3623187"/>
            <a:ext cx="146826" cy="126270"/>
            <a:chOff x="11105254" y="6148944"/>
            <a:chExt cx="220239" cy="1894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105254" y="6148944"/>
              <a:ext cx="220239" cy="1894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274344" y="-298847"/>
            <a:ext cx="5347091" cy="2606824"/>
            <a:chOff x="9419368" y="-1233658"/>
            <a:chExt cx="8020636" cy="39102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9368" y="-1233658"/>
              <a:ext cx="8020636" cy="391023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364143" y="4203517"/>
            <a:ext cx="3230051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 ➜ 가령 인종 이나 성별 과 상관없이 누구 나 평등하다고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ore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46659" y="4203517"/>
            <a:ext cx="3251199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인간 ➜ 평등하다고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609630" latinLnBrk="0"/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D05C45EC-1CA6-134F-A7EC-8F033CB53B2D}"/>
              </a:ext>
            </a:extLst>
          </p:cNvPr>
          <p:cNvSpPr txBox="1"/>
          <p:nvPr/>
        </p:nvSpPr>
        <p:spPr>
          <a:xfrm>
            <a:off x="178677" y="1692918"/>
            <a:ext cx="11540357" cy="9615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800" b="1" dirty="0">
                <a:solidFill>
                  <a:prstClr val="black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인종 성별 과 상관없이 누구 나 평등하다고</a:t>
            </a:r>
            <a:endParaRPr lang="en-US" sz="2800" b="1" dirty="0">
              <a:solidFill>
                <a:prstClr val="black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7328959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en-US" sz="3934" b="1" kern="0" spc="-133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로동신문" pitchFamily="34" charset="0"/>
              </a:rPr>
              <a:t>평등 대한 요구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8617366" y="1016421"/>
            <a:ext cx="233369" cy="1596228"/>
            <a:chOff x="12926048" y="1524632"/>
            <a:chExt cx="350054" cy="239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2926048" y="1524632"/>
              <a:ext cx="350054" cy="239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51284" y="1633297"/>
            <a:ext cx="233369" cy="2064064"/>
            <a:chOff x="13276925" y="2449945"/>
            <a:chExt cx="350054" cy="30960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3276925" y="2449945"/>
              <a:ext cx="350054" cy="3096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1476" y="1648502"/>
            <a:ext cx="233369" cy="2884449"/>
            <a:chOff x="13892213" y="2472752"/>
            <a:chExt cx="350054" cy="43266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3892213" y="2472752"/>
              <a:ext cx="350054" cy="432667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12515" y="4682875"/>
            <a:ext cx="11079485" cy="813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6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평등 대한 요구 ➜ 모든 불평등 을 악 보는 것 아니라 충분한 이유 제시 되지 않은 불평 등 을 제거</a:t>
            </a:r>
            <a:endParaRPr 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795047" y="4746567"/>
            <a:ext cx="192134" cy="192134"/>
            <a:chOff x="1192569" y="6252584"/>
            <a:chExt cx="288201" cy="2882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6252584"/>
              <a:ext cx="288201" cy="28820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112515" y="5657283"/>
            <a:ext cx="11079484" cy="9831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600" kern="0" spc="-67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특정한 부류 ➜ 사람 들</a:t>
            </a:r>
            <a:endParaRPr 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795047" y="5697076"/>
            <a:ext cx="192134" cy="192134"/>
            <a:chOff x="1192569" y="7966869"/>
            <a:chExt cx="288201" cy="2882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7966869"/>
              <a:ext cx="288201" cy="288201"/>
            </a:xfrm>
            <a:prstGeom prst="rect">
              <a:avLst/>
            </a:prstGeom>
          </p:spPr>
        </p:pic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CB91FB65-9C36-4026-8386-CBED9D4A72DB}"/>
              </a:ext>
            </a:extLst>
          </p:cNvPr>
          <p:cNvSpPr txBox="1"/>
          <p:nvPr/>
        </p:nvSpPr>
        <p:spPr>
          <a:xfrm>
            <a:off x="8090439" y="1767935"/>
            <a:ext cx="3027939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133" b="1" kern="0" spc="-67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서스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Object 16">
            <a:extLst>
              <a:ext uri="{FF2B5EF4-FFF2-40B4-BE49-F238E27FC236}">
                <a16:creationId xmlns:a16="http://schemas.microsoft.com/office/drawing/2014/main" id="{513F4E7C-13CE-4C3D-A450-775A84D330F3}"/>
              </a:ext>
            </a:extLst>
          </p:cNvPr>
          <p:cNvSpPr txBox="1"/>
          <p:nvPr/>
        </p:nvSpPr>
        <p:spPr>
          <a:xfrm>
            <a:off x="404648" y="1749623"/>
            <a:ext cx="11382703" cy="9831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4000" b="1" dirty="0">
                <a:solidFill>
                  <a:prstClr val="black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모든 불평등 을 악 보는 것 아니라 충분한 이유 제시 되지 않은 불평 등 을 제거</a:t>
            </a:r>
            <a:endParaRPr lang="en-US" sz="4000" b="1" dirty="0">
              <a:solidFill>
                <a:prstClr val="black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9" name="Object 37">
            <a:extLst>
              <a:ext uri="{FF2B5EF4-FFF2-40B4-BE49-F238E27FC236}">
                <a16:creationId xmlns:a16="http://schemas.microsoft.com/office/drawing/2014/main" id="{B1F18AB6-7A57-F64B-95D9-7FCD2FFE4748}"/>
              </a:ext>
            </a:extLst>
          </p:cNvPr>
          <p:cNvSpPr txBox="1"/>
          <p:nvPr/>
        </p:nvSpPr>
        <p:spPr>
          <a:xfrm>
            <a:off x="1112515" y="3650590"/>
            <a:ext cx="11079485" cy="813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6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이것은 어떤 이유 가 제시된다면 특정한 부류에 속하는 사람들에게는 평등 한 대우를, 그 부류에 속하지 않는 사람들에게는 차별적 대우를 하는 것을 허용한다.</a:t>
            </a:r>
            <a:endParaRPr 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009">
            <a:extLst>
              <a:ext uri="{FF2B5EF4-FFF2-40B4-BE49-F238E27FC236}">
                <a16:creationId xmlns:a16="http://schemas.microsoft.com/office/drawing/2014/main" id="{2A8DF33B-20E8-604C-9FAA-E8F24F282441}"/>
              </a:ext>
            </a:extLst>
          </p:cNvPr>
          <p:cNvGrpSpPr/>
          <p:nvPr/>
        </p:nvGrpSpPr>
        <p:grpSpPr>
          <a:xfrm>
            <a:off x="795047" y="3714282"/>
            <a:ext cx="192134" cy="192134"/>
            <a:chOff x="1192569" y="6252584"/>
            <a:chExt cx="288201" cy="288201"/>
          </a:xfrm>
        </p:grpSpPr>
        <p:pic>
          <p:nvPicPr>
            <p:cNvPr id="21" name="Object 39">
              <a:extLst>
                <a:ext uri="{FF2B5EF4-FFF2-40B4-BE49-F238E27FC236}">
                  <a16:creationId xmlns:a16="http://schemas.microsoft.com/office/drawing/2014/main" id="{3C050072-C38C-9F4E-9649-78858ECF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6252584"/>
              <a:ext cx="288201" cy="288201"/>
            </a:xfrm>
            <a:prstGeom prst="rect">
              <a:avLst/>
            </a:prstGeom>
          </p:spPr>
        </p:pic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48B337CC-B384-1549-B933-3E121C8BD7CE}"/>
              </a:ext>
            </a:extLst>
          </p:cNvPr>
          <p:cNvGrpSpPr/>
          <p:nvPr/>
        </p:nvGrpSpPr>
        <p:grpSpPr>
          <a:xfrm>
            <a:off x="795048" y="4754514"/>
            <a:ext cx="192134" cy="192134"/>
            <a:chOff x="1192569" y="7966869"/>
            <a:chExt cx="288201" cy="288201"/>
          </a:xfrm>
        </p:grpSpPr>
        <p:pic>
          <p:nvPicPr>
            <p:cNvPr id="23" name="Object 44">
              <a:extLst>
                <a:ext uri="{FF2B5EF4-FFF2-40B4-BE49-F238E27FC236}">
                  <a16:creationId xmlns:a16="http://schemas.microsoft.com/office/drawing/2014/main" id="{83168E91-9B24-0B46-B176-72D0C771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192569" y="7966869"/>
              <a:ext cx="288201" cy="288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4337757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8832" y="1725458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8832" y="2741651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</a:t>
            </a:r>
            <a:endParaRPr 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8832" y="3942445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8832" y="5143239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173" y="2020758"/>
            <a:ext cx="4769659" cy="529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667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문단 제목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30636" y="2414877"/>
            <a:ext cx="2583620" cy="936364"/>
            <a:chOff x="1142220" y="5791227"/>
            <a:chExt cx="5811431" cy="740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220" y="5791227"/>
              <a:ext cx="5811431" cy="740571"/>
            </a:xfrm>
            <a:prstGeom prst="rect">
              <a:avLst/>
            </a:prstGeom>
          </p:spPr>
        </p:pic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38A02A37-8566-8549-AECD-A312603FA285}"/>
              </a:ext>
            </a:extLst>
          </p:cNvPr>
          <p:cNvSpPr txBox="1"/>
          <p:nvPr/>
        </p:nvSpPr>
        <p:spPr>
          <a:xfrm>
            <a:off x="419173" y="3124204"/>
            <a:ext cx="3958863" cy="3113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문단 내용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609630" latinLnBrk="0"/>
            <a:endParaRPr 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1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Macintosh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Nanum Myeongjo ExtraBold</vt:lpstr>
      <vt:lpstr>THE로동신문</vt:lpstr>
      <vt:lpstr>Arial</vt:lpstr>
      <vt:lpstr>Cambria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Soyeon</dc:creator>
  <cp:lastModifiedBy>김윤전</cp:lastModifiedBy>
  <cp:revision>16</cp:revision>
  <dcterms:created xsi:type="dcterms:W3CDTF">2020-08-06T10:53:28Z</dcterms:created>
  <dcterms:modified xsi:type="dcterms:W3CDTF">2020-09-16T09:04:11Z</dcterms:modified>
</cp:coreProperties>
</file>