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56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26" autoAdjust="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10CD-1BCD-4497-BF12-6D481DB9FED3}" type="datetimeFigureOut">
              <a:rPr lang="en-US" smtClean="0"/>
              <a:t>02/10/2022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FD47-9CD0-4C29-91BA-278236D21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9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10CD-1BCD-4497-BF12-6D481DB9FED3}" type="datetimeFigureOut">
              <a:rPr lang="en-US" smtClean="0"/>
              <a:t>02/10/2022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FD47-9CD0-4C29-91BA-278236D21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9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10CD-1BCD-4497-BF12-6D481DB9FED3}" type="datetimeFigureOut">
              <a:rPr lang="en-US" smtClean="0"/>
              <a:t>02/10/2022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FD47-9CD0-4C29-91BA-278236D21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78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10CD-1BCD-4497-BF12-6D481DB9FED3}" type="datetimeFigureOut">
              <a:rPr lang="en-US" smtClean="0"/>
              <a:t>02/10/2022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FD47-9CD0-4C29-91BA-278236D2101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7119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10CD-1BCD-4497-BF12-6D481DB9FED3}" type="datetimeFigureOut">
              <a:rPr lang="en-US" smtClean="0"/>
              <a:t>02/10/2022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FD47-9CD0-4C29-91BA-278236D21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03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10CD-1BCD-4497-BF12-6D481DB9FED3}" type="datetimeFigureOut">
              <a:rPr lang="en-US" smtClean="0"/>
              <a:t>02/10/2022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FD47-9CD0-4C29-91BA-278236D21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55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10CD-1BCD-4497-BF12-6D481DB9FED3}" type="datetimeFigureOut">
              <a:rPr lang="en-US" smtClean="0"/>
              <a:t>02/10/2022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FD47-9CD0-4C29-91BA-278236D21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0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10CD-1BCD-4497-BF12-6D481DB9FED3}" type="datetimeFigureOut">
              <a:rPr lang="en-US" smtClean="0"/>
              <a:t>02/10/2022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FD47-9CD0-4C29-91BA-278236D21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33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10CD-1BCD-4497-BF12-6D481DB9FED3}" type="datetimeFigureOut">
              <a:rPr lang="en-US" smtClean="0"/>
              <a:t>02/10/2022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FD47-9CD0-4C29-91BA-278236D21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7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10CD-1BCD-4497-BF12-6D481DB9FED3}" type="datetimeFigureOut">
              <a:rPr lang="en-US" smtClean="0"/>
              <a:t>02/10/2022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FD47-9CD0-4C29-91BA-278236D21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6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10CD-1BCD-4497-BF12-6D481DB9FED3}" type="datetimeFigureOut">
              <a:rPr lang="en-US" smtClean="0"/>
              <a:t>02/10/2022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FD47-9CD0-4C29-91BA-278236D21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1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10CD-1BCD-4497-BF12-6D481DB9FED3}" type="datetimeFigureOut">
              <a:rPr lang="en-US" smtClean="0"/>
              <a:t>02/10/2022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FD47-9CD0-4C29-91BA-278236D21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7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10CD-1BCD-4497-BF12-6D481DB9FED3}" type="datetimeFigureOut">
              <a:rPr lang="en-US" smtClean="0"/>
              <a:t>02/10/2022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FD47-9CD0-4C29-91BA-278236D21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9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10CD-1BCD-4497-BF12-6D481DB9FED3}" type="datetimeFigureOut">
              <a:rPr lang="en-US" smtClean="0"/>
              <a:t>02/10/2022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FD47-9CD0-4C29-91BA-278236D21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6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10CD-1BCD-4497-BF12-6D481DB9FED3}" type="datetimeFigureOut">
              <a:rPr lang="en-US" smtClean="0"/>
              <a:t>02/10/2022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FD47-9CD0-4C29-91BA-278236D21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5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10CD-1BCD-4497-BF12-6D481DB9FED3}" type="datetimeFigureOut">
              <a:rPr lang="en-US" smtClean="0"/>
              <a:t>02/10/2022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FD47-9CD0-4C29-91BA-278236D21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10CD-1BCD-4497-BF12-6D481DB9FED3}" type="datetimeFigureOut">
              <a:rPr lang="en-US" smtClean="0"/>
              <a:t>02/10/2022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FD47-9CD0-4C29-91BA-278236D21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4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110CD-1BCD-4497-BF12-6D481DB9FED3}" type="datetimeFigureOut">
              <a:rPr lang="en-US" smtClean="0"/>
              <a:t>02/10/2022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1FD47-9CD0-4C29-91BA-278236D21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65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A4031-3AFA-78D1-313E-A4216E49C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9373"/>
            <a:ext cx="10515600" cy="195463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LOG NORMAL-KPI AND METRICS</a:t>
            </a:r>
          </a:p>
        </p:txBody>
      </p:sp>
    </p:spTree>
    <p:extLst>
      <p:ext uri="{BB962C8B-B14F-4D97-AF65-F5344CB8AC3E}">
        <p14:creationId xmlns:p14="http://schemas.microsoft.com/office/powerpoint/2010/main" val="257905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B2468-D96A-E773-BB9A-FA5BCD35F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241" y="1632856"/>
            <a:ext cx="11719249" cy="4861249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u="sng" dirty="0"/>
              <a:t>Player Details:</a:t>
            </a:r>
            <a:r>
              <a:rPr lang="en-US" sz="3600" dirty="0"/>
              <a:t> </a:t>
            </a:r>
            <a:r>
              <a:rPr lang="en-US" sz="3000" dirty="0"/>
              <a:t>The player details contains their id, signup date, channel, Gender, Advertiser Id and Date of Birth.</a:t>
            </a:r>
            <a:endParaRPr lang="en-US" sz="3600" dirty="0"/>
          </a:p>
          <a:p>
            <a:r>
              <a:rPr lang="en-US" sz="3600" b="1" u="sng" dirty="0"/>
              <a:t>Player Activity:</a:t>
            </a:r>
            <a:r>
              <a:rPr lang="en-US" sz="3600" dirty="0"/>
              <a:t> </a:t>
            </a:r>
            <a:r>
              <a:rPr lang="en-US" sz="3000" dirty="0"/>
              <a:t>Contains activity month, product, subproduct, amount bet, amount won, gross amount.</a:t>
            </a:r>
          </a:p>
          <a:p>
            <a:r>
              <a:rPr lang="en-US" sz="3600" b="1" u="sng" dirty="0"/>
              <a:t>First Bet:</a:t>
            </a:r>
            <a:r>
              <a:rPr lang="en-US" sz="3600" dirty="0"/>
              <a:t> </a:t>
            </a:r>
            <a:r>
              <a:rPr lang="en-US" sz="3000" dirty="0"/>
              <a:t>It contains datetime of first bet, first bet amount, bet product group, bet product, channel, platform.</a:t>
            </a:r>
          </a:p>
          <a:p>
            <a:r>
              <a:rPr lang="en-US" sz="3600" b="1" u="sng" dirty="0"/>
              <a:t>First Deposit:</a:t>
            </a:r>
            <a:r>
              <a:rPr lang="en-US" sz="3600" dirty="0"/>
              <a:t> </a:t>
            </a:r>
            <a:r>
              <a:rPr lang="en-US" sz="3000" dirty="0"/>
              <a:t>First Deposit contains deposit datetime, channel, method, amount.</a:t>
            </a:r>
          </a:p>
          <a:p>
            <a:r>
              <a:rPr lang="en-US" sz="3600" b="1" u="sng" dirty="0"/>
              <a:t>Bonus Cost:</a:t>
            </a:r>
            <a:r>
              <a:rPr lang="en-US" sz="3600" b="1" dirty="0"/>
              <a:t> </a:t>
            </a:r>
            <a:r>
              <a:rPr lang="en-US" sz="3000" dirty="0"/>
              <a:t>Contains activity month, product, bonus cost.</a:t>
            </a:r>
          </a:p>
          <a:p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2E206B-9C05-2960-BFBE-FA98990C42AC}"/>
              </a:ext>
            </a:extLst>
          </p:cNvPr>
          <p:cNvSpPr txBox="1"/>
          <p:nvPr/>
        </p:nvSpPr>
        <p:spPr>
          <a:xfrm>
            <a:off x="1502230" y="363894"/>
            <a:ext cx="8677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66717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50DD8B1-DB9B-8DB4-C633-3B899C819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479" y="0"/>
            <a:ext cx="7953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8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1532E63-D359-CAD6-F892-11FCCE03C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465" y="0"/>
            <a:ext cx="7921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2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4D8014C-A2A0-F9A6-2F30-3BB37BFC0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901" y="1169921"/>
            <a:ext cx="11170763" cy="4354185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In this dataset total number of players are </a:t>
            </a:r>
            <a:r>
              <a:rPr lang="en-US" b="1" dirty="0"/>
              <a:t>292785</a:t>
            </a:r>
            <a:r>
              <a:rPr lang="en-US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Out of this </a:t>
            </a:r>
            <a:r>
              <a:rPr lang="en-US" b="1" dirty="0"/>
              <a:t>221272</a:t>
            </a:r>
            <a:r>
              <a:rPr lang="en-US" dirty="0"/>
              <a:t> are Male and </a:t>
            </a:r>
            <a:r>
              <a:rPr lang="en-US" b="1" dirty="0"/>
              <a:t>71513</a:t>
            </a:r>
            <a:r>
              <a:rPr lang="en-US" dirty="0"/>
              <a:t> are Female players.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There are two products </a:t>
            </a:r>
            <a:r>
              <a:rPr lang="en-US" b="1" dirty="0"/>
              <a:t>eGaming</a:t>
            </a:r>
            <a:r>
              <a:rPr lang="en-US" dirty="0"/>
              <a:t> and </a:t>
            </a:r>
            <a:r>
              <a:rPr lang="en-US" b="1" dirty="0" err="1"/>
              <a:t>SportsBook</a:t>
            </a:r>
            <a:r>
              <a:rPr lang="en-US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Bonus cost count of </a:t>
            </a:r>
            <a:r>
              <a:rPr lang="en-US" b="1" dirty="0"/>
              <a:t>eGaming</a:t>
            </a:r>
            <a:r>
              <a:rPr lang="en-US" dirty="0"/>
              <a:t> is more than </a:t>
            </a:r>
            <a:r>
              <a:rPr lang="en-US" b="1" dirty="0" err="1"/>
              <a:t>SportsBook</a:t>
            </a:r>
            <a:r>
              <a:rPr lang="en-US" dirty="0"/>
              <a:t>. </a:t>
            </a:r>
            <a:r>
              <a:rPr lang="en-US" b="1" dirty="0"/>
              <a:t>eGaming</a:t>
            </a:r>
            <a:r>
              <a:rPr lang="en-US" dirty="0"/>
              <a:t> has 150k bonus count and </a:t>
            </a:r>
            <a:r>
              <a:rPr lang="en-US" b="1" dirty="0" err="1"/>
              <a:t>SportsBook</a:t>
            </a:r>
            <a:r>
              <a:rPr lang="en-US" dirty="0"/>
              <a:t> has 57K bonus count.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% of bet amount for </a:t>
            </a:r>
            <a:r>
              <a:rPr lang="en-US" b="1" dirty="0" err="1"/>
              <a:t>SportsBook</a:t>
            </a:r>
            <a:r>
              <a:rPr lang="en-US" dirty="0"/>
              <a:t> subproduct is 48.93.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Lowest % of bet amount is for </a:t>
            </a:r>
            <a:r>
              <a:rPr lang="en-US" b="1" dirty="0"/>
              <a:t>Lottery</a:t>
            </a:r>
            <a:r>
              <a:rPr lang="en-US" dirty="0"/>
              <a:t> subproduct with 1.93%. </a:t>
            </a:r>
          </a:p>
        </p:txBody>
      </p:sp>
    </p:spTree>
    <p:extLst>
      <p:ext uri="{BB962C8B-B14F-4D97-AF65-F5344CB8AC3E}">
        <p14:creationId xmlns:p14="http://schemas.microsoft.com/office/powerpoint/2010/main" val="340967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2592-2CD3-A8FF-151D-169AAB619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225" y="1648247"/>
            <a:ext cx="10515600" cy="435133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Affiliate channel</a:t>
            </a:r>
            <a:r>
              <a:rPr lang="en-US" dirty="0"/>
              <a:t> has more number of players compare to another channels.</a:t>
            </a:r>
          </a:p>
          <a:p>
            <a:r>
              <a:rPr lang="en-US" b="1" dirty="0"/>
              <a:t>eGaming</a:t>
            </a:r>
            <a:r>
              <a:rPr lang="en-US" dirty="0"/>
              <a:t> has more players with respect to other product group.</a:t>
            </a:r>
          </a:p>
          <a:p>
            <a:r>
              <a:rPr lang="en-US" dirty="0"/>
              <a:t>Subproduct of </a:t>
            </a:r>
            <a:r>
              <a:rPr lang="en-US" b="1" dirty="0"/>
              <a:t>eGaming Non Table Games</a:t>
            </a:r>
            <a:r>
              <a:rPr lang="en-US" dirty="0"/>
              <a:t> have highest player bet count.</a:t>
            </a:r>
          </a:p>
          <a:p>
            <a:r>
              <a:rPr lang="en-US" dirty="0"/>
              <a:t>Most players has placed or deposited the amount through </a:t>
            </a:r>
            <a:r>
              <a:rPr lang="en-US" b="1" dirty="0"/>
              <a:t>VISA</a:t>
            </a:r>
            <a:r>
              <a:rPr lang="en-US" dirty="0"/>
              <a:t>.</a:t>
            </a:r>
          </a:p>
          <a:p>
            <a:r>
              <a:rPr lang="en-US" dirty="0"/>
              <a:t>Players have placed more number of bets through </a:t>
            </a:r>
            <a:r>
              <a:rPr lang="en-US" b="1" dirty="0"/>
              <a:t>online</a:t>
            </a:r>
            <a:r>
              <a:rPr lang="en-US" dirty="0"/>
              <a:t> than </a:t>
            </a:r>
            <a:r>
              <a:rPr lang="en-US" b="1" dirty="0"/>
              <a:t>retail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9640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46627-00F5-8F51-4DD9-C679810B4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01" y="1442011"/>
            <a:ext cx="10816472" cy="5093649"/>
          </a:xfrm>
        </p:spPr>
        <p:txBody>
          <a:bodyPr/>
          <a:lstStyle/>
          <a:p>
            <a:r>
              <a:rPr lang="en-US" dirty="0"/>
              <a:t>Gross win for </a:t>
            </a:r>
            <a:r>
              <a:rPr lang="en-US" b="1" dirty="0"/>
              <a:t>eGaming</a:t>
            </a:r>
            <a:r>
              <a:rPr lang="en-US" dirty="0"/>
              <a:t> product is higher than other products.</a:t>
            </a:r>
          </a:p>
          <a:p>
            <a:r>
              <a:rPr lang="en-US" dirty="0"/>
              <a:t>The </a:t>
            </a:r>
            <a:r>
              <a:rPr lang="en-US" b="1" dirty="0"/>
              <a:t>eGaming</a:t>
            </a:r>
            <a:r>
              <a:rPr lang="en-US" dirty="0"/>
              <a:t> product total gross win is 81M followed by </a:t>
            </a:r>
            <a:r>
              <a:rPr lang="en-US" b="1" dirty="0" err="1"/>
              <a:t>SportsBook</a:t>
            </a:r>
            <a:r>
              <a:rPr lang="en-US" dirty="0"/>
              <a:t> gross win with 49M.</a:t>
            </a:r>
          </a:p>
          <a:p>
            <a:r>
              <a:rPr lang="en-US" b="1" dirty="0"/>
              <a:t>Online</a:t>
            </a:r>
            <a:r>
              <a:rPr lang="en-US" dirty="0"/>
              <a:t> deposit channel has more gross and net gross win than </a:t>
            </a:r>
            <a:r>
              <a:rPr lang="en-US" b="1" dirty="0"/>
              <a:t>retail channel</a:t>
            </a:r>
            <a:r>
              <a:rPr lang="en-US" dirty="0"/>
              <a:t>.</a:t>
            </a:r>
          </a:p>
          <a:p>
            <a:r>
              <a:rPr lang="en-US" dirty="0"/>
              <a:t>Total deposit by deposit channel is 264K for </a:t>
            </a:r>
            <a:r>
              <a:rPr lang="en-US" b="1" dirty="0"/>
              <a:t>online</a:t>
            </a:r>
            <a:r>
              <a:rPr lang="en-US" dirty="0"/>
              <a:t> and for </a:t>
            </a:r>
            <a:r>
              <a:rPr lang="en-US" b="1" dirty="0"/>
              <a:t>retail</a:t>
            </a:r>
            <a:r>
              <a:rPr lang="en-US" dirty="0"/>
              <a:t> is 29k.</a:t>
            </a:r>
          </a:p>
          <a:p>
            <a:r>
              <a:rPr lang="en-US" dirty="0"/>
              <a:t>The % of deposited amount through </a:t>
            </a:r>
            <a:r>
              <a:rPr lang="en-US" b="1" dirty="0"/>
              <a:t>VISA</a:t>
            </a:r>
            <a:r>
              <a:rPr lang="en-US" dirty="0"/>
              <a:t> is 74.87% which is highest among other deposit method followed by </a:t>
            </a:r>
            <a:r>
              <a:rPr lang="en-US" b="1" dirty="0" err="1"/>
              <a:t>RetailDeposit</a:t>
            </a:r>
            <a:r>
              <a:rPr lang="en-US" dirty="0"/>
              <a:t> with 9.83%.</a:t>
            </a:r>
          </a:p>
        </p:txBody>
      </p:sp>
    </p:spTree>
    <p:extLst>
      <p:ext uri="{BB962C8B-B14F-4D97-AF65-F5344CB8AC3E}">
        <p14:creationId xmlns:p14="http://schemas.microsoft.com/office/powerpoint/2010/main" val="358418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12A58-2E5F-388F-661E-4B44D2D9F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5176"/>
            <a:ext cx="10515600" cy="4351338"/>
          </a:xfrm>
        </p:spPr>
        <p:txBody>
          <a:bodyPr/>
          <a:lstStyle/>
          <a:p>
            <a:r>
              <a:rPr lang="en-US" dirty="0"/>
              <a:t>In 2019 the most number of bet are placed on </a:t>
            </a:r>
            <a:r>
              <a:rPr lang="en-US" b="1" dirty="0"/>
              <a:t>eGaming</a:t>
            </a:r>
            <a:r>
              <a:rPr lang="en-US" dirty="0"/>
              <a:t> with a total of 180k and it is followed by </a:t>
            </a:r>
            <a:r>
              <a:rPr lang="en-US" b="1" dirty="0"/>
              <a:t>Sports</a:t>
            </a:r>
            <a:r>
              <a:rPr lang="en-US" dirty="0"/>
              <a:t> with total of only 29k bets placed.</a:t>
            </a:r>
          </a:p>
          <a:p>
            <a:r>
              <a:rPr lang="en-US" dirty="0"/>
              <a:t>2020 and 2021 are very low compared to year 2019 in betting.</a:t>
            </a:r>
          </a:p>
          <a:p>
            <a:r>
              <a:rPr lang="en-US" dirty="0"/>
              <a:t>In 2020 </a:t>
            </a:r>
            <a:r>
              <a:rPr lang="en-US" b="1" dirty="0"/>
              <a:t>eGaming</a:t>
            </a:r>
            <a:r>
              <a:rPr lang="en-US" dirty="0"/>
              <a:t> has 28k of total bets placed and </a:t>
            </a:r>
            <a:r>
              <a:rPr lang="en-US" b="1" dirty="0"/>
              <a:t>Sports</a:t>
            </a:r>
            <a:r>
              <a:rPr lang="en-US" dirty="0"/>
              <a:t> have 22k of bets placed with </a:t>
            </a:r>
            <a:r>
              <a:rPr lang="en-US" b="1" dirty="0"/>
              <a:t>Lotto</a:t>
            </a:r>
            <a:r>
              <a:rPr lang="en-US" dirty="0"/>
              <a:t> having least number of bets placed with a total of 1k.</a:t>
            </a:r>
          </a:p>
          <a:p>
            <a:r>
              <a:rPr lang="en-US" dirty="0"/>
              <a:t>This is followed by 2021 but there is an increase in bets place on </a:t>
            </a:r>
            <a:r>
              <a:rPr lang="en-US" b="1" dirty="0"/>
              <a:t>Lottery</a:t>
            </a:r>
            <a:r>
              <a:rPr lang="en-US" dirty="0"/>
              <a:t> and </a:t>
            </a:r>
            <a:r>
              <a:rPr lang="en-US" b="1" dirty="0"/>
              <a:t>Lotto</a:t>
            </a:r>
            <a:r>
              <a:rPr lang="en-US" dirty="0"/>
              <a:t> product.</a:t>
            </a:r>
          </a:p>
          <a:p>
            <a:r>
              <a:rPr lang="en-US" dirty="0"/>
              <a:t>But </a:t>
            </a:r>
            <a:r>
              <a:rPr lang="en-US" b="1" dirty="0"/>
              <a:t>eGaming</a:t>
            </a:r>
            <a:r>
              <a:rPr lang="en-US" dirty="0"/>
              <a:t> has remained on top in each year.</a:t>
            </a:r>
          </a:p>
        </p:txBody>
      </p:sp>
    </p:spTree>
    <p:extLst>
      <p:ext uri="{BB962C8B-B14F-4D97-AF65-F5344CB8AC3E}">
        <p14:creationId xmlns:p14="http://schemas.microsoft.com/office/powerpoint/2010/main" val="1532932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C82F8-0948-99CA-2DEE-4AA5D894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PERFORMANCE INDICATOR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3A85A-BA98-DB14-E598-CCD61F350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dirty="0"/>
              <a:t>The analysis and insights are created with </a:t>
            </a:r>
            <a:r>
              <a:rPr lang="en-US" dirty="0" err="1"/>
              <a:t>PowerBI</a:t>
            </a:r>
            <a:r>
              <a:rPr lang="en-US" dirty="0"/>
              <a:t> desktop platform.</a:t>
            </a:r>
          </a:p>
          <a:p>
            <a:r>
              <a:rPr lang="en-US" dirty="0"/>
              <a:t>All the null values are removed using python using Pandas and </a:t>
            </a:r>
            <a:r>
              <a:rPr lang="en-US" dirty="0" err="1"/>
              <a:t>Numpy</a:t>
            </a:r>
            <a:r>
              <a:rPr lang="en-US" dirty="0"/>
              <a:t> libraries using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  <a:p>
            <a:r>
              <a:rPr lang="en-US" dirty="0"/>
              <a:t>After doing the analysis and creating the insights got to know that </a:t>
            </a:r>
            <a:r>
              <a:rPr lang="en-US" b="1" dirty="0"/>
              <a:t>eGaming</a:t>
            </a:r>
            <a:r>
              <a:rPr lang="en-US" dirty="0"/>
              <a:t> and </a:t>
            </a:r>
            <a:r>
              <a:rPr lang="en-US" b="1" dirty="0"/>
              <a:t>VISA</a:t>
            </a:r>
            <a:r>
              <a:rPr lang="en-US" dirty="0"/>
              <a:t> are the Key Performance Indicator.</a:t>
            </a:r>
          </a:p>
          <a:p>
            <a:r>
              <a:rPr lang="en-US" dirty="0"/>
              <a:t>The two are the KPIs because all others are dependent on it.</a:t>
            </a:r>
          </a:p>
        </p:txBody>
      </p:sp>
    </p:spTree>
    <p:extLst>
      <p:ext uri="{BB962C8B-B14F-4D97-AF65-F5344CB8AC3E}">
        <p14:creationId xmlns:p14="http://schemas.microsoft.com/office/powerpoint/2010/main" val="1322677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116</TotalTime>
  <Words>480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Bookman Old Style</vt:lpstr>
      <vt:lpstr>Rockwell</vt:lpstr>
      <vt:lpstr>Damask</vt:lpstr>
      <vt:lpstr>LOG NORMAL-KPI AND METRICS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PERFORMANCE INDICATOR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 NORMAL-KPI AND METRICS</dc:title>
  <dc:creator>sumeet</dc:creator>
  <cp:lastModifiedBy>sumeet</cp:lastModifiedBy>
  <cp:revision>3</cp:revision>
  <dcterms:created xsi:type="dcterms:W3CDTF">2022-10-02T12:59:10Z</dcterms:created>
  <dcterms:modified xsi:type="dcterms:W3CDTF">2022-10-02T14:56:28Z</dcterms:modified>
</cp:coreProperties>
</file>