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A7AF9FD-67DB-4FC7-A7CA-32663A59DF42}">
  <a:tblStyle styleId="{9A7AF9FD-67DB-4FC7-A7CA-32663A59DF4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covertype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Deep Learning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Exercise 1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Amir Keren 26.11.17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Grid Search Parameters - Cont</a:t>
            </a:r>
          </a:p>
        </p:txBody>
      </p:sp>
      <p:graphicFrame>
        <p:nvGraphicFramePr>
          <p:cNvPr id="405" name="Shape 405"/>
          <p:cNvGraphicFramePr/>
          <p:nvPr/>
        </p:nvGraphicFramePr>
        <p:xfrm>
          <a:off x="1142650" y="168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{9A7AF9FD-67DB-4FC7-A7CA-32663A59DF42}</a:tableStyleId>
              </a:tblPr>
              <a:tblGrid>
                <a:gridCol w="899025"/>
                <a:gridCol w="909125"/>
                <a:gridCol w="1232350"/>
                <a:gridCol w="1030325"/>
                <a:gridCol w="858600"/>
                <a:gridCol w="1212150"/>
                <a:gridCol w="888925"/>
              </a:tblGrid>
              <a:tr h="33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Learning Rate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EAD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EAD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EAD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Regularization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EAD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EAD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EAD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Regularization Type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EAD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EAD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EAD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Keep Probability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EAD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EAD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EAD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Training Loss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EAD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Validation Accuracy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Test Accuracy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0.0623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0.696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0.063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0.696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0.063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0.695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0.0627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0.694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0.0627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0.693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0.0635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0.689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0.0643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0.679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0.0649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0.0652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0.671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0.0654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0.671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0.065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0.669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0.0653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0.668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0.67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Final Run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Epochs = </a:t>
            </a:r>
            <a:r>
              <a:rPr lang="en-GB"/>
              <a:t>600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Minibatch Size = </a:t>
            </a:r>
            <a:r>
              <a:rPr lang="en-GB"/>
              <a:t>32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Learning Rate = </a:t>
            </a:r>
            <a:r>
              <a:rPr lang="en-GB"/>
              <a:t>0.1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Keep Probability = </a:t>
            </a:r>
            <a:r>
              <a:rPr lang="en-GB"/>
              <a:t>0.75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23809"/>
            </a:pPr>
            <a:r>
              <a:rPr lang="en-GB"/>
              <a:t>L2 Regularization = 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0.01</a:t>
            </a:r>
          </a:p>
          <a:p>
            <a:pPr indent="-295275" lvl="0" marL="457200" rtl="0">
              <a:spcBef>
                <a:spcPts val="0"/>
              </a:spcBef>
              <a:buClr>
                <a:srgbClr val="222222"/>
              </a:buClr>
              <a:buSzPct val="80769"/>
              <a:buFont typeface="Arial"/>
            </a:pPr>
            <a:r>
              <a:rPr lang="en-GB"/>
              <a:t>Max Norm Constraint = 3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(~8 Hours Runtime)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5246350" y="2507125"/>
            <a:ext cx="49611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Training Loss: </a:t>
            </a:r>
            <a:r>
              <a:rPr lang="en-GB"/>
              <a:t>0.0121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Validation Accuracy: 0.936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Test Accuracy: </a:t>
            </a:r>
            <a:r>
              <a:rPr b="1" lang="en-GB"/>
              <a:t>0.94</a:t>
            </a:r>
          </a:p>
        </p:txBody>
      </p:sp>
      <p:sp>
        <p:nvSpPr>
          <p:cNvPr id="413" name="Shape 413"/>
          <p:cNvSpPr/>
          <p:nvPr/>
        </p:nvSpPr>
        <p:spPr>
          <a:xfrm>
            <a:off x="3986900" y="2718775"/>
            <a:ext cx="1030800" cy="37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Tensorboard Results</a:t>
            </a:r>
          </a:p>
        </p:txBody>
      </p: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00" y="1298250"/>
            <a:ext cx="3760424" cy="25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8750" y="3982175"/>
            <a:ext cx="10858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0648" y="1352163"/>
            <a:ext cx="3815126" cy="26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123654"/>
                </a:solidFill>
              </a:rPr>
              <a:t>Forest Covertype Dataset</a:t>
            </a:r>
            <a:r>
              <a:rPr b="0" lang="en-GB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876300" y="2499175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https://archive.ics.uci.edu/ml/datasets/covertype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300" y="1912850"/>
            <a:ext cx="73914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Dataset Information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ct val="100000"/>
              <a:buFont typeface="Arial"/>
            </a:pPr>
            <a:r>
              <a:rPr lang="en-GB" sz="14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Predicting forest cover type from cartographic variables only (no remotely sensed data). The actual forest cover type for a given observation (30 x 30 meter cell) was determined from US Forest Service (USFS) Region 2 Resource Information System (RIS) data. Independent variables were derived from data originally obtained from US Geological Survey (USGS) and USFS data</a:t>
            </a:r>
          </a:p>
          <a:p>
            <a:pPr indent="-317500" lvl="0" marL="457200" rtl="0">
              <a:spcBef>
                <a:spcPts val="0"/>
              </a:spcBef>
              <a:buClr>
                <a:srgbClr val="123654"/>
              </a:buClr>
              <a:buSzPct val="100000"/>
              <a:buFont typeface="Arial"/>
            </a:pPr>
            <a:r>
              <a:rPr lang="en-GB" sz="14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This study area includes four wilderness areas located in the Roosevelt National Forest of northern Colorado. These areas represent forests with minimal human-caused disturbances, so that existing forest cover types are more a result of ecological processes rather than forest management practices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123654"/>
                </a:solidFill>
              </a:rPr>
              <a:t>Attribute Information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Elevation / quantitative /meters / Elevation in meters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Aspect / quantitative / azimuth / Aspect in degrees azimuth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Slope / quantitative / degrees / Slope in degrees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Horizontal_Distance_To_Hydrology / quantitative / meters / Horz Dist to nearest surface water features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Vertical_Distance_To_Hydrology / quantitative / meters / Vert Dist to nearest surface water features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Horizontal_Distance_To_Roadways / quantitative / meters / Horz Dist to nearest roadway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Hillshade_9am / quantitative / 0 to 255 index / Hillshade index at 9am, summer solstice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123654"/>
                </a:solidFill>
              </a:rPr>
              <a:t>Attribute Information</a:t>
            </a:r>
            <a:r>
              <a:rPr lang="en-GB"/>
              <a:t> - Cont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303800" y="1990050"/>
            <a:ext cx="75549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Hillshade_Noon / quantitative / 0 to 255 index / Hillshade index at noon, summer solstice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Hillshade_3pm / quantitative / 0 to 255 index / Hillshade index at 3pm, summer solstice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Horizontal_Distance_To_Fire_Points / quantitative / meters / Horz Dist to nearest wildfire ignition points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Wilderness_Area (4 binary columns) / qualitative / 0 (absence) or 1 (presence) / Wilderness area designation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Soil_Type (40 binary columns) / qualitative / 0 (absence) or 1 (presence) / Soil Type designation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Label Information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Cover_Type (7 types) / integer / 1 to 7 / Forest Cover Type designation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-GB" sz="1200"/>
              <a:t>                     </a:t>
            </a:r>
            <a:r>
              <a:rPr lang="en-GB" sz="1200"/>
              <a:t>1 -- Spruce/Fir</a:t>
            </a:r>
            <a:br>
              <a:rPr lang="en-GB" sz="1200"/>
            </a:br>
            <a:r>
              <a:rPr lang="en-GB" sz="1200"/>
              <a:t>                                2 -- Lodgepole Pine</a:t>
            </a:r>
            <a:br>
              <a:rPr lang="en-GB" sz="1200"/>
            </a:br>
            <a:r>
              <a:rPr lang="en-GB" sz="1200"/>
              <a:t>                                3 -- Ponderosa Pine</a:t>
            </a:r>
            <a:br>
              <a:rPr lang="en-GB" sz="1200"/>
            </a:br>
            <a:r>
              <a:rPr lang="en-GB" sz="1200"/>
              <a:t>                                4 -- Cottonwood/Willow</a:t>
            </a:r>
            <a:br>
              <a:rPr lang="en-GB" sz="1200"/>
            </a:br>
            <a:r>
              <a:rPr lang="en-GB" sz="1200"/>
              <a:t>                                5 -- Aspen</a:t>
            </a:r>
            <a:br>
              <a:rPr lang="en-GB" sz="1200"/>
            </a:br>
            <a:r>
              <a:rPr lang="en-GB" sz="1200"/>
              <a:t>                                6 -- Douglas-fir</a:t>
            </a:r>
            <a:br>
              <a:rPr lang="en-GB" sz="1200"/>
            </a:br>
            <a:r>
              <a:rPr lang="en-GB" sz="1200"/>
              <a:t>                                7 -- Krummholz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Model Architecture</a:t>
            </a:r>
          </a:p>
        </p:txBody>
      </p:sp>
      <p:sp>
        <p:nvSpPr>
          <p:cNvPr id="315" name="Shape 315"/>
          <p:cNvSpPr/>
          <p:nvPr/>
        </p:nvSpPr>
        <p:spPr>
          <a:xfrm>
            <a:off x="1795300" y="1915875"/>
            <a:ext cx="448800" cy="40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1795300" y="2470225"/>
            <a:ext cx="448800" cy="40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1795300" y="3553750"/>
            <a:ext cx="448800" cy="40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1843200" y="2739463"/>
            <a:ext cx="495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...</a:t>
            </a:r>
          </a:p>
        </p:txBody>
      </p:sp>
      <p:cxnSp>
        <p:nvCxnSpPr>
          <p:cNvPr id="319" name="Shape 319"/>
          <p:cNvCxnSpPr>
            <a:endCxn id="315" idx="2"/>
          </p:cNvCxnSpPr>
          <p:nvPr/>
        </p:nvCxnSpPr>
        <p:spPr>
          <a:xfrm>
            <a:off x="1480300" y="2116875"/>
            <a:ext cx="3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0" name="Shape 320"/>
          <p:cNvCxnSpPr/>
          <p:nvPr/>
        </p:nvCxnSpPr>
        <p:spPr>
          <a:xfrm>
            <a:off x="1480300" y="2671225"/>
            <a:ext cx="3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1" name="Shape 321"/>
          <p:cNvCxnSpPr/>
          <p:nvPr/>
        </p:nvCxnSpPr>
        <p:spPr>
          <a:xfrm>
            <a:off x="1480300" y="3754750"/>
            <a:ext cx="3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2" name="Shape 322"/>
          <p:cNvSpPr/>
          <p:nvPr/>
        </p:nvSpPr>
        <p:spPr>
          <a:xfrm>
            <a:off x="1129600" y="1920075"/>
            <a:ext cx="234600" cy="2035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147375" y="2552300"/>
            <a:ext cx="9489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Input - 54 attributes</a:t>
            </a:r>
          </a:p>
        </p:txBody>
      </p:sp>
      <p:sp>
        <p:nvSpPr>
          <p:cNvPr id="324" name="Shape 324"/>
          <p:cNvSpPr/>
          <p:nvPr/>
        </p:nvSpPr>
        <p:spPr>
          <a:xfrm>
            <a:off x="3032925" y="1328050"/>
            <a:ext cx="448800" cy="40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3032925" y="1915875"/>
            <a:ext cx="448800" cy="40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3032925" y="3553750"/>
            <a:ext cx="448800" cy="40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3032925" y="4108075"/>
            <a:ext cx="448800" cy="40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3085725" y="2721450"/>
            <a:ext cx="495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...</a:t>
            </a:r>
          </a:p>
        </p:txBody>
      </p:sp>
      <p:cxnSp>
        <p:nvCxnSpPr>
          <p:cNvPr id="329" name="Shape 329"/>
          <p:cNvCxnSpPr>
            <a:stCxn id="315" idx="6"/>
            <a:endCxn id="324" idx="2"/>
          </p:cNvCxnSpPr>
          <p:nvPr/>
        </p:nvCxnSpPr>
        <p:spPr>
          <a:xfrm flipH="1" rot="10800000">
            <a:off x="2244100" y="1529175"/>
            <a:ext cx="788700" cy="5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0" name="Shape 330"/>
          <p:cNvCxnSpPr>
            <a:stCxn id="315" idx="6"/>
            <a:endCxn id="325" idx="2"/>
          </p:cNvCxnSpPr>
          <p:nvPr/>
        </p:nvCxnSpPr>
        <p:spPr>
          <a:xfrm>
            <a:off x="2244100" y="2116875"/>
            <a:ext cx="78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1" name="Shape 331"/>
          <p:cNvCxnSpPr>
            <a:stCxn id="315" idx="6"/>
            <a:endCxn id="326" idx="2"/>
          </p:cNvCxnSpPr>
          <p:nvPr/>
        </p:nvCxnSpPr>
        <p:spPr>
          <a:xfrm>
            <a:off x="2244100" y="2116875"/>
            <a:ext cx="788700" cy="16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2" name="Shape 332"/>
          <p:cNvCxnSpPr>
            <a:stCxn id="315" idx="6"/>
            <a:endCxn id="327" idx="2"/>
          </p:cNvCxnSpPr>
          <p:nvPr/>
        </p:nvCxnSpPr>
        <p:spPr>
          <a:xfrm>
            <a:off x="2244100" y="2116875"/>
            <a:ext cx="788700" cy="21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3" name="Shape 333"/>
          <p:cNvCxnSpPr>
            <a:stCxn id="316" idx="6"/>
            <a:endCxn id="324" idx="2"/>
          </p:cNvCxnSpPr>
          <p:nvPr/>
        </p:nvCxnSpPr>
        <p:spPr>
          <a:xfrm flipH="1" rot="10800000">
            <a:off x="2244100" y="1529125"/>
            <a:ext cx="788700" cy="11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4" name="Shape 334"/>
          <p:cNvCxnSpPr>
            <a:stCxn id="316" idx="6"/>
            <a:endCxn id="325" idx="2"/>
          </p:cNvCxnSpPr>
          <p:nvPr/>
        </p:nvCxnSpPr>
        <p:spPr>
          <a:xfrm flipH="1" rot="10800000">
            <a:off x="2244100" y="2116825"/>
            <a:ext cx="7887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5" name="Shape 335"/>
          <p:cNvCxnSpPr>
            <a:stCxn id="316" idx="6"/>
            <a:endCxn id="326" idx="2"/>
          </p:cNvCxnSpPr>
          <p:nvPr/>
        </p:nvCxnSpPr>
        <p:spPr>
          <a:xfrm>
            <a:off x="2244100" y="2671225"/>
            <a:ext cx="788700" cy="10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>
            <a:stCxn id="316" idx="6"/>
            <a:endCxn id="327" idx="2"/>
          </p:cNvCxnSpPr>
          <p:nvPr/>
        </p:nvCxnSpPr>
        <p:spPr>
          <a:xfrm>
            <a:off x="2244100" y="2671225"/>
            <a:ext cx="788700" cy="16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7" name="Shape 337"/>
          <p:cNvCxnSpPr>
            <a:stCxn id="317" idx="6"/>
            <a:endCxn id="324" idx="2"/>
          </p:cNvCxnSpPr>
          <p:nvPr/>
        </p:nvCxnSpPr>
        <p:spPr>
          <a:xfrm flipH="1" rot="10800000">
            <a:off x="2244100" y="1529050"/>
            <a:ext cx="788700" cy="22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8" name="Shape 338"/>
          <p:cNvCxnSpPr>
            <a:stCxn id="317" idx="6"/>
            <a:endCxn id="325" idx="2"/>
          </p:cNvCxnSpPr>
          <p:nvPr/>
        </p:nvCxnSpPr>
        <p:spPr>
          <a:xfrm flipH="1" rot="10800000">
            <a:off x="2244100" y="2116750"/>
            <a:ext cx="788700" cy="16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9" name="Shape 339"/>
          <p:cNvCxnSpPr>
            <a:stCxn id="317" idx="6"/>
            <a:endCxn id="326" idx="2"/>
          </p:cNvCxnSpPr>
          <p:nvPr/>
        </p:nvCxnSpPr>
        <p:spPr>
          <a:xfrm>
            <a:off x="2244100" y="3754750"/>
            <a:ext cx="78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0" name="Shape 340"/>
          <p:cNvCxnSpPr>
            <a:stCxn id="317" idx="6"/>
            <a:endCxn id="327" idx="2"/>
          </p:cNvCxnSpPr>
          <p:nvPr/>
        </p:nvCxnSpPr>
        <p:spPr>
          <a:xfrm>
            <a:off x="2244100" y="3754750"/>
            <a:ext cx="7887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1" name="Shape 341"/>
          <p:cNvSpPr/>
          <p:nvPr/>
        </p:nvSpPr>
        <p:spPr>
          <a:xfrm>
            <a:off x="4027700" y="1344738"/>
            <a:ext cx="448800" cy="40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027700" y="1932563"/>
            <a:ext cx="448800" cy="40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027700" y="3570438"/>
            <a:ext cx="448800" cy="40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027700" y="4124763"/>
            <a:ext cx="448800" cy="40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 txBox="1"/>
          <p:nvPr/>
        </p:nvSpPr>
        <p:spPr>
          <a:xfrm>
            <a:off x="4080500" y="2738138"/>
            <a:ext cx="495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...</a:t>
            </a:r>
          </a:p>
        </p:txBody>
      </p:sp>
      <p:cxnSp>
        <p:nvCxnSpPr>
          <p:cNvPr id="346" name="Shape 346"/>
          <p:cNvCxnSpPr>
            <a:stCxn id="324" idx="6"/>
            <a:endCxn id="341" idx="2"/>
          </p:cNvCxnSpPr>
          <p:nvPr/>
        </p:nvCxnSpPr>
        <p:spPr>
          <a:xfrm>
            <a:off x="3481725" y="1529050"/>
            <a:ext cx="5460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7" name="Shape 347"/>
          <p:cNvCxnSpPr>
            <a:stCxn id="324" idx="6"/>
            <a:endCxn id="342" idx="2"/>
          </p:cNvCxnSpPr>
          <p:nvPr/>
        </p:nvCxnSpPr>
        <p:spPr>
          <a:xfrm>
            <a:off x="3481725" y="1529050"/>
            <a:ext cx="546000" cy="6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8" name="Shape 348"/>
          <p:cNvCxnSpPr>
            <a:stCxn id="324" idx="6"/>
            <a:endCxn id="343" idx="2"/>
          </p:cNvCxnSpPr>
          <p:nvPr/>
        </p:nvCxnSpPr>
        <p:spPr>
          <a:xfrm>
            <a:off x="3481725" y="1529050"/>
            <a:ext cx="546000" cy="22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9" name="Shape 349"/>
          <p:cNvCxnSpPr>
            <a:stCxn id="324" idx="6"/>
            <a:endCxn id="344" idx="2"/>
          </p:cNvCxnSpPr>
          <p:nvPr/>
        </p:nvCxnSpPr>
        <p:spPr>
          <a:xfrm>
            <a:off x="3481725" y="1529050"/>
            <a:ext cx="546000" cy="27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0" name="Shape 350"/>
          <p:cNvCxnSpPr>
            <a:stCxn id="325" idx="6"/>
            <a:endCxn id="341" idx="2"/>
          </p:cNvCxnSpPr>
          <p:nvPr/>
        </p:nvCxnSpPr>
        <p:spPr>
          <a:xfrm flipH="1" rot="10800000">
            <a:off x="3481725" y="1545675"/>
            <a:ext cx="54600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1" name="Shape 351"/>
          <p:cNvCxnSpPr>
            <a:stCxn id="325" idx="6"/>
            <a:endCxn id="342" idx="2"/>
          </p:cNvCxnSpPr>
          <p:nvPr/>
        </p:nvCxnSpPr>
        <p:spPr>
          <a:xfrm>
            <a:off x="3481725" y="2116875"/>
            <a:ext cx="5460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2" name="Shape 352"/>
          <p:cNvCxnSpPr>
            <a:stCxn id="325" idx="6"/>
            <a:endCxn id="343" idx="2"/>
          </p:cNvCxnSpPr>
          <p:nvPr/>
        </p:nvCxnSpPr>
        <p:spPr>
          <a:xfrm>
            <a:off x="3481725" y="2116875"/>
            <a:ext cx="546000" cy="16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" name="Shape 353"/>
          <p:cNvCxnSpPr>
            <a:stCxn id="325" idx="6"/>
            <a:endCxn id="344" idx="2"/>
          </p:cNvCxnSpPr>
          <p:nvPr/>
        </p:nvCxnSpPr>
        <p:spPr>
          <a:xfrm>
            <a:off x="3481725" y="2116875"/>
            <a:ext cx="546000" cy="22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4" name="Shape 354"/>
          <p:cNvCxnSpPr>
            <a:stCxn id="326" idx="6"/>
            <a:endCxn id="341" idx="2"/>
          </p:cNvCxnSpPr>
          <p:nvPr/>
        </p:nvCxnSpPr>
        <p:spPr>
          <a:xfrm flipH="1" rot="10800000">
            <a:off x="3481725" y="1545850"/>
            <a:ext cx="546000" cy="22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5" name="Shape 355"/>
          <p:cNvCxnSpPr>
            <a:stCxn id="326" idx="6"/>
            <a:endCxn id="342" idx="2"/>
          </p:cNvCxnSpPr>
          <p:nvPr/>
        </p:nvCxnSpPr>
        <p:spPr>
          <a:xfrm flipH="1" rot="10800000">
            <a:off x="3481725" y="2133550"/>
            <a:ext cx="546000" cy="16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6" name="Shape 356"/>
          <p:cNvCxnSpPr>
            <a:stCxn id="326" idx="6"/>
            <a:endCxn id="343" idx="2"/>
          </p:cNvCxnSpPr>
          <p:nvPr/>
        </p:nvCxnSpPr>
        <p:spPr>
          <a:xfrm>
            <a:off x="3481725" y="3754750"/>
            <a:ext cx="5460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7" name="Shape 357"/>
          <p:cNvCxnSpPr>
            <a:stCxn id="326" idx="6"/>
            <a:endCxn id="344" idx="2"/>
          </p:cNvCxnSpPr>
          <p:nvPr/>
        </p:nvCxnSpPr>
        <p:spPr>
          <a:xfrm>
            <a:off x="3481725" y="3754750"/>
            <a:ext cx="546000" cy="5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8" name="Shape 358"/>
          <p:cNvCxnSpPr>
            <a:stCxn id="327" idx="6"/>
            <a:endCxn id="341" idx="2"/>
          </p:cNvCxnSpPr>
          <p:nvPr/>
        </p:nvCxnSpPr>
        <p:spPr>
          <a:xfrm flipH="1" rot="10800000">
            <a:off x="3481725" y="1545775"/>
            <a:ext cx="546000" cy="27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9" name="Shape 359"/>
          <p:cNvCxnSpPr>
            <a:stCxn id="327" idx="6"/>
            <a:endCxn id="342" idx="2"/>
          </p:cNvCxnSpPr>
          <p:nvPr/>
        </p:nvCxnSpPr>
        <p:spPr>
          <a:xfrm flipH="1" rot="10800000">
            <a:off x="3481725" y="2133475"/>
            <a:ext cx="546000" cy="21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0" name="Shape 360"/>
          <p:cNvCxnSpPr>
            <a:stCxn id="327" idx="6"/>
            <a:endCxn id="343" idx="2"/>
          </p:cNvCxnSpPr>
          <p:nvPr/>
        </p:nvCxnSpPr>
        <p:spPr>
          <a:xfrm flipH="1" rot="10800000">
            <a:off x="3481725" y="3771475"/>
            <a:ext cx="546000" cy="5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1" name="Shape 361"/>
          <p:cNvCxnSpPr>
            <a:stCxn id="327" idx="6"/>
            <a:endCxn id="344" idx="2"/>
          </p:cNvCxnSpPr>
          <p:nvPr/>
        </p:nvCxnSpPr>
        <p:spPr>
          <a:xfrm>
            <a:off x="3481725" y="4309075"/>
            <a:ext cx="5460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2" name="Shape 362"/>
          <p:cNvSpPr/>
          <p:nvPr/>
        </p:nvSpPr>
        <p:spPr>
          <a:xfrm>
            <a:off x="5075275" y="1924200"/>
            <a:ext cx="448800" cy="40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5075275" y="3562075"/>
            <a:ext cx="448800" cy="40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5128075" y="2728725"/>
            <a:ext cx="495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...</a:t>
            </a:r>
          </a:p>
        </p:txBody>
      </p:sp>
      <p:cxnSp>
        <p:nvCxnSpPr>
          <p:cNvPr id="365" name="Shape 365"/>
          <p:cNvCxnSpPr>
            <a:stCxn id="341" idx="6"/>
            <a:endCxn id="362" idx="2"/>
          </p:cNvCxnSpPr>
          <p:nvPr/>
        </p:nvCxnSpPr>
        <p:spPr>
          <a:xfrm>
            <a:off x="4476500" y="1545738"/>
            <a:ext cx="5988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" name="Shape 366"/>
          <p:cNvCxnSpPr>
            <a:stCxn id="341" idx="6"/>
            <a:endCxn id="363" idx="2"/>
          </p:cNvCxnSpPr>
          <p:nvPr/>
        </p:nvCxnSpPr>
        <p:spPr>
          <a:xfrm>
            <a:off x="4476500" y="1545738"/>
            <a:ext cx="598800" cy="22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7" name="Shape 367"/>
          <p:cNvCxnSpPr>
            <a:stCxn id="342" idx="6"/>
            <a:endCxn id="362" idx="2"/>
          </p:cNvCxnSpPr>
          <p:nvPr/>
        </p:nvCxnSpPr>
        <p:spPr>
          <a:xfrm flipH="1" rot="10800000">
            <a:off x="4476500" y="2125163"/>
            <a:ext cx="5988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8" name="Shape 368"/>
          <p:cNvCxnSpPr>
            <a:stCxn id="342" idx="6"/>
            <a:endCxn id="363" idx="2"/>
          </p:cNvCxnSpPr>
          <p:nvPr/>
        </p:nvCxnSpPr>
        <p:spPr>
          <a:xfrm>
            <a:off x="4476500" y="2133563"/>
            <a:ext cx="598800" cy="1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9" name="Shape 369"/>
          <p:cNvCxnSpPr>
            <a:stCxn id="343" idx="6"/>
            <a:endCxn id="362" idx="2"/>
          </p:cNvCxnSpPr>
          <p:nvPr/>
        </p:nvCxnSpPr>
        <p:spPr>
          <a:xfrm flipH="1" rot="10800000">
            <a:off x="4476500" y="2125338"/>
            <a:ext cx="598800" cy="16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0" name="Shape 370"/>
          <p:cNvCxnSpPr>
            <a:stCxn id="343" idx="6"/>
            <a:endCxn id="363" idx="2"/>
          </p:cNvCxnSpPr>
          <p:nvPr/>
        </p:nvCxnSpPr>
        <p:spPr>
          <a:xfrm flipH="1" rot="10800000">
            <a:off x="4476500" y="3763038"/>
            <a:ext cx="5988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1" name="Shape 371"/>
          <p:cNvCxnSpPr>
            <a:stCxn id="344" idx="6"/>
            <a:endCxn id="362" idx="2"/>
          </p:cNvCxnSpPr>
          <p:nvPr/>
        </p:nvCxnSpPr>
        <p:spPr>
          <a:xfrm flipH="1" rot="10800000">
            <a:off x="4476500" y="2125263"/>
            <a:ext cx="598800" cy="22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2" name="Shape 372"/>
          <p:cNvCxnSpPr>
            <a:stCxn id="344" idx="6"/>
            <a:endCxn id="363" idx="2"/>
          </p:cNvCxnSpPr>
          <p:nvPr/>
        </p:nvCxnSpPr>
        <p:spPr>
          <a:xfrm flipH="1" rot="10800000">
            <a:off x="4476500" y="3762963"/>
            <a:ext cx="5988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3" name="Shape 373"/>
          <p:cNvSpPr/>
          <p:nvPr/>
        </p:nvSpPr>
        <p:spPr>
          <a:xfrm>
            <a:off x="6023250" y="2698875"/>
            <a:ext cx="448800" cy="40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4" name="Shape 374"/>
          <p:cNvCxnSpPr>
            <a:stCxn id="362" idx="6"/>
            <a:endCxn id="373" idx="2"/>
          </p:cNvCxnSpPr>
          <p:nvPr/>
        </p:nvCxnSpPr>
        <p:spPr>
          <a:xfrm>
            <a:off x="5524075" y="2125200"/>
            <a:ext cx="499200" cy="7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5" name="Shape 375"/>
          <p:cNvCxnSpPr>
            <a:stCxn id="363" idx="6"/>
            <a:endCxn id="373" idx="2"/>
          </p:cNvCxnSpPr>
          <p:nvPr/>
        </p:nvCxnSpPr>
        <p:spPr>
          <a:xfrm flipH="1" rot="10800000">
            <a:off x="5524075" y="2899975"/>
            <a:ext cx="499200" cy="8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6" name="Shape 376"/>
          <p:cNvSpPr/>
          <p:nvPr/>
        </p:nvSpPr>
        <p:spPr>
          <a:xfrm rot="-5400000">
            <a:off x="5142175" y="4181275"/>
            <a:ext cx="315000" cy="774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 txBox="1"/>
          <p:nvPr/>
        </p:nvSpPr>
        <p:spPr>
          <a:xfrm>
            <a:off x="4858725" y="4626350"/>
            <a:ext cx="9489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 nodes</a:t>
            </a:r>
          </a:p>
        </p:txBody>
      </p:sp>
      <p:sp>
        <p:nvSpPr>
          <p:cNvPr id="378" name="Shape 378"/>
          <p:cNvSpPr/>
          <p:nvPr/>
        </p:nvSpPr>
        <p:spPr>
          <a:xfrm rot="-5400000">
            <a:off x="4094600" y="4181275"/>
            <a:ext cx="315000" cy="774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3765600" y="4613050"/>
            <a:ext cx="10584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512</a:t>
            </a:r>
            <a:r>
              <a:rPr lang="en-GB"/>
              <a:t> nodes</a:t>
            </a:r>
          </a:p>
        </p:txBody>
      </p:sp>
      <p:sp>
        <p:nvSpPr>
          <p:cNvPr id="380" name="Shape 380"/>
          <p:cNvSpPr/>
          <p:nvPr/>
        </p:nvSpPr>
        <p:spPr>
          <a:xfrm rot="-5400000">
            <a:off x="3100225" y="4181275"/>
            <a:ext cx="315000" cy="774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/>
        </p:nvSpPr>
        <p:spPr>
          <a:xfrm>
            <a:off x="2771225" y="4613050"/>
            <a:ext cx="10584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512 nodes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806225" y="2552300"/>
            <a:ext cx="18756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Output</a:t>
            </a:r>
            <a:r>
              <a:rPr lang="en-GB"/>
              <a:t> -  One-Hot-Encoded label</a:t>
            </a:r>
          </a:p>
        </p:txBody>
      </p:sp>
      <p:sp>
        <p:nvSpPr>
          <p:cNvPr id="383" name="Shape 383"/>
          <p:cNvSpPr/>
          <p:nvPr/>
        </p:nvSpPr>
        <p:spPr>
          <a:xfrm rot="10800000">
            <a:off x="6571625" y="2601675"/>
            <a:ext cx="234600" cy="668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5680675" y="2148675"/>
            <a:ext cx="9177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Softmax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2188138" y="1482000"/>
            <a:ext cx="9177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ReLu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472575" y="1213225"/>
            <a:ext cx="9177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ReLu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Grid Search Parameters</a:t>
            </a:r>
          </a:p>
        </p:txBody>
      </p:sp>
      <p:graphicFrame>
        <p:nvGraphicFramePr>
          <p:cNvPr id="392" name="Shape 392"/>
          <p:cNvGraphicFramePr/>
          <p:nvPr/>
        </p:nvGraphicFramePr>
        <p:xfrm>
          <a:off x="1131250" y="166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{9A7AF9FD-67DB-4FC7-A7CA-32663A59DF42}</a:tableStyleId>
              </a:tblPr>
              <a:tblGrid>
                <a:gridCol w="904700"/>
                <a:gridCol w="914875"/>
                <a:gridCol w="1240150"/>
                <a:gridCol w="1036850"/>
                <a:gridCol w="864050"/>
                <a:gridCol w="1219825"/>
                <a:gridCol w="894550"/>
              </a:tblGrid>
              <a:tr h="33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Learning Rate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Regularization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Regularization Type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Keep Probability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Training Loss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Validation Accuracy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Test Accuracy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000"/>
                        <a:t>0.0308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000"/>
                        <a:t>0.853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000"/>
                        <a:t>0.85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0.0309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0.853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0.0312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0.852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0.0314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0.851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0.0313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0.851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0.0315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0.849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0.0359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0.827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0.0358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0.826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0.0362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0.826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0.0365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0.825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0.0367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0.825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0.0363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0.825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0.82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93" name="Shape 393"/>
          <p:cNvSpPr txBox="1"/>
          <p:nvPr/>
        </p:nvSpPr>
        <p:spPr>
          <a:xfrm>
            <a:off x="1066800" y="1214575"/>
            <a:ext cx="7199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32 minibatch size, 50 epochs, 3 max norm constraint (36 combinations, ~40 min per run)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Grid Search Parameters - Cont</a:t>
            </a:r>
          </a:p>
        </p:txBody>
      </p:sp>
      <p:graphicFrame>
        <p:nvGraphicFramePr>
          <p:cNvPr id="399" name="Shape 399"/>
          <p:cNvGraphicFramePr/>
          <p:nvPr/>
        </p:nvGraphicFramePr>
        <p:xfrm>
          <a:off x="1160650" y="164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{9A7AF9FD-67DB-4FC7-A7CA-32663A59DF42}</a:tableStyleId>
              </a:tblPr>
              <a:tblGrid>
                <a:gridCol w="904950"/>
                <a:gridCol w="915125"/>
                <a:gridCol w="1240500"/>
                <a:gridCol w="1037150"/>
                <a:gridCol w="864300"/>
                <a:gridCol w="1220175"/>
                <a:gridCol w="894800"/>
              </a:tblGrid>
              <a:tr h="33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Learning Rate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Regularization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Regularization Type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Keep Probability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Training Loss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Validation Accuracy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Test Accuracy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0.0499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0.0501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0.0501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0.0507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0.0509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0.749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0.0509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0.749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0.0508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0.749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0.0509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0.749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0.051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0.748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0.0522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0.0531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0.738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0.74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