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notesMasterIdLst>
    <p:notesMasterId r:id="rId18"/>
  </p:notesMasterIdLst>
  <p:sldIdLst>
    <p:sldId id="269" r:id="rId2"/>
    <p:sldId id="281" r:id="rId3"/>
    <p:sldId id="284" r:id="rId4"/>
    <p:sldId id="285" r:id="rId5"/>
    <p:sldId id="283" r:id="rId6"/>
    <p:sldId id="287" r:id="rId7"/>
    <p:sldId id="288" r:id="rId8"/>
    <p:sldId id="292" r:id="rId9"/>
    <p:sldId id="293" r:id="rId10"/>
    <p:sldId id="294" r:id="rId11"/>
    <p:sldId id="260" r:id="rId12"/>
    <p:sldId id="289" r:id="rId13"/>
    <p:sldId id="290" r:id="rId14"/>
    <p:sldId id="291" r:id="rId15"/>
    <p:sldId id="274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47"/>
    <p:restoredTop sz="89286"/>
  </p:normalViewPr>
  <p:slideViewPr>
    <p:cSldViewPr snapToGrid="0" snapToObjects="1">
      <p:cViewPr>
        <p:scale>
          <a:sx n="100" d="100"/>
          <a:sy n="100" d="100"/>
        </p:scale>
        <p:origin x="216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69AF8A-8554-D74B-B8C7-B6347E590D19}" type="datetimeFigureOut">
              <a:rPr lang="en-US" smtClean="0"/>
              <a:t>5/6/17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2D47B-A527-614C-BCC4-5E0D5E97E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74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还是先</a:t>
            </a:r>
            <a:r>
              <a:rPr lang="en-US" altLang="zh-CN" dirty="0" smtClean="0"/>
              <a:t>tag</a:t>
            </a:r>
            <a:r>
              <a:rPr lang="zh-CN" altLang="en-US" dirty="0" smtClean="0"/>
              <a:t>成统一的</a:t>
            </a:r>
            <a:r>
              <a:rPr lang="en-US" altLang="zh-CN" dirty="0" smtClean="0"/>
              <a:t>field</a:t>
            </a:r>
            <a:r>
              <a:rPr lang="zh-CN" altLang="en-US" dirty="0" smtClean="0"/>
              <a:t> </a:t>
            </a:r>
            <a:r>
              <a:rPr lang="en-US" altLang="zh-CN" dirty="0" smtClean="0"/>
              <a:t>name</a:t>
            </a:r>
            <a:r>
              <a:rPr lang="zh-CN" altLang="en-US" dirty="0" smtClean="0">
                <a:sym typeface="Wingdings"/>
              </a:rPr>
              <a:t>：</a:t>
            </a:r>
            <a:r>
              <a:rPr lang="en-US" altLang="zh-CN" dirty="0" smtClean="0">
                <a:sym typeface="Wingdings"/>
              </a:rPr>
              <a:t>[Nation,</a:t>
            </a:r>
            <a:r>
              <a:rPr lang="zh-CN" altLang="en-US" dirty="0" smtClean="0">
                <a:sym typeface="Wingdings"/>
              </a:rPr>
              <a:t> </a:t>
            </a:r>
            <a:r>
              <a:rPr lang="en-US" altLang="zh-CN" dirty="0" smtClean="0">
                <a:sym typeface="Wingdings"/>
              </a:rPr>
              <a:t>Rank</a:t>
            </a:r>
            <a:r>
              <a:rPr lang="mr-IN" altLang="zh-CN" dirty="0" smtClean="0">
                <a:sym typeface="Wingdings"/>
              </a:rPr>
              <a:t>…</a:t>
            </a:r>
            <a:r>
              <a:rPr lang="en-US" altLang="zh-CN" dirty="0" smtClean="0">
                <a:sym typeface="Wingdings"/>
              </a:rPr>
              <a:t>]</a:t>
            </a:r>
            <a:r>
              <a:rPr lang="zh-CN" altLang="en-US" dirty="0" smtClean="0">
                <a:sym typeface="Wingdings"/>
              </a:rPr>
              <a:t>，</a:t>
            </a:r>
            <a:r>
              <a:rPr lang="zh-CN" altLang="en-US" baseline="0" dirty="0" smtClean="0">
                <a:sym typeface="Wingdings"/>
              </a:rPr>
              <a:t>这样可以大致清楚都有什么</a:t>
            </a:r>
            <a:r>
              <a:rPr lang="en-US" altLang="zh-CN" baseline="0" dirty="0" smtClean="0">
                <a:sym typeface="Wingdings"/>
              </a:rPr>
              <a:t>fields</a:t>
            </a:r>
            <a:r>
              <a:rPr lang="zh-CN" altLang="en-US" baseline="0" dirty="0" smtClean="0">
                <a:sym typeface="Wingdings"/>
              </a:rPr>
              <a:t>，然后再</a:t>
            </a:r>
            <a:r>
              <a:rPr lang="en-US" altLang="zh-CN" baseline="0" dirty="0" smtClean="0">
                <a:sym typeface="Wingdings"/>
              </a:rPr>
              <a:t>label</a:t>
            </a:r>
            <a:r>
              <a:rPr lang="zh-CN" altLang="en-US" baseline="0" dirty="0" smtClean="0">
                <a:sym typeface="Wingdings"/>
              </a:rPr>
              <a:t> </a:t>
            </a:r>
            <a:r>
              <a:rPr lang="en-US" altLang="zh-CN" baseline="0" dirty="0" err="1" smtClean="0">
                <a:sym typeface="Wingdings"/>
              </a:rPr>
              <a:t>shown_up</a:t>
            </a:r>
            <a:r>
              <a:rPr lang="zh-CN" altLang="en-US" baseline="0" dirty="0" smtClean="0">
                <a:sym typeface="Wingdings"/>
              </a:rPr>
              <a:t> </a:t>
            </a:r>
            <a:r>
              <a:rPr lang="en-US" altLang="zh-CN" baseline="0" dirty="0" smtClean="0">
                <a:sym typeface="Wingdings"/>
              </a:rPr>
              <a:t>id</a:t>
            </a:r>
          </a:p>
          <a:p>
            <a:r>
              <a:rPr lang="zh-CN" altLang="en-US" baseline="0" dirty="0" smtClean="0">
                <a:sym typeface="Wingdings"/>
              </a:rPr>
              <a:t>对于每一个发现的</a:t>
            </a:r>
            <a:r>
              <a:rPr lang="en-US" altLang="zh-CN" baseline="0" dirty="0" smtClean="0">
                <a:sym typeface="Wingdings"/>
              </a:rPr>
              <a:t>value</a:t>
            </a:r>
            <a:r>
              <a:rPr lang="zh-CN" altLang="en-US" baseline="0" dirty="0" smtClean="0">
                <a:sym typeface="Wingdings"/>
              </a:rPr>
              <a:t>，都要确定其对应的</a:t>
            </a:r>
            <a:r>
              <a:rPr lang="en-US" altLang="zh-CN" baseline="0" dirty="0" smtClean="0">
                <a:sym typeface="Wingdings"/>
              </a:rPr>
              <a:t>field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2D47B-A527-614C-BCC4-5E0D5E97ED7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0114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Logical forms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2D47B-A527-614C-BCC4-5E0D5E97ED7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389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还是先</a:t>
            </a:r>
            <a:r>
              <a:rPr lang="en-US" altLang="zh-CN" dirty="0" smtClean="0"/>
              <a:t>tag</a:t>
            </a:r>
            <a:r>
              <a:rPr lang="zh-CN" altLang="en-US" dirty="0" smtClean="0"/>
              <a:t>成统一的</a:t>
            </a:r>
            <a:r>
              <a:rPr lang="en-US" altLang="zh-CN" dirty="0" smtClean="0"/>
              <a:t>field</a:t>
            </a:r>
            <a:r>
              <a:rPr lang="zh-CN" altLang="en-US" dirty="0" smtClean="0"/>
              <a:t> </a:t>
            </a:r>
            <a:r>
              <a:rPr lang="en-US" altLang="zh-CN" dirty="0" smtClean="0"/>
              <a:t>name</a:t>
            </a:r>
            <a:r>
              <a:rPr lang="zh-CN" altLang="en-US" dirty="0" smtClean="0">
                <a:sym typeface="Wingdings"/>
              </a:rPr>
              <a:t>：</a:t>
            </a:r>
            <a:r>
              <a:rPr lang="en-US" altLang="zh-CN" dirty="0" smtClean="0">
                <a:sym typeface="Wingdings"/>
              </a:rPr>
              <a:t>[Nation,</a:t>
            </a:r>
            <a:r>
              <a:rPr lang="zh-CN" altLang="en-US" dirty="0" smtClean="0">
                <a:sym typeface="Wingdings"/>
              </a:rPr>
              <a:t> </a:t>
            </a:r>
            <a:r>
              <a:rPr lang="en-US" altLang="zh-CN" dirty="0" smtClean="0">
                <a:sym typeface="Wingdings"/>
              </a:rPr>
              <a:t>Rank</a:t>
            </a:r>
            <a:r>
              <a:rPr lang="mr-IN" altLang="zh-CN" dirty="0" smtClean="0">
                <a:sym typeface="Wingdings"/>
              </a:rPr>
              <a:t>…</a:t>
            </a:r>
            <a:r>
              <a:rPr lang="en-US" altLang="zh-CN" dirty="0" smtClean="0">
                <a:sym typeface="Wingdings"/>
              </a:rPr>
              <a:t>]</a:t>
            </a:r>
            <a:r>
              <a:rPr lang="zh-CN" altLang="en-US" dirty="0" smtClean="0">
                <a:sym typeface="Wingdings"/>
              </a:rPr>
              <a:t>，</a:t>
            </a:r>
            <a:r>
              <a:rPr lang="zh-CN" altLang="en-US" baseline="0" dirty="0" smtClean="0">
                <a:sym typeface="Wingdings"/>
              </a:rPr>
              <a:t>这样可以大致清楚都有什么</a:t>
            </a:r>
            <a:r>
              <a:rPr lang="en-US" altLang="zh-CN" baseline="0" dirty="0" smtClean="0">
                <a:sym typeface="Wingdings"/>
              </a:rPr>
              <a:t>fields</a:t>
            </a:r>
            <a:r>
              <a:rPr lang="zh-CN" altLang="en-US" baseline="0" dirty="0" smtClean="0">
                <a:sym typeface="Wingdings"/>
              </a:rPr>
              <a:t>，然后再</a:t>
            </a:r>
            <a:r>
              <a:rPr lang="en-US" altLang="zh-CN" baseline="0" dirty="0" smtClean="0">
                <a:sym typeface="Wingdings"/>
              </a:rPr>
              <a:t>label</a:t>
            </a:r>
            <a:r>
              <a:rPr lang="zh-CN" altLang="en-US" baseline="0" dirty="0" smtClean="0">
                <a:sym typeface="Wingdings"/>
              </a:rPr>
              <a:t> </a:t>
            </a:r>
            <a:r>
              <a:rPr lang="en-US" altLang="zh-CN" baseline="0" dirty="0" err="1" smtClean="0">
                <a:sym typeface="Wingdings"/>
              </a:rPr>
              <a:t>shown_up</a:t>
            </a:r>
            <a:r>
              <a:rPr lang="zh-CN" altLang="en-US" baseline="0" dirty="0" smtClean="0">
                <a:sym typeface="Wingdings"/>
              </a:rPr>
              <a:t> </a:t>
            </a:r>
            <a:r>
              <a:rPr lang="en-US" altLang="zh-CN" baseline="0" dirty="0" smtClean="0">
                <a:sym typeface="Wingdings"/>
              </a:rPr>
              <a:t>id</a:t>
            </a:r>
          </a:p>
          <a:p>
            <a:r>
              <a:rPr lang="zh-CN" altLang="en-US" baseline="0" dirty="0" smtClean="0">
                <a:sym typeface="Wingdings"/>
              </a:rPr>
              <a:t>对于每一个发现的</a:t>
            </a:r>
            <a:r>
              <a:rPr lang="en-US" altLang="zh-CN" baseline="0" dirty="0" smtClean="0">
                <a:sym typeface="Wingdings"/>
              </a:rPr>
              <a:t>value</a:t>
            </a:r>
            <a:r>
              <a:rPr lang="zh-CN" altLang="en-US" baseline="0" dirty="0" smtClean="0">
                <a:sym typeface="Wingdings"/>
              </a:rPr>
              <a:t>，都要确定其对应的</a:t>
            </a:r>
            <a:r>
              <a:rPr lang="en-US" altLang="zh-CN" baseline="0" dirty="0" smtClean="0">
                <a:sym typeface="Wingdings"/>
              </a:rPr>
              <a:t>field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2D47B-A527-614C-BCC4-5E0D5E97ED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96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后期</a:t>
            </a:r>
            <a:r>
              <a:rPr lang="en-US" altLang="zh-CN" dirty="0" smtClean="0"/>
              <a:t>adding</a:t>
            </a:r>
            <a:r>
              <a:rPr lang="zh-CN" altLang="en-US" dirty="0" smtClean="0"/>
              <a:t>新的句子和问答方式：</a:t>
            </a:r>
            <a:r>
              <a:rPr lang="en-US" altLang="zh-CN" dirty="0" smtClean="0"/>
              <a:t>small fields with {possible paraphrases}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2D47B-A527-614C-BCC4-5E0D5E97ED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还是先</a:t>
            </a:r>
            <a:r>
              <a:rPr lang="en-US" altLang="zh-CN" dirty="0" smtClean="0"/>
              <a:t>tag</a:t>
            </a:r>
            <a:r>
              <a:rPr lang="zh-CN" altLang="en-US" dirty="0" smtClean="0"/>
              <a:t>成统一的</a:t>
            </a:r>
            <a:r>
              <a:rPr lang="en-US" altLang="zh-CN" dirty="0" smtClean="0"/>
              <a:t>field</a:t>
            </a:r>
            <a:r>
              <a:rPr lang="zh-CN" altLang="en-US" dirty="0" smtClean="0"/>
              <a:t> </a:t>
            </a:r>
            <a:r>
              <a:rPr lang="en-US" altLang="zh-CN" dirty="0" smtClean="0"/>
              <a:t>name</a:t>
            </a:r>
            <a:r>
              <a:rPr lang="zh-CN" altLang="en-US" dirty="0" smtClean="0">
                <a:sym typeface="Wingdings"/>
              </a:rPr>
              <a:t>：</a:t>
            </a:r>
            <a:r>
              <a:rPr lang="en-US" altLang="zh-CN" dirty="0" smtClean="0">
                <a:sym typeface="Wingdings"/>
              </a:rPr>
              <a:t>[Nation,</a:t>
            </a:r>
            <a:r>
              <a:rPr lang="zh-CN" altLang="en-US" dirty="0" smtClean="0">
                <a:sym typeface="Wingdings"/>
              </a:rPr>
              <a:t> </a:t>
            </a:r>
            <a:r>
              <a:rPr lang="en-US" altLang="zh-CN" dirty="0" smtClean="0">
                <a:sym typeface="Wingdings"/>
              </a:rPr>
              <a:t>Rank</a:t>
            </a:r>
            <a:r>
              <a:rPr lang="mr-IN" altLang="zh-CN" dirty="0" smtClean="0">
                <a:sym typeface="Wingdings"/>
              </a:rPr>
              <a:t>…</a:t>
            </a:r>
            <a:r>
              <a:rPr lang="en-US" altLang="zh-CN" dirty="0" smtClean="0">
                <a:sym typeface="Wingdings"/>
              </a:rPr>
              <a:t>]</a:t>
            </a:r>
            <a:r>
              <a:rPr lang="zh-CN" altLang="en-US" dirty="0" smtClean="0">
                <a:sym typeface="Wingdings"/>
              </a:rPr>
              <a:t>，</a:t>
            </a:r>
            <a:r>
              <a:rPr lang="zh-CN" altLang="en-US" baseline="0" dirty="0" smtClean="0">
                <a:sym typeface="Wingdings"/>
              </a:rPr>
              <a:t>这样可以大致清楚都有什么</a:t>
            </a:r>
            <a:r>
              <a:rPr lang="en-US" altLang="zh-CN" baseline="0" dirty="0" smtClean="0">
                <a:sym typeface="Wingdings"/>
              </a:rPr>
              <a:t>fields</a:t>
            </a:r>
            <a:r>
              <a:rPr lang="zh-CN" altLang="en-US" baseline="0" dirty="0" smtClean="0">
                <a:sym typeface="Wingdings"/>
              </a:rPr>
              <a:t>，然后再</a:t>
            </a:r>
            <a:r>
              <a:rPr lang="en-US" altLang="zh-CN" baseline="0" dirty="0" smtClean="0">
                <a:sym typeface="Wingdings"/>
              </a:rPr>
              <a:t>label</a:t>
            </a:r>
            <a:r>
              <a:rPr lang="zh-CN" altLang="en-US" baseline="0" dirty="0" smtClean="0">
                <a:sym typeface="Wingdings"/>
              </a:rPr>
              <a:t> </a:t>
            </a:r>
            <a:r>
              <a:rPr lang="en-US" altLang="zh-CN" baseline="0" dirty="0" err="1" smtClean="0">
                <a:sym typeface="Wingdings"/>
              </a:rPr>
              <a:t>shown_up</a:t>
            </a:r>
            <a:r>
              <a:rPr lang="zh-CN" altLang="en-US" baseline="0" dirty="0" smtClean="0">
                <a:sym typeface="Wingdings"/>
              </a:rPr>
              <a:t> </a:t>
            </a:r>
            <a:r>
              <a:rPr lang="en-US" altLang="zh-CN" baseline="0" dirty="0" smtClean="0">
                <a:sym typeface="Wingdings"/>
              </a:rPr>
              <a:t>id</a:t>
            </a:r>
          </a:p>
          <a:p>
            <a:r>
              <a:rPr lang="zh-CN" altLang="en-US" baseline="0" dirty="0" smtClean="0">
                <a:sym typeface="Wingdings"/>
              </a:rPr>
              <a:t>对于每一个发现的</a:t>
            </a:r>
            <a:r>
              <a:rPr lang="en-US" altLang="zh-CN" baseline="0" dirty="0" smtClean="0">
                <a:sym typeface="Wingdings"/>
              </a:rPr>
              <a:t>value</a:t>
            </a:r>
            <a:r>
              <a:rPr lang="zh-CN" altLang="en-US" baseline="0" dirty="0" smtClean="0">
                <a:sym typeface="Wingdings"/>
              </a:rPr>
              <a:t>，都要确定其对应的</a:t>
            </a:r>
            <a:r>
              <a:rPr lang="en-US" altLang="zh-CN" baseline="0" dirty="0" smtClean="0">
                <a:sym typeface="Wingdings"/>
              </a:rPr>
              <a:t>field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2D47B-A527-614C-BCC4-5E0D5E97ED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670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还是先</a:t>
            </a:r>
            <a:r>
              <a:rPr lang="en-US" altLang="zh-CN" dirty="0" smtClean="0"/>
              <a:t>tag</a:t>
            </a:r>
            <a:r>
              <a:rPr lang="zh-CN" altLang="en-US" dirty="0" smtClean="0"/>
              <a:t>成统一的</a:t>
            </a:r>
            <a:r>
              <a:rPr lang="en-US" altLang="zh-CN" dirty="0" smtClean="0"/>
              <a:t>field</a:t>
            </a:r>
            <a:r>
              <a:rPr lang="zh-CN" altLang="en-US" dirty="0" smtClean="0"/>
              <a:t> </a:t>
            </a:r>
            <a:r>
              <a:rPr lang="en-US" altLang="zh-CN" dirty="0" smtClean="0"/>
              <a:t>name</a:t>
            </a:r>
            <a:r>
              <a:rPr lang="zh-CN" altLang="en-US" dirty="0" smtClean="0">
                <a:sym typeface="Wingdings"/>
              </a:rPr>
              <a:t>：</a:t>
            </a:r>
            <a:r>
              <a:rPr lang="en-US" altLang="zh-CN" dirty="0" smtClean="0">
                <a:sym typeface="Wingdings"/>
              </a:rPr>
              <a:t>[Nation,</a:t>
            </a:r>
            <a:r>
              <a:rPr lang="zh-CN" altLang="en-US" dirty="0" smtClean="0">
                <a:sym typeface="Wingdings"/>
              </a:rPr>
              <a:t> </a:t>
            </a:r>
            <a:r>
              <a:rPr lang="en-US" altLang="zh-CN" dirty="0" smtClean="0">
                <a:sym typeface="Wingdings"/>
              </a:rPr>
              <a:t>Rank</a:t>
            </a:r>
            <a:r>
              <a:rPr lang="mr-IN" altLang="zh-CN" dirty="0" smtClean="0">
                <a:sym typeface="Wingdings"/>
              </a:rPr>
              <a:t>…</a:t>
            </a:r>
            <a:r>
              <a:rPr lang="en-US" altLang="zh-CN" dirty="0" smtClean="0">
                <a:sym typeface="Wingdings"/>
              </a:rPr>
              <a:t>]</a:t>
            </a:r>
            <a:r>
              <a:rPr lang="zh-CN" altLang="en-US" dirty="0" smtClean="0">
                <a:sym typeface="Wingdings"/>
              </a:rPr>
              <a:t>，</a:t>
            </a:r>
            <a:r>
              <a:rPr lang="zh-CN" altLang="en-US" baseline="0" dirty="0" smtClean="0">
                <a:sym typeface="Wingdings"/>
              </a:rPr>
              <a:t>这样可以大致清楚都有什么</a:t>
            </a:r>
            <a:r>
              <a:rPr lang="en-US" altLang="zh-CN" baseline="0" dirty="0" smtClean="0">
                <a:sym typeface="Wingdings"/>
              </a:rPr>
              <a:t>fields</a:t>
            </a:r>
            <a:r>
              <a:rPr lang="zh-CN" altLang="en-US" baseline="0" dirty="0" smtClean="0">
                <a:sym typeface="Wingdings"/>
              </a:rPr>
              <a:t>，然后再</a:t>
            </a:r>
            <a:r>
              <a:rPr lang="en-US" altLang="zh-CN" baseline="0" dirty="0" smtClean="0">
                <a:sym typeface="Wingdings"/>
              </a:rPr>
              <a:t>label</a:t>
            </a:r>
            <a:r>
              <a:rPr lang="zh-CN" altLang="en-US" baseline="0" dirty="0" smtClean="0">
                <a:sym typeface="Wingdings"/>
              </a:rPr>
              <a:t> </a:t>
            </a:r>
            <a:r>
              <a:rPr lang="en-US" altLang="zh-CN" baseline="0" dirty="0" err="1" smtClean="0">
                <a:sym typeface="Wingdings"/>
              </a:rPr>
              <a:t>shown_up</a:t>
            </a:r>
            <a:r>
              <a:rPr lang="zh-CN" altLang="en-US" baseline="0" dirty="0" smtClean="0">
                <a:sym typeface="Wingdings"/>
              </a:rPr>
              <a:t> </a:t>
            </a:r>
            <a:r>
              <a:rPr lang="en-US" altLang="zh-CN" baseline="0" dirty="0" smtClean="0">
                <a:sym typeface="Wingdings"/>
              </a:rPr>
              <a:t>id</a:t>
            </a:r>
          </a:p>
          <a:p>
            <a:r>
              <a:rPr lang="zh-CN" altLang="en-US" baseline="0" dirty="0" smtClean="0">
                <a:sym typeface="Wingdings"/>
              </a:rPr>
              <a:t>对于每一个发现的</a:t>
            </a:r>
            <a:r>
              <a:rPr lang="en-US" altLang="zh-CN" baseline="0" dirty="0" smtClean="0">
                <a:sym typeface="Wingdings"/>
              </a:rPr>
              <a:t>value</a:t>
            </a:r>
            <a:r>
              <a:rPr lang="zh-CN" altLang="en-US" baseline="0" dirty="0" smtClean="0">
                <a:sym typeface="Wingdings"/>
              </a:rPr>
              <a:t>，都要确定其对应的</a:t>
            </a:r>
            <a:r>
              <a:rPr lang="en-US" altLang="zh-CN" baseline="0" dirty="0" smtClean="0">
                <a:sym typeface="Wingdings"/>
              </a:rPr>
              <a:t>field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2D47B-A527-614C-BCC4-5E0D5E97ED7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77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Attention-based seq2seq DNN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2D47B-A527-614C-BCC4-5E0D5E97ED7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Attention-based seq2seq DNN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2D47B-A527-614C-BCC4-5E0D5E97ED7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501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Attention-based seq2seq DNN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2D47B-A527-614C-BCC4-5E0D5E97ED7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084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Attention-based seq2seq DNN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2D47B-A527-614C-BCC4-5E0D5E97ED7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39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D940-588B-B243-B64D-D9263B98B06E}" type="datetimeFigureOut">
              <a:rPr lang="en-US" smtClean="0"/>
              <a:t>5/6/17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D940-588B-B243-B64D-D9263B98B06E}" type="datetimeFigureOut">
              <a:rPr lang="en-US" smtClean="0"/>
              <a:t>5/6/17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D940-588B-B243-B64D-D9263B98B06E}" type="datetimeFigureOut">
              <a:rPr lang="en-US" smtClean="0"/>
              <a:t>5/6/17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D940-588B-B243-B64D-D9263B98B06E}" type="datetimeFigureOut">
              <a:rPr lang="en-US" smtClean="0"/>
              <a:t>5/6/17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D940-588B-B243-B64D-D9263B98B06E}" type="datetimeFigureOut">
              <a:rPr lang="en-US" smtClean="0"/>
              <a:t>5/6/17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D940-588B-B243-B64D-D9263B98B06E}" type="datetimeFigureOut">
              <a:rPr lang="en-US" smtClean="0"/>
              <a:t>5/6/17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D940-588B-B243-B64D-D9263B98B06E}" type="datetimeFigureOut">
              <a:rPr lang="en-US" smtClean="0"/>
              <a:t>5/6/17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D940-588B-B243-B64D-D9263B98B06E}" type="datetimeFigureOut">
              <a:rPr lang="en-US" smtClean="0"/>
              <a:t>5/6/17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D940-588B-B243-B64D-D9263B98B06E}" type="datetimeFigureOut">
              <a:rPr lang="en-US" smtClean="0"/>
              <a:t>5/6/17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323D940-588B-B243-B64D-D9263B98B06E}" type="datetimeFigureOut">
              <a:rPr lang="en-US" smtClean="0"/>
              <a:t>5/6/17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D940-588B-B243-B64D-D9263B98B06E}" type="datetimeFigureOut">
              <a:rPr lang="en-US" smtClean="0"/>
              <a:t>5/6/17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323D940-588B-B243-B64D-D9263B98B06E}" type="datetimeFigureOut">
              <a:rPr lang="en-US" smtClean="0"/>
              <a:t>5/6/17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80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203" y="256624"/>
            <a:ext cx="6072515" cy="1450757"/>
          </a:xfrm>
        </p:spPr>
        <p:txBody>
          <a:bodyPr/>
          <a:lstStyle/>
          <a:p>
            <a:r>
              <a:rPr lang="en-US" altLang="zh-CN" dirty="0" smtClean="0"/>
              <a:t>Problem Statement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4203" y="1845734"/>
                <a:ext cx="4806846" cy="4225282"/>
              </a:xfrm>
            </p:spPr>
            <p:txBody>
              <a:bodyPr>
                <a:normAutofit/>
              </a:bodyPr>
              <a:lstStyle/>
              <a:p>
                <a:pPr lvl="1">
                  <a:buFont typeface="Wingdings" charset="2"/>
                  <a:buChar char="§"/>
                </a:pPr>
                <a:r>
                  <a:rPr lang="en-US" sz="2400" i="1" dirty="0"/>
                  <a:t>Problem: natural language </a:t>
                </a:r>
                <a:r>
                  <a:rPr lang="en-US" sz="2400" i="1" dirty="0" smtClean="0"/>
                  <a:t>interface to database (NLIDB).</a:t>
                </a:r>
                <a:endParaRPr lang="en-US" sz="2400" i="1" dirty="0"/>
              </a:p>
              <a:p>
                <a:pPr lvl="1">
                  <a:buFont typeface="Wingdings" charset="2"/>
                  <a:buChar char="§"/>
                </a:pPr>
                <a:r>
                  <a:rPr lang="en-US" sz="2400" dirty="0"/>
                  <a:t>Input: NL queries.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𝑞</m:t>
                    </m:r>
                    <m:r>
                      <a:rPr lang="en-US" sz="2400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charset="0"/>
                      </a:rPr>
                      <m:t>,…,</m:t>
                    </m:r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𝑥</m:t>
                        </m:r>
                      </m:e>
                      <m:sub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𝑞</m:t>
                            </m:r>
                          </m:e>
                        </m:d>
                      </m:sub>
                    </m:sSub>
                  </m:oMath>
                </a14:m>
                <a:endParaRPr lang="en-US" sz="2400" dirty="0"/>
              </a:p>
              <a:p>
                <a:pPr lvl="1">
                  <a:buFont typeface="Wingdings" charset="2"/>
                  <a:buChar char="§"/>
                </a:pPr>
                <a:r>
                  <a:rPr lang="en-US" sz="2400" dirty="0"/>
                  <a:t>Output: </a:t>
                </a:r>
                <a:r>
                  <a:rPr lang="en-US" sz="2400" dirty="0" smtClean="0"/>
                  <a:t>declarative command </a:t>
                </a:r>
                <a:r>
                  <a:rPr lang="en-US" sz="2400" dirty="0"/>
                  <a:t>for </a:t>
                </a:r>
                <a:r>
                  <a:rPr lang="en-US" sz="2400" dirty="0" smtClean="0"/>
                  <a:t>database</a:t>
                </a:r>
              </a:p>
              <a:p>
                <a:pPr lvl="1">
                  <a:buFont typeface="Wingdings" charset="2"/>
                  <a:buChar char="§"/>
                </a:pPr>
                <a:r>
                  <a:rPr lang="en-US" sz="2400" dirty="0"/>
                  <a:t>Dataset: </a:t>
                </a:r>
                <a:r>
                  <a:rPr lang="en-US" sz="2400" b="1" dirty="0" err="1" smtClean="0"/>
                  <a:t>Wikitable</a:t>
                </a:r>
                <a:r>
                  <a:rPr lang="en-US" sz="2400" dirty="0" smtClean="0"/>
                  <a:t>, Geo880, </a:t>
                </a:r>
                <a:r>
                  <a:rPr lang="en-US" sz="2400" dirty="0"/>
                  <a:t>ATIS, </a:t>
                </a:r>
                <a:r>
                  <a:rPr lang="en-US" sz="2400" dirty="0" smtClean="0"/>
                  <a:t>Jobs, Overnight</a:t>
                </a:r>
                <a:endParaRPr lang="en-US" sz="2400" dirty="0"/>
              </a:p>
              <a:p>
                <a:pPr lvl="1">
                  <a:buFont typeface="Wingdings" charset="2"/>
                  <a:buChar char="§"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4203" y="1845734"/>
                <a:ext cx="4806846" cy="4225282"/>
              </a:xfrm>
              <a:blipFill rotWithShape="0">
                <a:blip r:embed="rId2"/>
                <a:stretch>
                  <a:fillRect t="-2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791" y="1905696"/>
            <a:ext cx="3842576" cy="380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761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04900" y="908735"/>
            <a:ext cx="942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Input: for </a:t>
            </a:r>
            <a:r>
              <a:rPr lang="en-US"/>
              <a:t>&lt;</a:t>
            </a:r>
            <a:r>
              <a:rPr lang="en-US" smtClean="0"/>
              <a:t>field:0&gt; </a:t>
            </a:r>
            <a:r>
              <a:rPr lang="en-US" dirty="0"/>
              <a:t>with more than </a:t>
            </a:r>
            <a:r>
              <a:rPr lang="en-US" dirty="0" smtClean="0"/>
              <a:t>400 </a:t>
            </a:r>
            <a:r>
              <a:rPr lang="en-US" smtClean="0"/>
              <a:t>&lt;field:1&gt; </a:t>
            </a:r>
            <a:r>
              <a:rPr lang="en-US" dirty="0"/>
              <a:t>and </a:t>
            </a:r>
            <a:r>
              <a:rPr lang="en-US"/>
              <a:t>&lt;</a:t>
            </a:r>
            <a:r>
              <a:rPr lang="en-US" smtClean="0"/>
              <a:t>field:2&gt; </a:t>
            </a:r>
            <a:r>
              <a:rPr lang="en-US" dirty="0"/>
              <a:t>less </a:t>
            </a:r>
            <a:r>
              <a:rPr lang="en-US"/>
              <a:t>than </a:t>
            </a:r>
            <a:r>
              <a:rPr lang="en-US" smtClean="0"/>
              <a:t>14 , &lt;field:0&gt; </a:t>
            </a:r>
            <a:r>
              <a:rPr lang="en-US" dirty="0"/>
              <a:t>has the most </a:t>
            </a:r>
            <a:r>
              <a:rPr lang="en-US"/>
              <a:t>&lt;</a:t>
            </a:r>
            <a:r>
              <a:rPr lang="en-US" smtClean="0"/>
              <a:t>field:3&gt;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950" y="1708150"/>
            <a:ext cx="10452100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92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899" y="1869858"/>
            <a:ext cx="5530935" cy="31201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814343" y="5306518"/>
                <a:ext cx="2526589" cy="3369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100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100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sz="2100" i="1">
                              <a:latin typeface="Cambria Math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100" i="1">
                              <a:latin typeface="Cambria Math" charset="0"/>
                            </a:rPr>
                            <m:t>𝑙</m:t>
                          </m:r>
                        </m:sup>
                      </m:sSubSup>
                      <m:r>
                        <a:rPr lang="en-US" sz="2100" i="1">
                          <a:latin typeface="Cambria Math" charset="0"/>
                        </a:rPr>
                        <m:t>=</m:t>
                      </m:r>
                      <m:r>
                        <a:rPr lang="en-US" sz="2100" i="1">
                          <a:latin typeface="Cambria Math" charset="0"/>
                        </a:rPr>
                        <m:t>𝐺𝑅𝑈</m:t>
                      </m:r>
                      <m:r>
                        <a:rPr lang="en-US" sz="2100" i="1">
                          <a:latin typeface="Cambria Math" charset="0"/>
                        </a:rPr>
                        <m:t>(</m:t>
                      </m:r>
                      <m:sSubSup>
                        <m:sSubSupPr>
                          <m:ctrlPr>
                            <a:rPr lang="en-US" sz="2100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100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sz="2100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sz="2100" i="1">
                              <a:latin typeface="Cambria Math" charset="0"/>
                            </a:rPr>
                            <m:t>−1</m:t>
                          </m:r>
                        </m:sub>
                        <m:sup>
                          <m:r>
                            <a:rPr lang="en-US" sz="2100" i="1">
                              <a:latin typeface="Cambria Math" charset="0"/>
                            </a:rPr>
                            <m:t>𝑙</m:t>
                          </m:r>
                        </m:sup>
                      </m:sSubSup>
                      <m:r>
                        <a:rPr lang="en-US" sz="2100" i="1">
                          <a:latin typeface="Cambria Math" charset="0"/>
                        </a:rPr>
                        <m:t>,</m:t>
                      </m:r>
                      <m:sSubSup>
                        <m:sSubSupPr>
                          <m:ctrlPr>
                            <a:rPr lang="en-US" sz="2100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100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sz="2100" i="1">
                              <a:latin typeface="Cambria Math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100" i="1">
                              <a:latin typeface="Cambria Math" charset="0"/>
                            </a:rPr>
                            <m:t>𝑙</m:t>
                          </m:r>
                          <m:r>
                            <a:rPr lang="en-US" sz="2100" i="1">
                              <a:latin typeface="Cambria Math" charset="0"/>
                            </a:rPr>
                            <m:t>−1</m:t>
                          </m:r>
                        </m:sup>
                      </m:sSubSup>
                      <m:r>
                        <a:rPr lang="en-US" sz="2100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0342" y="5306518"/>
                <a:ext cx="2526589" cy="336952"/>
              </a:xfrm>
              <a:prstGeom prst="rect">
                <a:avLst/>
              </a:prstGeom>
              <a:blipFill rotWithShape="0">
                <a:blip r:embed="rId4"/>
                <a:stretch>
                  <a:fillRect l="-2174" r="-3623" b="-3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Seq2seq attention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793048" y="5732702"/>
                <a:ext cx="4744312" cy="4178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sz="2100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1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100" i="1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100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1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100" i="1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100" i="1">
                                  <a:latin typeface="Cambria Math" charset="0"/>
                                </a:rPr>
                                <m:t>&lt;</m:t>
                              </m:r>
                              <m:r>
                                <a:rPr lang="en-US" sz="2100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100" i="1">
                              <a:latin typeface="Cambria Math" charset="0"/>
                            </a:rPr>
                            <m:t>,</m:t>
                          </m:r>
                          <m:r>
                            <a:rPr lang="en-US" sz="2100" i="1">
                              <a:latin typeface="Cambria Math" charset="0"/>
                            </a:rPr>
                            <m:t>𝑞</m:t>
                          </m:r>
                        </m:e>
                      </m:d>
                      <m:r>
                        <a:rPr lang="en-US" sz="2100" i="1">
                          <a:latin typeface="Cambria Math" charset="0"/>
                        </a:rPr>
                        <m:t>=</m:t>
                      </m:r>
                      <m:r>
                        <a:rPr lang="en-US" sz="2100" i="1">
                          <a:latin typeface="Cambria Math" charset="0"/>
                        </a:rPr>
                        <m:t>𝑠𝑜𝑓𝑡𝑚𝑎𝑥</m:t>
                      </m:r>
                      <m:sSup>
                        <m:sSupPr>
                          <m:ctrlPr>
                            <a:rPr lang="en-US" sz="2100" i="1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1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1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i="1">
                                      <a:latin typeface="Cambria Math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100" i="1">
                                      <a:latin typeface="Cambria Math" charset="0"/>
                                    </a:rPr>
                                    <m:t>𝑜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2100" i="1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100" i="1">
                                      <a:latin typeface="Cambria Math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100" i="1">
                                      <a:latin typeface="Cambria Math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2100" i="1">
                                      <a:latin typeface="Cambria Math" charset="0"/>
                                    </a:rPr>
                                    <m:t>𝐿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sz="2100" i="1"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r>
                        <a:rPr lang="en-US" sz="2100" i="1">
                          <a:latin typeface="Cambria Math" charset="0"/>
                        </a:rPr>
                        <m:t>𝑒</m:t>
                      </m:r>
                      <m:r>
                        <a:rPr lang="en-US" sz="2100" i="1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21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2100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US" sz="2100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9048" y="5732701"/>
                <a:ext cx="4744312" cy="417807"/>
              </a:xfrm>
              <a:prstGeom prst="rect">
                <a:avLst/>
              </a:prstGeom>
              <a:blipFill rotWithShape="0">
                <a:blip r:embed="rId5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558321" y="4759212"/>
            <a:ext cx="1289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Encoder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86669" y="4729232"/>
            <a:ext cx="1289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Decoder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9507" y="509666"/>
            <a:ext cx="7581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Natural Language Interface (Neural Translation Machine):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4760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49507" y="509666"/>
            <a:ext cx="7581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Natural Language Interface (Neural Translation Machine):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63244" y="1405468"/>
            <a:ext cx="57698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Training Data</a:t>
            </a:r>
            <a:r>
              <a:rPr lang="en-US" sz="2000" dirty="0" smtClean="0"/>
              <a:t>: .</a:t>
            </a:r>
            <a:r>
              <a:rPr lang="en-US" sz="2000" dirty="0" err="1" smtClean="0"/>
              <a:t>qu</a:t>
            </a:r>
            <a:r>
              <a:rPr lang="en-US" sz="2000" dirty="0" smtClean="0"/>
              <a:t>, .fi, </a:t>
            </a:r>
            <a:r>
              <a:rPr lang="en-US" sz="2000" b="1" dirty="0" smtClean="0"/>
              <a:t>.lo </a:t>
            </a:r>
            <a:r>
              <a:rPr lang="en-US" sz="2000" dirty="0" smtClean="0"/>
              <a:t>files (</a:t>
            </a:r>
            <a:r>
              <a:rPr lang="en-US" sz="2000" dirty="0"/>
              <a:t>original </a:t>
            </a:r>
            <a:r>
              <a:rPr lang="en-US" sz="2000" dirty="0" smtClean="0"/>
              <a:t>files); .ta, .</a:t>
            </a:r>
            <a:r>
              <a:rPr lang="en-US" sz="2000" dirty="0" err="1" smtClean="0"/>
              <a:t>qux</a:t>
            </a:r>
            <a:r>
              <a:rPr lang="en-US" sz="2000" dirty="0" smtClean="0"/>
              <a:t>, </a:t>
            </a:r>
            <a:r>
              <a:rPr lang="en-US" sz="2000" b="1" dirty="0" smtClean="0"/>
              <a:t>.lox </a:t>
            </a:r>
            <a:r>
              <a:rPr lang="en-US" sz="2000" dirty="0" smtClean="0"/>
              <a:t>files (generated through tagging process)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2980267" y="2293543"/>
            <a:ext cx="785706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diff A 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as select Silver 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where 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Nation equal </a:t>
            </a:r>
            <a:r>
              <a:rPr lang="en-US" dirty="0" err="1">
                <a:solidFill>
                  <a:srgbClr val="454545"/>
                </a:solidFill>
                <a:latin typeface="Helvetica Neue" charset="0"/>
              </a:rPr>
              <a:t>italy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and B as select 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Silver 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where 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Nation equal </a:t>
            </a:r>
            <a:r>
              <a:rPr lang="en-US" dirty="0" err="1" smtClean="0">
                <a:solidFill>
                  <a:srgbClr val="454545"/>
                </a:solidFill>
                <a:latin typeface="Helvetica Neue" charset="0"/>
              </a:rPr>
              <a:t>india</a:t>
            </a:r>
            <a:endParaRPr lang="en-US" dirty="0">
              <a:solidFill>
                <a:srgbClr val="454545"/>
              </a:solidFill>
              <a:latin typeface="Helvetica Neue" charset="0"/>
            </a:endParaRPr>
          </a:p>
          <a:p>
            <a:endParaRPr lang="en-US" dirty="0" smtClean="0">
              <a:solidFill>
                <a:srgbClr val="454545"/>
              </a:solidFill>
              <a:latin typeface="Helvetica Neue" charset="0"/>
            </a:endParaRPr>
          </a:p>
          <a:p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Silver 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Nation</a:t>
            </a:r>
          </a:p>
          <a:p>
            <a:endParaRPr lang="en-US" dirty="0">
              <a:solidFill>
                <a:srgbClr val="454545"/>
              </a:solidFill>
              <a:latin typeface="Helvetica Neue" charset="0"/>
            </a:endParaRPr>
          </a:p>
          <a:p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&lt;nan&gt; </a:t>
            </a:r>
            <a:r>
              <a:rPr lang="en-US" dirty="0" err="1" smtClean="0">
                <a:solidFill>
                  <a:srgbClr val="454545"/>
                </a:solidFill>
                <a:latin typeface="Helvetica Neue" charset="0"/>
              </a:rPr>
              <a:t>italy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; </a:t>
            </a:r>
            <a:r>
              <a:rPr lang="en-US" dirty="0" err="1" smtClean="0">
                <a:solidFill>
                  <a:srgbClr val="454545"/>
                </a:solidFill>
                <a:latin typeface="Helvetica Neue" charset="0"/>
              </a:rPr>
              <a:t>india</a:t>
            </a:r>
            <a:endParaRPr lang="en-US" dirty="0" smtClean="0">
              <a:solidFill>
                <a:srgbClr val="454545"/>
              </a:solidFill>
              <a:latin typeface="Helvetica Neue" charset="0"/>
            </a:endParaRPr>
          </a:p>
          <a:p>
            <a:endParaRPr lang="en-US" dirty="0" smtClean="0">
              <a:solidFill>
                <a:srgbClr val="454545"/>
              </a:solidFill>
              <a:latin typeface="Helvetica Neue" charset="0"/>
            </a:endParaRPr>
          </a:p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diff A as select &lt;field&gt;:0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 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where &lt;field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&gt;:1 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equal 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&lt;value&gt;:1 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and B as select 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&lt;field&gt;:0 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where &lt;field&gt;:1 equal &lt;value&gt;: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1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/>
            </a:r>
            <a:br>
              <a:rPr lang="en-US" dirty="0">
                <a:solidFill>
                  <a:srgbClr val="454545"/>
                </a:solidFill>
                <a:latin typeface="Helvetica Neue" charset="0"/>
              </a:rPr>
            </a:br>
            <a:endParaRPr lang="en-US" dirty="0">
              <a:solidFill>
                <a:srgbClr val="454545"/>
              </a:solidFill>
              <a:effectLst/>
              <a:latin typeface="Helvetica Neue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51697" y="3126274"/>
            <a:ext cx="113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.</a:t>
            </a:r>
            <a:r>
              <a:rPr lang="en-US" b="1" dirty="0" err="1" smtClean="0"/>
              <a:t>ficorr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661687" y="3688724"/>
            <a:ext cx="113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.</a:t>
            </a:r>
            <a:r>
              <a:rPr lang="en-US" b="1" dirty="0" err="1" smtClean="0"/>
              <a:t>vacorr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691667" y="4256072"/>
            <a:ext cx="11392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Logical template</a:t>
            </a:r>
          </a:p>
          <a:p>
            <a:r>
              <a:rPr lang="en-US" b="1" dirty="0" smtClean="0"/>
              <a:t>(.lox)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691667" y="2294284"/>
            <a:ext cx="1278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Logic form</a:t>
            </a:r>
          </a:p>
          <a:p>
            <a:r>
              <a:rPr lang="en-US" b="1" dirty="0" smtClean="0"/>
              <a:t>(.lo)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809067" y="5350930"/>
            <a:ext cx="24214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Natural Language Interface (NLI)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1573135" y="5437652"/>
            <a:ext cx="211833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Tagged query</a:t>
            </a:r>
          </a:p>
          <a:p>
            <a:r>
              <a:rPr lang="en-US" dirty="0" smtClean="0"/>
              <a:t>(.</a:t>
            </a:r>
            <a:r>
              <a:rPr lang="en-US" dirty="0" err="1" smtClean="0"/>
              <a:t>qu</a:t>
            </a:r>
            <a:r>
              <a:rPr lang="en-US" dirty="0" smtClean="0"/>
              <a:t>+.ta / .</a:t>
            </a:r>
            <a:r>
              <a:rPr lang="en-US" dirty="0" err="1" smtClean="0"/>
              <a:t>qux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568266" y="5437651"/>
            <a:ext cx="191346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  <a:r>
              <a:rPr lang="en-US" smtClean="0"/>
              <a:t>ogical </a:t>
            </a:r>
            <a:r>
              <a:rPr lang="en-US" dirty="0" smtClean="0"/>
              <a:t>template</a:t>
            </a:r>
          </a:p>
          <a:p>
            <a:r>
              <a:rPr lang="en-US" dirty="0" smtClean="0"/>
              <a:t>(.lox)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7" idx="3"/>
            <a:endCxn id="16" idx="1"/>
          </p:cNvCxnSpPr>
          <p:nvPr/>
        </p:nvCxnSpPr>
        <p:spPr>
          <a:xfrm>
            <a:off x="3691468" y="5760818"/>
            <a:ext cx="1117599" cy="5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3"/>
            <a:endCxn id="18" idx="1"/>
          </p:cNvCxnSpPr>
          <p:nvPr/>
        </p:nvCxnSpPr>
        <p:spPr>
          <a:xfrm flipV="1">
            <a:off x="7230534" y="5760817"/>
            <a:ext cx="1337732" cy="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066800" y="2387601"/>
            <a:ext cx="0" cy="2734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37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 animBg="1"/>
      <p:bldP spid="17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49507" y="509666"/>
            <a:ext cx="7581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Natural Language Interface (Neural Translation Machine):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63244" y="1405468"/>
            <a:ext cx="5769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Evaluation &amp; Converting template to logical form</a:t>
            </a:r>
            <a:r>
              <a:rPr lang="en-US" sz="2000" dirty="0" smtClean="0"/>
              <a:t>:</a:t>
            </a:r>
            <a:endParaRPr lang="en-US" sz="2000" dirty="0"/>
          </a:p>
        </p:txBody>
      </p:sp>
      <p:sp>
        <p:nvSpPr>
          <p:cNvPr id="19" name="Rectangle 18"/>
          <p:cNvSpPr/>
          <p:nvPr/>
        </p:nvSpPr>
        <p:spPr>
          <a:xfrm>
            <a:off x="2980267" y="3292606"/>
            <a:ext cx="785706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diff A as select &lt;field&gt;:0 where &lt;field&gt;:1 equal &lt;value&gt;:1 and B as select &lt;field&gt;:0 where &lt;field&gt;:1 equal &lt;value&gt;: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1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/>
            </a:r>
            <a:br>
              <a:rPr lang="en-US" dirty="0">
                <a:solidFill>
                  <a:srgbClr val="454545"/>
                </a:solidFill>
                <a:latin typeface="Helvetica Neue" charset="0"/>
              </a:rPr>
            </a:br>
            <a:endParaRPr lang="en-US" dirty="0" smtClean="0">
              <a:solidFill>
                <a:srgbClr val="454545"/>
              </a:solidFill>
              <a:latin typeface="Helvetica Neue" charset="0"/>
            </a:endParaRPr>
          </a:p>
          <a:p>
            <a:endParaRPr lang="en-US" dirty="0" smtClean="0">
              <a:solidFill>
                <a:srgbClr val="454545"/>
              </a:solidFill>
              <a:latin typeface="Helvetica Neue" charset="0"/>
            </a:endParaRPr>
          </a:p>
          <a:p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Silver Nation Nation</a:t>
            </a:r>
          </a:p>
          <a:p>
            <a:endParaRPr lang="en-US" dirty="0">
              <a:solidFill>
                <a:srgbClr val="454545"/>
              </a:solidFill>
              <a:latin typeface="Helvetica Neue" charset="0"/>
            </a:endParaRPr>
          </a:p>
          <a:p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&lt;nan&gt; </a:t>
            </a:r>
            <a:r>
              <a:rPr lang="en-US" dirty="0" err="1" smtClean="0">
                <a:solidFill>
                  <a:srgbClr val="454545"/>
                </a:solidFill>
                <a:latin typeface="Helvetica Neue" charset="0"/>
              </a:rPr>
              <a:t>italy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 </a:t>
            </a:r>
            <a:r>
              <a:rPr lang="en-US" dirty="0" err="1" smtClean="0">
                <a:solidFill>
                  <a:srgbClr val="454545"/>
                </a:solidFill>
                <a:latin typeface="Helvetica Neue" charset="0"/>
              </a:rPr>
              <a:t>india</a:t>
            </a:r>
            <a:endParaRPr lang="en-US" dirty="0" smtClean="0">
              <a:solidFill>
                <a:srgbClr val="454545"/>
              </a:solidFill>
              <a:latin typeface="Helvetica Neue" charset="0"/>
            </a:endParaRPr>
          </a:p>
          <a:p>
            <a:endParaRPr lang="en-US" dirty="0">
              <a:solidFill>
                <a:srgbClr val="454545"/>
              </a:solidFill>
              <a:latin typeface="Helvetica Neue" charset="0"/>
            </a:endParaRPr>
          </a:p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diff A as select Silver where Nation equal </a:t>
            </a:r>
            <a:r>
              <a:rPr lang="en-US" dirty="0" err="1">
                <a:solidFill>
                  <a:srgbClr val="454545"/>
                </a:solidFill>
                <a:latin typeface="Helvetica Neue" charset="0"/>
              </a:rPr>
              <a:t>italy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and B as select Silver where Nation equal </a:t>
            </a:r>
            <a:r>
              <a:rPr lang="en-US" dirty="0" err="1">
                <a:solidFill>
                  <a:srgbClr val="454545"/>
                </a:solidFill>
                <a:latin typeface="Helvetica Neue" charset="0"/>
              </a:rPr>
              <a:t>india</a:t>
            </a:r>
            <a:endParaRPr lang="en-US" dirty="0">
              <a:solidFill>
                <a:srgbClr val="454545"/>
              </a:solidFill>
              <a:latin typeface="Helvetica Neue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51697" y="4396271"/>
            <a:ext cx="113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.</a:t>
            </a:r>
            <a:r>
              <a:rPr lang="en-US" b="1" dirty="0" err="1" smtClean="0"/>
              <a:t>ficorr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661687" y="4958721"/>
            <a:ext cx="113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.</a:t>
            </a:r>
            <a:r>
              <a:rPr lang="en-US" b="1" dirty="0" err="1" smtClean="0"/>
              <a:t>vacorr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661687" y="3298325"/>
            <a:ext cx="11392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Logical template</a:t>
            </a:r>
          </a:p>
          <a:p>
            <a:r>
              <a:rPr lang="en-US" b="1" dirty="0" smtClean="0"/>
              <a:t>(.lox)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651697" y="5520510"/>
            <a:ext cx="1278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Logic form</a:t>
            </a:r>
          </a:p>
          <a:p>
            <a:r>
              <a:rPr lang="en-US" b="1" dirty="0" smtClean="0"/>
              <a:t>(.lo)</a:t>
            </a:r>
            <a:endParaRPr lang="en-US" b="1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066800" y="3386664"/>
            <a:ext cx="0" cy="2734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809067" y="2099728"/>
            <a:ext cx="24214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Natural Language Interface (NLI)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1573135" y="2186450"/>
            <a:ext cx="211833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Tagged query</a:t>
            </a:r>
          </a:p>
          <a:p>
            <a:r>
              <a:rPr lang="en-US" dirty="0" smtClean="0"/>
              <a:t>(.</a:t>
            </a:r>
            <a:r>
              <a:rPr lang="en-US" dirty="0" err="1" smtClean="0"/>
              <a:t>qu</a:t>
            </a:r>
            <a:r>
              <a:rPr lang="en-US" dirty="0" smtClean="0"/>
              <a:t>+.ta / .</a:t>
            </a:r>
            <a:r>
              <a:rPr lang="en-US" dirty="0" err="1" smtClean="0"/>
              <a:t>qux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568266" y="2186449"/>
            <a:ext cx="191346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  <a:r>
              <a:rPr lang="en-US" smtClean="0"/>
              <a:t>ogical </a:t>
            </a:r>
            <a:r>
              <a:rPr lang="en-US" dirty="0" smtClean="0"/>
              <a:t>template</a:t>
            </a:r>
          </a:p>
          <a:p>
            <a:r>
              <a:rPr lang="en-US" dirty="0" smtClean="0"/>
              <a:t>(.lox)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3691468" y="2509616"/>
            <a:ext cx="1117599" cy="5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7230534" y="2509615"/>
            <a:ext cx="1337732" cy="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52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3" grpId="0"/>
      <p:bldP spid="24" grpId="0"/>
      <p:bldP spid="25" grpId="0"/>
      <p:bldP spid="27" grpId="0" animBg="1"/>
      <p:bldP spid="28" grpId="0" animBg="1"/>
      <p:bldP spid="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49507" y="509666"/>
            <a:ext cx="7581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Natural Language Interface (Neural Translation Machine):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4775201" y="1405464"/>
            <a:ext cx="24214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Natural Language Interface (NLI)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1539269" y="1492186"/>
            <a:ext cx="211833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Tagged query</a:t>
            </a:r>
          </a:p>
          <a:p>
            <a:r>
              <a:rPr lang="en-US" dirty="0" smtClean="0"/>
              <a:t>(.</a:t>
            </a:r>
            <a:r>
              <a:rPr lang="en-US" dirty="0" err="1" smtClean="0"/>
              <a:t>qu</a:t>
            </a:r>
            <a:r>
              <a:rPr lang="en-US" dirty="0" smtClean="0"/>
              <a:t>+.ta / .</a:t>
            </a:r>
            <a:r>
              <a:rPr lang="en-US" dirty="0" err="1" smtClean="0"/>
              <a:t>qux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534400" y="1492185"/>
            <a:ext cx="191346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  <a:r>
              <a:rPr lang="en-US" smtClean="0"/>
              <a:t>ogical </a:t>
            </a:r>
            <a:r>
              <a:rPr lang="en-US" dirty="0" smtClean="0"/>
              <a:t>template</a:t>
            </a:r>
          </a:p>
          <a:p>
            <a:r>
              <a:rPr lang="en-US" dirty="0" smtClean="0"/>
              <a:t>(.lox)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7" idx="3"/>
            <a:endCxn id="16" idx="1"/>
          </p:cNvCxnSpPr>
          <p:nvPr/>
        </p:nvCxnSpPr>
        <p:spPr>
          <a:xfrm>
            <a:off x="3657602" y="1815352"/>
            <a:ext cx="1117599" cy="5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3"/>
            <a:endCxn id="18" idx="1"/>
          </p:cNvCxnSpPr>
          <p:nvPr/>
        </p:nvCxnSpPr>
        <p:spPr>
          <a:xfrm flipV="1">
            <a:off x="7196668" y="1815351"/>
            <a:ext cx="1337732" cy="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618067" y="2757316"/>
            <a:ext cx="536786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454545"/>
                </a:solidFill>
                <a:latin typeface="Helvetica Neue" charset="0"/>
              </a:rPr>
              <a:t>Parallel Model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:</a:t>
            </a:r>
          </a:p>
          <a:p>
            <a:endParaRPr lang="en-US" dirty="0" smtClean="0">
              <a:solidFill>
                <a:srgbClr val="454545"/>
              </a:solidFill>
              <a:latin typeface="Helvetica Neue" charset="0"/>
            </a:endParaRPr>
          </a:p>
          <a:p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global 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step 3300 learning rate 0.0003 step-time 26.73 perplexity 1.00</a:t>
            </a:r>
          </a:p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  </a:t>
            </a:r>
            <a:r>
              <a:rPr lang="en-US" dirty="0" err="1">
                <a:solidFill>
                  <a:srgbClr val="454545"/>
                </a:solidFill>
                <a:latin typeface="Helvetica Neue" charset="0"/>
              </a:rPr>
              <a:t>eval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: bucket 0 perplexity 1.03</a:t>
            </a:r>
          </a:p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  </a:t>
            </a:r>
            <a:r>
              <a:rPr lang="en-US" dirty="0" err="1">
                <a:solidFill>
                  <a:srgbClr val="454545"/>
                </a:solidFill>
                <a:latin typeface="Helvetica Neue" charset="0"/>
              </a:rPr>
              <a:t>eval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: bucket 1 perplexity 1.04</a:t>
            </a:r>
          </a:p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  </a:t>
            </a:r>
            <a:r>
              <a:rPr lang="en-US" dirty="0" err="1">
                <a:solidFill>
                  <a:srgbClr val="454545"/>
                </a:solidFill>
                <a:latin typeface="Helvetica Neue" charset="0"/>
              </a:rPr>
              <a:t>eval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: bucket 2 perplexity 1.00</a:t>
            </a:r>
          </a:p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  </a:t>
            </a:r>
            <a:r>
              <a:rPr lang="en-US" dirty="0" err="1">
                <a:solidFill>
                  <a:srgbClr val="454545"/>
                </a:solidFill>
                <a:latin typeface="Helvetica Neue" charset="0"/>
              </a:rPr>
              <a:t>eval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: bucket 3 perplexity 1.02</a:t>
            </a:r>
          </a:p>
          <a:p>
            <a:endParaRPr lang="en-US" dirty="0" smtClean="0">
              <a:solidFill>
                <a:srgbClr val="454545"/>
              </a:solidFill>
              <a:latin typeface="Helvetica Neue" charset="0"/>
            </a:endParaRPr>
          </a:p>
          <a:p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train 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accuracy: 0.628928571429</a:t>
            </a:r>
          </a:p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dev accuracy: 0.61</a:t>
            </a:r>
          </a:p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test accuracy: 0.61252446184</a:t>
            </a:r>
            <a:endParaRPr lang="en-US" dirty="0">
              <a:solidFill>
                <a:srgbClr val="454545"/>
              </a:solidFill>
              <a:effectLst/>
              <a:latin typeface="Helvetica Neue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29855" y="2757315"/>
            <a:ext cx="514773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454545"/>
                </a:solidFill>
                <a:latin typeface="Helvetica Neue" charset="0"/>
              </a:rPr>
              <a:t>X </a:t>
            </a:r>
            <a:r>
              <a:rPr lang="en-US" b="1" dirty="0">
                <a:solidFill>
                  <a:srgbClr val="454545"/>
                </a:solidFill>
                <a:latin typeface="Helvetica Neue" charset="0"/>
              </a:rPr>
              <a:t>Model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:</a:t>
            </a:r>
          </a:p>
          <a:p>
            <a:endParaRPr lang="en-US" dirty="0">
              <a:solidFill>
                <a:srgbClr val="454545"/>
              </a:solidFill>
              <a:latin typeface="Helvetica Neue" charset="0"/>
            </a:endParaRPr>
          </a:p>
          <a:p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global 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step 3400 learning rate 0.0003 step-time 15.96 perplexity 1.02</a:t>
            </a:r>
          </a:p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  </a:t>
            </a:r>
            <a:r>
              <a:rPr lang="en-US" dirty="0" err="1">
                <a:solidFill>
                  <a:srgbClr val="454545"/>
                </a:solidFill>
                <a:latin typeface="Helvetica Neue" charset="0"/>
              </a:rPr>
              <a:t>eval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: bucket 0 perplexity 1.04</a:t>
            </a:r>
          </a:p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  </a:t>
            </a:r>
            <a:r>
              <a:rPr lang="en-US" dirty="0" err="1">
                <a:solidFill>
                  <a:srgbClr val="454545"/>
                </a:solidFill>
                <a:latin typeface="Helvetica Neue" charset="0"/>
              </a:rPr>
              <a:t>eval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: bucket 1 perplexity 1.02</a:t>
            </a:r>
          </a:p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  </a:t>
            </a:r>
            <a:r>
              <a:rPr lang="en-US" dirty="0" err="1">
                <a:solidFill>
                  <a:srgbClr val="454545"/>
                </a:solidFill>
                <a:latin typeface="Helvetica Neue" charset="0"/>
              </a:rPr>
              <a:t>eval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: bucket 2 perplexity 1.03</a:t>
            </a:r>
          </a:p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  </a:t>
            </a:r>
            <a:r>
              <a:rPr lang="en-US" dirty="0" err="1">
                <a:solidFill>
                  <a:srgbClr val="454545"/>
                </a:solidFill>
                <a:latin typeface="Helvetica Neue" charset="0"/>
              </a:rPr>
              <a:t>eval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: bucket 3 perplexity 1.01</a:t>
            </a:r>
          </a:p>
          <a:p>
            <a:endParaRPr lang="en-US" dirty="0" smtClean="0">
              <a:solidFill>
                <a:srgbClr val="454545"/>
              </a:solidFill>
              <a:latin typeface="Helvetica Neue" charset="0"/>
            </a:endParaRPr>
          </a:p>
          <a:p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train 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accuracy: 0.541428571429</a:t>
            </a:r>
          </a:p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dev accuracy: 0.541666666667</a:t>
            </a:r>
          </a:p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test accuracy: 0.526418786693</a:t>
            </a:r>
            <a:endParaRPr lang="en-US" dirty="0">
              <a:solidFill>
                <a:srgbClr val="454545"/>
              </a:solidFill>
              <a:effectLst/>
              <a:latin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497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augmentation [5,6]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97280" y="1845734"/>
            <a:ext cx="8793482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Annotate </a:t>
            </a:r>
            <a:r>
              <a:rPr lang="en-US" sz="2400" b="1" dirty="0" smtClean="0"/>
              <a:t>~150 </a:t>
            </a:r>
            <a:r>
              <a:rPr lang="en-US" sz="2400" b="1" dirty="0"/>
              <a:t>queries </a:t>
            </a:r>
            <a:r>
              <a:rPr lang="en-US" sz="2400" dirty="0"/>
              <a:t>with corresponding </a:t>
            </a:r>
            <a:r>
              <a:rPr lang="en-US" sz="2400" b="1" dirty="0"/>
              <a:t>16 SQL-like logical forms</a:t>
            </a:r>
            <a:r>
              <a:rPr lang="en-US" sz="2400" dirty="0"/>
              <a:t> based on </a:t>
            </a:r>
            <a:r>
              <a:rPr lang="en-US" sz="2400" dirty="0" err="1"/>
              <a:t>Wikitable</a:t>
            </a:r>
            <a:r>
              <a:rPr lang="en-US" sz="2400" dirty="0"/>
              <a:t> queries; </a:t>
            </a:r>
            <a:r>
              <a:rPr lang="en-US" sz="2400" b="1" dirty="0"/>
              <a:t>Augment to ~4000 queries</a:t>
            </a:r>
            <a:r>
              <a:rPr lang="en-US" sz="2400" dirty="0"/>
              <a:t> and corresponding logical forms.  </a:t>
            </a:r>
          </a:p>
          <a:p>
            <a:pPr lvl="1">
              <a:buFont typeface="Wingdings" charset="2"/>
              <a:buChar char="§"/>
            </a:pPr>
            <a:endParaRPr lang="en-US" sz="2000" dirty="0"/>
          </a:p>
          <a:p>
            <a:pPr lvl="1">
              <a:buFont typeface="Wingdings" charset="2"/>
              <a:buChar char="§"/>
            </a:pPr>
            <a:r>
              <a:rPr lang="en-US" sz="2200" dirty="0"/>
              <a:t>Field recombination </a:t>
            </a:r>
            <a:r>
              <a:rPr lang="en-US" dirty="0"/>
              <a:t>(</a:t>
            </a:r>
            <a:r>
              <a:rPr lang="en-US" dirty="0" err="1"/>
              <a:t>eg</a:t>
            </a:r>
            <a:r>
              <a:rPr lang="en-US" dirty="0"/>
              <a:t>. </a:t>
            </a:r>
            <a:r>
              <a:rPr lang="en-US" dirty="0" err="1"/>
              <a:t>argmax</a:t>
            </a:r>
            <a:r>
              <a:rPr lang="en-US" dirty="0"/>
              <a:t> Nation </a:t>
            </a:r>
            <a:r>
              <a:rPr lang="en-US" b="1" dirty="0"/>
              <a:t>Gold</a:t>
            </a:r>
            <a:r>
              <a:rPr lang="en-US" dirty="0"/>
              <a:t> -&gt; </a:t>
            </a:r>
            <a:r>
              <a:rPr lang="en-US" dirty="0" err="1"/>
              <a:t>argmax</a:t>
            </a:r>
            <a:r>
              <a:rPr lang="en-US" dirty="0"/>
              <a:t> Nation </a:t>
            </a:r>
            <a:r>
              <a:rPr lang="en-US" b="1" dirty="0"/>
              <a:t>Silver</a:t>
            </a:r>
            <a:r>
              <a:rPr lang="en-US" dirty="0"/>
              <a:t>) </a:t>
            </a:r>
            <a:endParaRPr lang="en-US" sz="2200" dirty="0"/>
          </a:p>
          <a:p>
            <a:endParaRPr lang="en-US" dirty="0"/>
          </a:p>
          <a:p>
            <a:pPr lvl="1">
              <a:buFont typeface="Wingdings" charset="2"/>
              <a:buChar char="§"/>
            </a:pPr>
            <a:r>
              <a:rPr lang="en-US" sz="2200" dirty="0"/>
              <a:t>Field value replacement </a:t>
            </a:r>
            <a:r>
              <a:rPr lang="en-US" dirty="0"/>
              <a:t>(</a:t>
            </a:r>
            <a:r>
              <a:rPr lang="en-US" dirty="0" err="1"/>
              <a:t>eg</a:t>
            </a:r>
            <a:r>
              <a:rPr lang="en-US" dirty="0"/>
              <a:t>. where Nation equal </a:t>
            </a:r>
            <a:r>
              <a:rPr lang="en-US" b="1" dirty="0"/>
              <a:t>Romania</a:t>
            </a:r>
            <a:r>
              <a:rPr lang="en-US" dirty="0"/>
              <a:t> -&gt; where Nation equal </a:t>
            </a:r>
            <a:r>
              <a:rPr lang="en-US" b="1" dirty="0"/>
              <a:t>Spain</a:t>
            </a:r>
            <a:r>
              <a:rPr lang="en-US" dirty="0"/>
              <a:t>)</a:t>
            </a:r>
          </a:p>
          <a:p>
            <a:r>
              <a:rPr lang="en-US" dirty="0"/>
              <a:t> </a:t>
            </a:r>
          </a:p>
          <a:p>
            <a:pPr lvl="1">
              <a:buFont typeface="Wingdings" charset="2"/>
              <a:buChar char="§"/>
            </a:pPr>
            <a:r>
              <a:rPr lang="en-US" sz="2200" dirty="0"/>
              <a:t>Synonyms replacement </a:t>
            </a:r>
            <a:r>
              <a:rPr lang="en-US" dirty="0"/>
              <a:t>(</a:t>
            </a:r>
            <a:r>
              <a:rPr lang="en-US" dirty="0" err="1"/>
              <a:t>eg</a:t>
            </a:r>
            <a:r>
              <a:rPr lang="en-US" dirty="0"/>
              <a:t>. which </a:t>
            </a:r>
            <a:r>
              <a:rPr lang="en-US" b="1" dirty="0"/>
              <a:t>nation</a:t>
            </a:r>
            <a:r>
              <a:rPr lang="en-US" dirty="0"/>
              <a:t> won -&gt; which </a:t>
            </a:r>
            <a:r>
              <a:rPr lang="en-US" b="1" dirty="0"/>
              <a:t>country</a:t>
            </a:r>
            <a:r>
              <a:rPr lang="en-US" dirty="0"/>
              <a:t> won)</a:t>
            </a:r>
          </a:p>
          <a:p>
            <a:pPr lvl="1">
              <a:buFont typeface="Wingdings" charset="2"/>
              <a:buChar char="§"/>
            </a:pPr>
            <a:endParaRPr lang="en-US" sz="2200" dirty="0"/>
          </a:p>
          <a:p>
            <a:pPr lvl="1">
              <a:buFont typeface="Wingdings" charset="2"/>
              <a:buChar char="§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06612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4204" y="1845734"/>
            <a:ext cx="9941476" cy="4360194"/>
          </a:xfrm>
        </p:spPr>
        <p:txBody>
          <a:bodyPr>
            <a:normAutofit/>
          </a:bodyPr>
          <a:lstStyle/>
          <a:p>
            <a:r>
              <a:rPr lang="en-US" dirty="0"/>
              <a:t>[1] P. </a:t>
            </a:r>
            <a:r>
              <a:rPr lang="en-US" dirty="0" err="1"/>
              <a:t>Pasupat</a:t>
            </a:r>
            <a:r>
              <a:rPr lang="en-US" dirty="0"/>
              <a:t> and P. Liang, Compositional semantic parsing on semi-structured tables, ACL, 2015. </a:t>
            </a:r>
          </a:p>
          <a:p>
            <a:r>
              <a:rPr lang="en-US" dirty="0" smtClean="0"/>
              <a:t>[2] </a:t>
            </a:r>
            <a:r>
              <a:rPr lang="en-US" dirty="0"/>
              <a:t>P. Yin, Z. Lu, H. Li and B. Kao</a:t>
            </a:r>
            <a:r>
              <a:rPr lang="en-US" i="1" dirty="0"/>
              <a:t>.</a:t>
            </a:r>
            <a:r>
              <a:rPr lang="en-US" dirty="0"/>
              <a:t>, Neural Enquirer: learning to query tables in natural language, JCA, 2016. </a:t>
            </a:r>
            <a:endParaRPr lang="en-US" dirty="0" smtClean="0"/>
          </a:p>
          <a:p>
            <a:r>
              <a:rPr lang="en-US" dirty="0" smtClean="0"/>
              <a:t>[</a:t>
            </a:r>
            <a:r>
              <a:rPr lang="en-US" dirty="0"/>
              <a:t>3</a:t>
            </a:r>
            <a:r>
              <a:rPr lang="en-US" dirty="0" smtClean="0"/>
              <a:t>] </a:t>
            </a:r>
            <a:r>
              <a:rPr lang="en-US" dirty="0"/>
              <a:t>Arvind </a:t>
            </a:r>
            <a:r>
              <a:rPr lang="en-US" dirty="0" err="1"/>
              <a:t>Neelakantan</a:t>
            </a:r>
            <a:r>
              <a:rPr lang="en-US" dirty="0"/>
              <a:t>, Quoc V. Le, Mart ́ın </a:t>
            </a:r>
            <a:r>
              <a:rPr lang="en-US" dirty="0" err="1"/>
              <a:t>Abadi</a:t>
            </a:r>
            <a:r>
              <a:rPr lang="en-US" dirty="0"/>
              <a:t>, Andrew McCallum, and Dario </a:t>
            </a:r>
            <a:r>
              <a:rPr lang="en-US" dirty="0" err="1"/>
              <a:t>Amodei</a:t>
            </a:r>
            <a:r>
              <a:rPr lang="en-US" dirty="0"/>
              <a:t>. </a:t>
            </a:r>
            <a:r>
              <a:rPr lang="en-US" dirty="0" smtClean="0"/>
              <a:t>Learning </a:t>
            </a:r>
            <a:r>
              <a:rPr lang="en-US" dirty="0"/>
              <a:t>a natural language interface with neural programmer. </a:t>
            </a:r>
            <a:r>
              <a:rPr lang="en-US" i="1" dirty="0" err="1"/>
              <a:t>CoRR</a:t>
            </a:r>
            <a:r>
              <a:rPr lang="en-US" dirty="0"/>
              <a:t>, abs/1611.08945, 2016. </a:t>
            </a:r>
            <a:endParaRPr lang="en-US" dirty="0" smtClean="0"/>
          </a:p>
          <a:p>
            <a:r>
              <a:rPr lang="en-US" dirty="0" smtClean="0"/>
              <a:t>[4] </a:t>
            </a:r>
            <a:r>
              <a:rPr lang="en-US" dirty="0"/>
              <a:t>Li Dong and Mirella </a:t>
            </a:r>
            <a:r>
              <a:rPr lang="en-US" dirty="0" err="1"/>
              <a:t>Lapata</a:t>
            </a:r>
            <a:r>
              <a:rPr lang="en-US" dirty="0"/>
              <a:t>. Language to logical form with neural attention. </a:t>
            </a:r>
            <a:r>
              <a:rPr lang="en-US" i="1" dirty="0" err="1"/>
              <a:t>CoRR</a:t>
            </a:r>
            <a:r>
              <a:rPr lang="en-US" dirty="0"/>
              <a:t>, abs/1601.01280, 2016. </a:t>
            </a:r>
          </a:p>
          <a:p>
            <a:r>
              <a:rPr lang="en-US" dirty="0" smtClean="0"/>
              <a:t>[5] </a:t>
            </a:r>
            <a:r>
              <a:rPr lang="en-US" dirty="0"/>
              <a:t>Robin </a:t>
            </a:r>
            <a:r>
              <a:rPr lang="en-US" dirty="0" err="1"/>
              <a:t>Jia</a:t>
            </a:r>
            <a:r>
              <a:rPr lang="en-US" dirty="0"/>
              <a:t> and Percy Liang. Data recombination for neural semantic parsing. </a:t>
            </a:r>
            <a:r>
              <a:rPr lang="en-US" i="1" dirty="0" err="1"/>
              <a:t>CoRR</a:t>
            </a:r>
            <a:r>
              <a:rPr lang="en-US" dirty="0"/>
              <a:t>, abs/1606.03622, 2016. </a:t>
            </a:r>
            <a:endParaRPr lang="en-US" dirty="0" smtClean="0"/>
          </a:p>
          <a:p>
            <a:r>
              <a:rPr lang="en-US" dirty="0" smtClean="0"/>
              <a:t>[6] </a:t>
            </a:r>
            <a:r>
              <a:rPr lang="en-US" dirty="0"/>
              <a:t>Xiang Zhang, </a:t>
            </a:r>
            <a:r>
              <a:rPr lang="en-US" dirty="0" err="1"/>
              <a:t>Junbo</a:t>
            </a:r>
            <a:r>
              <a:rPr lang="en-US" dirty="0"/>
              <a:t> Jake Zhao, and Yann </a:t>
            </a:r>
            <a:r>
              <a:rPr lang="en-US" dirty="0" err="1"/>
              <a:t>LeCun</a:t>
            </a:r>
            <a:r>
              <a:rPr lang="en-US" dirty="0"/>
              <a:t>. Character-level convolutional networks for text classification. In </a:t>
            </a:r>
            <a:r>
              <a:rPr lang="en-US" i="1" dirty="0"/>
              <a:t>NIPS</a:t>
            </a:r>
            <a:r>
              <a:rPr lang="en-US" dirty="0"/>
              <a:t>, 2015.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58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89615" y="1409073"/>
            <a:ext cx="2098623" cy="3372787"/>
          </a:xfrm>
          <a:prstGeom prst="rect">
            <a:avLst/>
          </a:prstGeom>
          <a:ln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084164" y="1409073"/>
            <a:ext cx="3654767" cy="3372787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598698" y="1409074"/>
            <a:ext cx="2098623" cy="33727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40286" y="781323"/>
            <a:ext cx="2098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Query Optimization (QO)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48548" y="772033"/>
            <a:ext cx="2098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Natural Language Interface (NLI)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598697" y="1409073"/>
            <a:ext cx="2098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DBMS (search engine)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431436" y="1725114"/>
            <a:ext cx="1157990" cy="27407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908090" y="1732238"/>
            <a:ext cx="1342247" cy="27407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998029" y="1765808"/>
            <a:ext cx="905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Tagging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556970" y="1735828"/>
            <a:ext cx="1032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seq2seq RNN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9" idx="3"/>
            <a:endCxn id="8" idx="1"/>
          </p:cNvCxnSpPr>
          <p:nvPr/>
        </p:nvCxnSpPr>
        <p:spPr>
          <a:xfrm flipV="1">
            <a:off x="4250337" y="3095466"/>
            <a:ext cx="1181099" cy="7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235975" y="2716724"/>
            <a:ext cx="120982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Tagged_query</a:t>
            </a:r>
            <a:endParaRPr lang="en-US" sz="1400" dirty="0"/>
          </a:p>
        </p:txBody>
      </p:sp>
      <p:cxnSp>
        <p:nvCxnSpPr>
          <p:cNvPr id="16" name="Straight Arrow Connector 15"/>
          <p:cNvCxnSpPr>
            <a:stCxn id="8" idx="3"/>
          </p:cNvCxnSpPr>
          <p:nvPr/>
        </p:nvCxnSpPr>
        <p:spPr>
          <a:xfrm>
            <a:off x="6589426" y="3095466"/>
            <a:ext cx="275455" cy="7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" idx="3"/>
            <a:endCxn id="19" idx="1"/>
          </p:cNvCxnSpPr>
          <p:nvPr/>
        </p:nvCxnSpPr>
        <p:spPr>
          <a:xfrm>
            <a:off x="8738931" y="3095467"/>
            <a:ext cx="950945" cy="7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689876" y="2841207"/>
            <a:ext cx="95813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SQL-like command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6847371" y="2824399"/>
            <a:ext cx="1937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where &lt;f:1&gt; equal &lt;v:1&gt; select &lt;f: 2&gt;</a:t>
            </a:r>
            <a:endParaRPr lang="en-US" sz="14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919055" y="3907431"/>
            <a:ext cx="989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937793" y="2545827"/>
            <a:ext cx="9902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49705" y="3837481"/>
            <a:ext cx="1469350" cy="134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52205" y="2490868"/>
            <a:ext cx="1469350" cy="1349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77951" y="2055404"/>
            <a:ext cx="1029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Schema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98241" y="3451771"/>
            <a:ext cx="1029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Query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524655" y="2558324"/>
            <a:ext cx="2500" cy="322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79555" y="2575814"/>
            <a:ext cx="0" cy="673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31955" y="2593304"/>
            <a:ext cx="0" cy="496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1011835" y="2565824"/>
            <a:ext cx="2500" cy="322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166735" y="2583314"/>
            <a:ext cx="0" cy="487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334125" y="2570824"/>
            <a:ext cx="0" cy="360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55005" y="3062240"/>
            <a:ext cx="1219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fields values</a:t>
            </a:r>
            <a:endParaRPr lang="en-US" sz="1400" dirty="0"/>
          </a:p>
        </p:txBody>
      </p:sp>
      <p:cxnSp>
        <p:nvCxnSpPr>
          <p:cNvPr id="43" name="Elbow Connector 42"/>
          <p:cNvCxnSpPr>
            <a:stCxn id="4" idx="0"/>
            <a:endCxn id="28" idx="0"/>
          </p:cNvCxnSpPr>
          <p:nvPr/>
        </p:nvCxnSpPr>
        <p:spPr>
          <a:xfrm rot="16200000" flipH="1" flipV="1">
            <a:off x="5397067" y="-3195539"/>
            <a:ext cx="646330" cy="9855556"/>
          </a:xfrm>
          <a:prstGeom prst="bentConnector3">
            <a:avLst>
              <a:gd name="adj1" fmla="val -1397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057974" y="2168709"/>
            <a:ext cx="1062435" cy="52322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Correspondence files</a:t>
            </a:r>
            <a:endParaRPr lang="en-US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7" name="Straight Arrow Connector 46"/>
          <p:cNvCxnSpPr>
            <a:stCxn id="19" idx="0"/>
            <a:endCxn id="7" idx="2"/>
          </p:cNvCxnSpPr>
          <p:nvPr/>
        </p:nvCxnSpPr>
        <p:spPr>
          <a:xfrm flipV="1">
            <a:off x="10168943" y="2055404"/>
            <a:ext cx="479066" cy="785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723171" y="2344984"/>
            <a:ext cx="1293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look up .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corr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files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255302" y="3568936"/>
            <a:ext cx="15102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attention softmax</a:t>
            </a:r>
          </a:p>
          <a:p>
            <a:pPr algn="ctr"/>
            <a:r>
              <a:rPr lang="en-US" sz="1400" dirty="0" smtClean="0"/>
              <a:t>+</a:t>
            </a:r>
          </a:p>
          <a:p>
            <a:pPr algn="ctr"/>
            <a:r>
              <a:rPr lang="en-US" sz="1400" dirty="0" smtClean="0"/>
              <a:t>pointer network </a:t>
            </a:r>
            <a:endParaRPr lang="en-US" sz="1400" dirty="0"/>
          </a:p>
        </p:txBody>
      </p:sp>
      <p:cxnSp>
        <p:nvCxnSpPr>
          <p:cNvPr id="52" name="Elbow Connector 51"/>
          <p:cNvCxnSpPr/>
          <p:nvPr/>
        </p:nvCxnSpPr>
        <p:spPr>
          <a:xfrm flipV="1">
            <a:off x="2932441" y="3099028"/>
            <a:ext cx="1317896" cy="808403"/>
          </a:xfrm>
          <a:prstGeom prst="bentConnector3">
            <a:avLst>
              <a:gd name="adj1" fmla="val 261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3591389" y="2727109"/>
            <a:ext cx="0" cy="362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97992" y="4190094"/>
            <a:ext cx="1937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how many gold medals japan won</a:t>
            </a:r>
            <a:endParaRPr lang="en-US" sz="1400" dirty="0"/>
          </a:p>
        </p:txBody>
      </p:sp>
      <p:sp>
        <p:nvSpPr>
          <p:cNvPr id="68" name="Rectangle 67"/>
          <p:cNvSpPr/>
          <p:nvPr/>
        </p:nvSpPr>
        <p:spPr>
          <a:xfrm>
            <a:off x="168012" y="4930266"/>
            <a:ext cx="244463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charset="0"/>
              </a:rPr>
              <a:t>0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charset="0"/>
              </a:rPr>
              <a:t>.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charset="0"/>
              </a:rPr>
              <a:t>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charset="0"/>
              </a:rPr>
              <a:t>input: natural language query</a:t>
            </a: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charset="0"/>
              </a:rPr>
              <a:t>1.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charset="0"/>
              </a:rPr>
              <a:t>basic preprocessing: field name/value to one string using ‘_’; number to numerical value (’two’ to ‘2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charset="0"/>
              </a:rPr>
              <a:t>’)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Helvetica Neue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836473" y="4931789"/>
            <a:ext cx="198433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Helvetica Neue" charset="0"/>
              </a:rPr>
              <a:t>2. </a:t>
            </a:r>
            <a:r>
              <a:rPr lang="en-US" sz="1400" dirty="0">
                <a:latin typeface="Helvetica Neue" charset="0"/>
              </a:rPr>
              <a:t>tagging process for each word in the </a:t>
            </a:r>
            <a:r>
              <a:rPr lang="en-US" sz="1400" dirty="0" smtClean="0">
                <a:latin typeface="Helvetica Neue" charset="0"/>
              </a:rPr>
              <a:t>query, generating tagged query </a:t>
            </a:r>
            <a:r>
              <a:rPr lang="en-US" sz="1400" dirty="0">
                <a:latin typeface="Helvetica Neue" charset="0"/>
              </a:rPr>
              <a:t>(</a:t>
            </a:r>
            <a:r>
              <a:rPr lang="en-US" sz="1400" b="1" dirty="0">
                <a:latin typeface="Helvetica Neue" charset="0"/>
              </a:rPr>
              <a:t>parallel model</a:t>
            </a:r>
            <a:r>
              <a:rPr lang="en-US" sz="1400" dirty="0">
                <a:latin typeface="Helvetica Neue" charset="0"/>
              </a:rPr>
              <a:t> and </a:t>
            </a:r>
            <a:r>
              <a:rPr lang="en-US" sz="1400" b="1" dirty="0">
                <a:latin typeface="Helvetica Neue" charset="0"/>
              </a:rPr>
              <a:t>X model</a:t>
            </a:r>
            <a:r>
              <a:rPr lang="en-US" sz="1400" dirty="0">
                <a:latin typeface="Helvetica Neue" charset="0"/>
              </a:rPr>
              <a:t>)</a:t>
            </a:r>
            <a:endParaRPr lang="en-US" sz="1400" dirty="0">
              <a:effectLst/>
              <a:latin typeface="Helvetica Neue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920462" y="3451771"/>
            <a:ext cx="120982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Logical template</a:t>
            </a:r>
            <a:endParaRPr lang="en-US" sz="1400" dirty="0"/>
          </a:p>
        </p:txBody>
      </p:sp>
      <p:sp>
        <p:nvSpPr>
          <p:cNvPr id="82" name="Rectangle 81"/>
          <p:cNvSpPr/>
          <p:nvPr/>
        </p:nvSpPr>
        <p:spPr>
          <a:xfrm>
            <a:off x="5061287" y="4928768"/>
            <a:ext cx="20858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Helvetica Neue" charset="0"/>
              </a:rPr>
              <a:t>3. </a:t>
            </a:r>
            <a:r>
              <a:rPr lang="en-US" sz="1400" dirty="0">
                <a:latin typeface="Helvetica Neue" charset="0"/>
              </a:rPr>
              <a:t>neural translation to </a:t>
            </a:r>
            <a:r>
              <a:rPr lang="en-US" sz="1400" dirty="0" smtClean="0">
                <a:latin typeface="Helvetica Neue" charset="0"/>
              </a:rPr>
              <a:t>logical template</a:t>
            </a:r>
            <a:endParaRPr lang="en-US" sz="1400" dirty="0">
              <a:effectLst/>
              <a:latin typeface="Helvetica Neue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185740" y="4928768"/>
            <a:ext cx="222481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Helvetica Neue" charset="0"/>
              </a:rPr>
              <a:t>4. convert logical </a:t>
            </a:r>
            <a:r>
              <a:rPr lang="en-US" sz="1400" dirty="0">
                <a:latin typeface="Helvetica Neue" charset="0"/>
              </a:rPr>
              <a:t>template to declarative </a:t>
            </a:r>
            <a:r>
              <a:rPr lang="en-US" sz="1400" dirty="0" smtClean="0">
                <a:latin typeface="Helvetica Neue" charset="0"/>
              </a:rPr>
              <a:t>command like SQL</a:t>
            </a:r>
            <a:endParaRPr lang="en-US" sz="1400" dirty="0">
              <a:effectLst/>
              <a:latin typeface="Helvetica Neue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9449123" y="4927590"/>
            <a:ext cx="21996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charset="0"/>
              </a:rPr>
              <a:t>5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charset="0"/>
              </a:rPr>
              <a:t>access to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charset="0"/>
              </a:rPr>
              <a:t>the database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04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9508" y="509666"/>
            <a:ext cx="4227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Query Optimization (Tagging)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768839" y="1394085"/>
            <a:ext cx="1017332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Nation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Rank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Gold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Silver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Bronze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Total</a:t>
            </a:r>
          </a:p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/>
            </a:r>
            <a:br>
              <a:rPr lang="en-US" dirty="0">
                <a:solidFill>
                  <a:srgbClr val="454545"/>
                </a:solidFill>
                <a:latin typeface="Helvetica Neue" charset="0"/>
              </a:rPr>
            </a:br>
            <a:r>
              <a:rPr lang="en-US" dirty="0">
                <a:solidFill>
                  <a:srgbClr val="454545"/>
                </a:solidFill>
                <a:latin typeface="Helvetica Neue" charset="0"/>
              </a:rPr>
              <a:t>which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nation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has less than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32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gold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but its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bronze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medals are more than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4</a:t>
            </a:r>
          </a:p>
          <a:p>
            <a:endParaRPr lang="en-US" dirty="0">
              <a:solidFill>
                <a:srgbClr val="454545"/>
              </a:solidFill>
              <a:latin typeface="Helvetica Neue" charset="0"/>
            </a:endParaRPr>
          </a:p>
          <a:p>
            <a:r>
              <a:rPr lang="mr-IN" dirty="0" smtClean="0">
                <a:solidFill>
                  <a:srgbClr val="454545"/>
                </a:solidFill>
                <a:latin typeface="Helvetica Neue" charset="0"/>
              </a:rPr>
              <a:t>[‘&lt;</a:t>
            </a:r>
            <a:r>
              <a:rPr lang="mr-IN" dirty="0" err="1">
                <a:solidFill>
                  <a:srgbClr val="454545"/>
                </a:solidFill>
                <a:latin typeface="Helvetica Neue" charset="0"/>
              </a:rPr>
              <a:t>field</a:t>
            </a:r>
            <a:r>
              <a:rPr lang="mr-IN" dirty="0" smtClean="0">
                <a:solidFill>
                  <a:srgbClr val="454545"/>
                </a:solidFill>
                <a:latin typeface="Helvetica Neue" charset="0"/>
              </a:rPr>
              <a:t>&gt;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:0</a:t>
            </a:r>
            <a:r>
              <a:rPr lang="mr-IN" dirty="0" smtClean="0">
                <a:solidFill>
                  <a:srgbClr val="454545"/>
                </a:solidFill>
                <a:latin typeface="Helvetica Neue" charset="0"/>
              </a:rPr>
              <a:t>', </a:t>
            </a:r>
            <a:r>
              <a:rPr lang="mr-IN" dirty="0">
                <a:solidFill>
                  <a:srgbClr val="454545"/>
                </a:solidFill>
                <a:latin typeface="Helvetica Neue" charset="0"/>
              </a:rPr>
              <a:t>'</a:t>
            </a:r>
            <a:r>
              <a:rPr lang="mr-IN" dirty="0" err="1">
                <a:solidFill>
                  <a:srgbClr val="454545"/>
                </a:solidFill>
                <a:latin typeface="Helvetica Neue" charset="0"/>
              </a:rPr>
              <a:t>Nation</a:t>
            </a:r>
            <a:r>
              <a:rPr lang="mr-IN" dirty="0">
                <a:solidFill>
                  <a:srgbClr val="454545"/>
                </a:solidFill>
                <a:latin typeface="Helvetica Neue" charset="0"/>
              </a:rPr>
              <a:t>']</a:t>
            </a:r>
          </a:p>
          <a:p>
            <a:r>
              <a:rPr lang="mr-IN" dirty="0">
                <a:solidFill>
                  <a:srgbClr val="454545"/>
                </a:solidFill>
                <a:latin typeface="Helvetica Neue" charset="0"/>
              </a:rPr>
              <a:t>['&lt;</a:t>
            </a:r>
            <a:r>
              <a:rPr lang="mr-IN" dirty="0" err="1">
                <a:solidFill>
                  <a:srgbClr val="454545"/>
                </a:solidFill>
                <a:latin typeface="Helvetica Neue" charset="0"/>
              </a:rPr>
              <a:t>value</a:t>
            </a:r>
            <a:r>
              <a:rPr lang="mr-IN" dirty="0" smtClean="0">
                <a:solidFill>
                  <a:srgbClr val="454545"/>
                </a:solidFill>
                <a:latin typeface="Helvetica Neue" charset="0"/>
              </a:rPr>
              <a:t>&gt;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:1</a:t>
            </a:r>
            <a:r>
              <a:rPr lang="mr-IN" dirty="0" smtClean="0">
                <a:solidFill>
                  <a:srgbClr val="454545"/>
                </a:solidFill>
                <a:latin typeface="Helvetica Neue" charset="0"/>
              </a:rPr>
              <a:t>', ’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32</a:t>
            </a:r>
            <a:r>
              <a:rPr lang="mr-IN" dirty="0" smtClean="0">
                <a:solidFill>
                  <a:srgbClr val="454545"/>
                </a:solidFill>
                <a:latin typeface="Helvetica Neue" charset="0"/>
              </a:rPr>
              <a:t>']</a:t>
            </a:r>
            <a:endParaRPr lang="mr-IN" dirty="0">
              <a:solidFill>
                <a:srgbClr val="454545"/>
              </a:solidFill>
              <a:latin typeface="Helvetica Neue" charset="0"/>
            </a:endParaRPr>
          </a:p>
          <a:p>
            <a:r>
              <a:rPr lang="mr-IN" dirty="0">
                <a:solidFill>
                  <a:srgbClr val="454545"/>
                </a:solidFill>
                <a:latin typeface="Helvetica Neue" charset="0"/>
              </a:rPr>
              <a:t>['&lt;</a:t>
            </a:r>
            <a:r>
              <a:rPr lang="mr-IN" dirty="0" err="1">
                <a:solidFill>
                  <a:srgbClr val="454545"/>
                </a:solidFill>
                <a:latin typeface="Helvetica Neue" charset="0"/>
              </a:rPr>
              <a:t>field</a:t>
            </a:r>
            <a:r>
              <a:rPr lang="mr-IN" dirty="0" smtClean="0">
                <a:solidFill>
                  <a:srgbClr val="454545"/>
                </a:solidFill>
                <a:latin typeface="Helvetica Neue" charset="0"/>
              </a:rPr>
              <a:t>&gt;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:1</a:t>
            </a:r>
            <a:r>
              <a:rPr lang="mr-IN" dirty="0" smtClean="0">
                <a:solidFill>
                  <a:srgbClr val="454545"/>
                </a:solidFill>
                <a:latin typeface="Helvetica Neue" charset="0"/>
              </a:rPr>
              <a:t>', </a:t>
            </a:r>
            <a:r>
              <a:rPr lang="mr-IN" dirty="0">
                <a:solidFill>
                  <a:srgbClr val="454545"/>
                </a:solidFill>
                <a:latin typeface="Helvetica Neue" charset="0"/>
              </a:rPr>
              <a:t>'</a:t>
            </a:r>
            <a:r>
              <a:rPr lang="mr-IN" dirty="0" err="1">
                <a:solidFill>
                  <a:srgbClr val="454545"/>
                </a:solidFill>
                <a:latin typeface="Helvetica Neue" charset="0"/>
              </a:rPr>
              <a:t>Gold</a:t>
            </a:r>
            <a:r>
              <a:rPr lang="mr-IN" dirty="0">
                <a:solidFill>
                  <a:srgbClr val="454545"/>
                </a:solidFill>
                <a:latin typeface="Helvetica Neue" charset="0"/>
              </a:rPr>
              <a:t>']</a:t>
            </a:r>
          </a:p>
          <a:p>
            <a:r>
              <a:rPr lang="mr-IN" dirty="0">
                <a:solidFill>
                  <a:srgbClr val="454545"/>
                </a:solidFill>
                <a:latin typeface="Helvetica Neue" charset="0"/>
              </a:rPr>
              <a:t>['&lt;</a:t>
            </a:r>
            <a:r>
              <a:rPr lang="mr-IN" dirty="0" err="1">
                <a:solidFill>
                  <a:srgbClr val="454545"/>
                </a:solidFill>
                <a:latin typeface="Helvetica Neue" charset="0"/>
              </a:rPr>
              <a:t>field</a:t>
            </a:r>
            <a:r>
              <a:rPr lang="mr-IN" dirty="0" smtClean="0">
                <a:solidFill>
                  <a:srgbClr val="454545"/>
                </a:solidFill>
                <a:latin typeface="Helvetica Neue" charset="0"/>
              </a:rPr>
              <a:t>&gt;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:2</a:t>
            </a:r>
            <a:r>
              <a:rPr lang="mr-IN" dirty="0" smtClean="0">
                <a:solidFill>
                  <a:srgbClr val="454545"/>
                </a:solidFill>
                <a:latin typeface="Helvetica Neue" charset="0"/>
              </a:rPr>
              <a:t>', </a:t>
            </a:r>
            <a:r>
              <a:rPr lang="mr-IN" dirty="0">
                <a:solidFill>
                  <a:srgbClr val="454545"/>
                </a:solidFill>
                <a:latin typeface="Helvetica Neue" charset="0"/>
              </a:rPr>
              <a:t>'</a:t>
            </a:r>
            <a:r>
              <a:rPr lang="mr-IN" dirty="0" err="1">
                <a:solidFill>
                  <a:srgbClr val="454545"/>
                </a:solidFill>
                <a:latin typeface="Helvetica Neue" charset="0"/>
              </a:rPr>
              <a:t>Bronze</a:t>
            </a:r>
            <a:r>
              <a:rPr lang="mr-IN" dirty="0">
                <a:solidFill>
                  <a:srgbClr val="454545"/>
                </a:solidFill>
                <a:latin typeface="Helvetica Neue" charset="0"/>
              </a:rPr>
              <a:t>']</a:t>
            </a:r>
          </a:p>
          <a:p>
            <a:r>
              <a:rPr lang="mr-IN" dirty="0">
                <a:solidFill>
                  <a:srgbClr val="454545"/>
                </a:solidFill>
                <a:latin typeface="Helvetica Neue" charset="0"/>
              </a:rPr>
              <a:t>['&lt;</a:t>
            </a:r>
            <a:r>
              <a:rPr lang="mr-IN" dirty="0" err="1">
                <a:solidFill>
                  <a:srgbClr val="454545"/>
                </a:solidFill>
                <a:latin typeface="Helvetica Neue" charset="0"/>
              </a:rPr>
              <a:t>value</a:t>
            </a:r>
            <a:r>
              <a:rPr lang="mr-IN" dirty="0" smtClean="0">
                <a:solidFill>
                  <a:srgbClr val="454545"/>
                </a:solidFill>
                <a:latin typeface="Helvetica Neue" charset="0"/>
              </a:rPr>
              <a:t>&gt;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:2</a:t>
            </a:r>
            <a:r>
              <a:rPr lang="mr-IN" dirty="0" smtClean="0">
                <a:solidFill>
                  <a:srgbClr val="454545"/>
                </a:solidFill>
                <a:latin typeface="Helvetica Neue" charset="0"/>
              </a:rPr>
              <a:t>', ’</a:t>
            </a:r>
            <a:r>
              <a:rPr lang="en-US" altLang="zh-CN" dirty="0">
                <a:solidFill>
                  <a:srgbClr val="454545"/>
                </a:solidFill>
                <a:latin typeface="Helvetica Neue" charset="0"/>
              </a:rPr>
              <a:t>4</a:t>
            </a:r>
            <a:r>
              <a:rPr lang="mr-IN" dirty="0" smtClean="0">
                <a:solidFill>
                  <a:srgbClr val="454545"/>
                </a:solidFill>
                <a:latin typeface="Helvetica Neue" charset="0"/>
              </a:rPr>
              <a:t>']</a:t>
            </a:r>
            <a:endParaRPr lang="mr-IN" dirty="0">
              <a:solidFill>
                <a:srgbClr val="454545"/>
              </a:solidFill>
              <a:latin typeface="Helvetica Neue" charset="0"/>
            </a:endParaRPr>
          </a:p>
          <a:p>
            <a:endParaRPr lang="en-US" dirty="0">
              <a:solidFill>
                <a:srgbClr val="454545"/>
              </a:solidFill>
              <a:latin typeface="Helvetica Neue" charset="0"/>
            </a:endParaRPr>
          </a:p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Nation Gold Bronze</a:t>
            </a:r>
          </a:p>
          <a:p>
            <a:endParaRPr lang="en-US" dirty="0" smtClean="0">
              <a:solidFill>
                <a:srgbClr val="454545"/>
              </a:solidFill>
              <a:latin typeface="Helvetica Neue" charset="0"/>
            </a:endParaRPr>
          </a:p>
          <a:p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&lt;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nan&gt; 32 4</a:t>
            </a:r>
          </a:p>
          <a:p>
            <a:endParaRPr lang="en-US" dirty="0">
              <a:solidFill>
                <a:srgbClr val="454545"/>
              </a:solidFill>
              <a:latin typeface="Helvetica Neue" charset="0"/>
            </a:endParaRPr>
          </a:p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&lt;nan&gt;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&lt;field&gt;:0 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&lt;nan&gt; &lt;nan&gt; &lt;nan&gt;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&lt;value&gt;:1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&lt;field&gt;:1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&lt;nan&gt; &lt;nan&gt;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&lt;field&gt;:2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&lt;nan&gt; &lt;nan&gt; &lt;nan&gt; &lt;nan&gt;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&lt;value&gt;:2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4774" y="1394085"/>
            <a:ext cx="1139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Schema</a:t>
            </a:r>
          </a:p>
          <a:p>
            <a:r>
              <a:rPr lang="en-US" b="1" dirty="0" smtClean="0"/>
              <a:t>(.fi)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47274" y="1951215"/>
            <a:ext cx="1139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Query</a:t>
            </a:r>
          </a:p>
          <a:p>
            <a:r>
              <a:rPr lang="en-US" b="1" dirty="0" smtClean="0"/>
              <a:t>(.</a:t>
            </a:r>
            <a:r>
              <a:rPr lang="en-US" b="1" dirty="0" err="1" smtClean="0"/>
              <a:t>qu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64764" y="4142271"/>
            <a:ext cx="113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.</a:t>
            </a:r>
            <a:r>
              <a:rPr lang="en-US" b="1" dirty="0" err="1" smtClean="0"/>
              <a:t>ficorr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74754" y="4704721"/>
            <a:ext cx="113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.</a:t>
            </a:r>
            <a:r>
              <a:rPr lang="en-US" b="1" dirty="0" err="1" smtClean="0"/>
              <a:t>vacorr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04734" y="5272069"/>
            <a:ext cx="1139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Tag</a:t>
            </a:r>
          </a:p>
          <a:p>
            <a:r>
              <a:rPr lang="en-US" b="1" dirty="0" smtClean="0"/>
              <a:t>(.ta)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34511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9508" y="509666"/>
            <a:ext cx="4227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Query Optimization (Tagging)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466442" y="2693509"/>
            <a:ext cx="25483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Tags </a:t>
            </a:r>
            <a:r>
              <a:rPr lang="en-US" altLang="zh-CN" dirty="0" smtClean="0"/>
              <a:t>concatenate with words in original query </a:t>
            </a:r>
            <a:r>
              <a:rPr lang="en-US" dirty="0" smtClean="0"/>
              <a:t>(</a:t>
            </a:r>
            <a:r>
              <a:rPr lang="en-US" b="1" dirty="0" smtClean="0"/>
              <a:t>Parallel model</a:t>
            </a:r>
            <a:r>
              <a:rPr lang="en-US" dirty="0" smtClean="0"/>
              <a:t>)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Meaningful tags replace the words in original query (</a:t>
            </a:r>
            <a:r>
              <a:rPr lang="en-US" b="1" dirty="0" smtClean="0"/>
              <a:t>X model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98"/>
          <a:stretch/>
        </p:blipFill>
        <p:spPr>
          <a:xfrm>
            <a:off x="4437172" y="2693509"/>
            <a:ext cx="6919374" cy="1280987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4437172" y="4588110"/>
            <a:ext cx="6919374" cy="707476"/>
            <a:chOff x="4437172" y="3559724"/>
            <a:chExt cx="6919374" cy="70747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342" b="29106"/>
            <a:stretch/>
          </p:blipFill>
          <p:spPr>
            <a:xfrm>
              <a:off x="4437172" y="3559724"/>
              <a:ext cx="6919374" cy="67361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56" t="69913" r="49564" b="312"/>
            <a:stretch/>
          </p:blipFill>
          <p:spPr>
            <a:xfrm>
              <a:off x="6412007" y="3597630"/>
              <a:ext cx="1507067" cy="63570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994" t="69912" r="19951" b="-1730"/>
            <a:stretch/>
          </p:blipFill>
          <p:spPr>
            <a:xfrm>
              <a:off x="9341476" y="3587915"/>
              <a:ext cx="626534" cy="679285"/>
            </a:xfrm>
            <a:prstGeom prst="rect">
              <a:avLst/>
            </a:prstGeom>
          </p:spPr>
        </p:pic>
      </p:grpSp>
      <p:sp>
        <p:nvSpPr>
          <p:cNvPr id="10" name="Rectangle 9"/>
          <p:cNvSpPr/>
          <p:nvPr/>
        </p:nvSpPr>
        <p:spPr>
          <a:xfrm>
            <a:off x="1625598" y="1125648"/>
            <a:ext cx="98162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which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nation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has less than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32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gold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but its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bronze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medals are more than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25598" y="1669481"/>
            <a:ext cx="98162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&lt;nan&gt;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&lt;field&gt;:0 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&lt;nan&gt; &lt;nan&gt; &lt;nan&gt;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&lt;value&gt;:1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&lt;field&gt;:1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&lt;nan&gt; &lt;nan&gt;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&lt;field&gt;:2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&lt;nan&gt; &lt;nan&gt; &lt;nan&gt; &lt;nan&gt;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&lt;value&gt;:2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0484" y="1121015"/>
            <a:ext cx="113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Query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0484" y="1661731"/>
            <a:ext cx="113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Tag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475679" y="5569101"/>
            <a:ext cx="69035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which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&lt;field&gt;:0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 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has less than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&lt;value&gt;:1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&lt;field&gt;:1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but 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its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&lt;field&gt;:2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 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medals are more than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&lt;value&gt;:2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21092" y="5559066"/>
            <a:ext cx="1139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QueryX</a:t>
            </a:r>
            <a:endParaRPr lang="en-US" altLang="zh-CN" b="1" dirty="0" smtClean="0"/>
          </a:p>
          <a:p>
            <a:r>
              <a:rPr lang="en-US" altLang="zh-CN" b="1" dirty="0" smtClean="0"/>
              <a:t>(.</a:t>
            </a:r>
            <a:r>
              <a:rPr lang="en-US" altLang="zh-CN" b="1" dirty="0" err="1" smtClean="0"/>
              <a:t>qux</a:t>
            </a:r>
            <a:r>
              <a:rPr lang="en-US" altLang="zh-CN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53015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911070" y="2301826"/>
            <a:ext cx="1846287" cy="539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852297" y="2301826"/>
            <a:ext cx="1701384" cy="53964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648620" y="2301826"/>
            <a:ext cx="1379650" cy="53964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51110" y="3096306"/>
            <a:ext cx="9743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&lt;nan&gt;</a:t>
            </a:r>
          </a:p>
          <a:p>
            <a:r>
              <a:rPr lang="en-US" b="1" dirty="0" smtClean="0"/>
              <a:t>&lt;field&gt;</a:t>
            </a:r>
          </a:p>
          <a:p>
            <a:r>
              <a:rPr lang="en-US" b="1" dirty="0" smtClean="0"/>
              <a:t>&lt;value&gt;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52297" y="3096306"/>
            <a:ext cx="1420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id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648620" y="3096306"/>
            <a:ext cx="16339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type: {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double, string, ordinal,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category</a:t>
            </a:r>
            <a:r>
              <a:rPr lang="mr-IN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1973" y="1580874"/>
            <a:ext cx="6243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feature for ‘tag’ :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749508" y="4750237"/>
            <a:ext cx="62434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Identifying </a:t>
            </a:r>
            <a:r>
              <a:rPr lang="en-US" sz="2200" dirty="0"/>
              <a:t>a </a:t>
            </a:r>
            <a:r>
              <a:rPr lang="en-US" sz="2200" b="1" dirty="0"/>
              <a:t>&lt;value&gt; </a:t>
            </a:r>
            <a:r>
              <a:rPr lang="en-US" sz="2200" dirty="0" smtClean="0"/>
              <a:t>or </a:t>
            </a:r>
            <a:r>
              <a:rPr lang="en-US" sz="2200" b="1" dirty="0"/>
              <a:t>&lt;</a:t>
            </a:r>
            <a:r>
              <a:rPr lang="en-US" sz="2200" b="1" dirty="0" smtClean="0"/>
              <a:t>field&gt; </a:t>
            </a:r>
            <a:r>
              <a:rPr lang="en-US" sz="2200" dirty="0" smtClean="0"/>
              <a:t>is relatively easy. Need to establish a correspondence between a </a:t>
            </a:r>
            <a:r>
              <a:rPr lang="en-US" sz="2200" b="1" dirty="0" smtClean="0"/>
              <a:t>&lt;value&gt; </a:t>
            </a:r>
            <a:r>
              <a:rPr lang="en-US" sz="2200" dirty="0" smtClean="0"/>
              <a:t>and </a:t>
            </a:r>
            <a:r>
              <a:rPr lang="en-US" sz="2200" b="1" dirty="0" smtClean="0"/>
              <a:t>&lt;field&gt;</a:t>
            </a:r>
            <a:r>
              <a:rPr lang="en-US" sz="2200" dirty="0" smtClean="0"/>
              <a:t>, so they have the same </a:t>
            </a:r>
            <a:r>
              <a:rPr lang="en-US" sz="2200" b="1" dirty="0" smtClean="0"/>
              <a:t>id</a:t>
            </a:r>
            <a:r>
              <a:rPr lang="en-US" sz="2200" dirty="0" smtClean="0"/>
              <a:t>.</a:t>
            </a:r>
            <a:endParaRPr lang="en-US" sz="2200" dirty="0"/>
          </a:p>
        </p:txBody>
      </p:sp>
      <p:sp>
        <p:nvSpPr>
          <p:cNvPr id="20" name="TextBox 19"/>
          <p:cNvSpPr txBox="1"/>
          <p:nvPr/>
        </p:nvSpPr>
        <p:spPr>
          <a:xfrm>
            <a:off x="749508" y="509666"/>
            <a:ext cx="4227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Query Optimization (Tagging)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6832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9508" y="509666"/>
            <a:ext cx="4227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Query Optimization (Tagging)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1625598" y="1125648"/>
            <a:ext cx="98162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which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nation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has less than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32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gold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but its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bronze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medals are more than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25598" y="1669481"/>
            <a:ext cx="98162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&lt;nan&gt;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&lt;field&gt;:0 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&lt;nan&gt; &lt;nan&gt; &lt;nan&gt;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&lt;value</a:t>
            </a:r>
            <a:r>
              <a:rPr lang="en-US" u="sng" dirty="0" smtClean="0">
                <a:solidFill>
                  <a:srgbClr val="454545"/>
                </a:solidFill>
                <a:latin typeface="Helvetica Neue" charset="0"/>
              </a:rPr>
              <a:t>&gt;:</a:t>
            </a:r>
            <a:r>
              <a:rPr lang="en-US" b="1" u="sng" dirty="0" smtClean="0">
                <a:solidFill>
                  <a:srgbClr val="454545"/>
                </a:solidFill>
                <a:latin typeface="Helvetica Neue" charset="0"/>
              </a:rPr>
              <a:t>?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&lt;field&gt;:1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&lt;nan&gt; &lt;nan&gt;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&lt;field&gt;:2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&lt;nan&gt; &lt;nan&gt; &lt;nan&gt; &lt;nan&gt;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&lt;value</a:t>
            </a:r>
            <a:r>
              <a:rPr lang="en-US" u="sng" dirty="0" smtClean="0">
                <a:solidFill>
                  <a:srgbClr val="454545"/>
                </a:solidFill>
                <a:latin typeface="Helvetica Neue" charset="0"/>
              </a:rPr>
              <a:t>&gt;:</a:t>
            </a:r>
            <a:r>
              <a:rPr lang="en-US" b="1" u="sng" dirty="0" smtClean="0">
                <a:solidFill>
                  <a:srgbClr val="454545"/>
                </a:solidFill>
                <a:latin typeface="Helvetica Neue" charset="0"/>
              </a:rPr>
              <a:t>?</a:t>
            </a:r>
            <a:endParaRPr lang="en-US" b="1" u="sng" dirty="0">
              <a:solidFill>
                <a:srgbClr val="454545"/>
              </a:solidFill>
              <a:latin typeface="Helvetica Neue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0484" y="1121015"/>
            <a:ext cx="113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Query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0484" y="1661731"/>
            <a:ext cx="113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Tag</a:t>
            </a:r>
          </a:p>
        </p:txBody>
      </p:sp>
      <p:sp>
        <p:nvSpPr>
          <p:cNvPr id="4" name="Rectangle 3"/>
          <p:cNvSpPr/>
          <p:nvPr/>
        </p:nvSpPr>
        <p:spPr>
          <a:xfrm>
            <a:off x="1625598" y="265647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mr-IN" dirty="0">
                <a:solidFill>
                  <a:srgbClr val="454545"/>
                </a:solidFill>
                <a:latin typeface="Helvetica Neue" charset="0"/>
              </a:rPr>
              <a:t>[‘&lt;</a:t>
            </a:r>
            <a:r>
              <a:rPr lang="mr-IN" dirty="0" err="1">
                <a:solidFill>
                  <a:srgbClr val="454545"/>
                </a:solidFill>
                <a:latin typeface="Helvetica Neue" charset="0"/>
              </a:rPr>
              <a:t>field</a:t>
            </a:r>
            <a:r>
              <a:rPr lang="mr-IN" dirty="0">
                <a:solidFill>
                  <a:srgbClr val="454545"/>
                </a:solidFill>
                <a:latin typeface="Helvetica Neue" charset="0"/>
              </a:rPr>
              <a:t>&gt;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:0</a:t>
            </a:r>
            <a:r>
              <a:rPr lang="mr-IN" dirty="0">
                <a:solidFill>
                  <a:srgbClr val="454545"/>
                </a:solidFill>
                <a:latin typeface="Helvetica Neue" charset="0"/>
              </a:rPr>
              <a:t>', '</a:t>
            </a:r>
            <a:r>
              <a:rPr lang="mr-IN" dirty="0" err="1">
                <a:solidFill>
                  <a:srgbClr val="454545"/>
                </a:solidFill>
                <a:latin typeface="Helvetica Neue" charset="0"/>
              </a:rPr>
              <a:t>Nation</a:t>
            </a:r>
            <a:r>
              <a:rPr lang="mr-IN" dirty="0">
                <a:solidFill>
                  <a:srgbClr val="454545"/>
                </a:solidFill>
                <a:latin typeface="Helvetica Neue" charset="0"/>
              </a:rPr>
              <a:t>']</a:t>
            </a:r>
          </a:p>
          <a:p>
            <a:r>
              <a:rPr lang="mr-IN" dirty="0">
                <a:solidFill>
                  <a:srgbClr val="454545"/>
                </a:solidFill>
                <a:latin typeface="Helvetica Neue" charset="0"/>
              </a:rPr>
              <a:t>['&lt;</a:t>
            </a:r>
            <a:r>
              <a:rPr lang="mr-IN" dirty="0" err="1">
                <a:solidFill>
                  <a:srgbClr val="454545"/>
                </a:solidFill>
                <a:latin typeface="Helvetica Neue" charset="0"/>
              </a:rPr>
              <a:t>field</a:t>
            </a:r>
            <a:r>
              <a:rPr lang="mr-IN" dirty="0">
                <a:solidFill>
                  <a:srgbClr val="454545"/>
                </a:solidFill>
                <a:latin typeface="Helvetica Neue" charset="0"/>
              </a:rPr>
              <a:t>&gt;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:1</a:t>
            </a:r>
            <a:r>
              <a:rPr lang="mr-IN" dirty="0">
                <a:solidFill>
                  <a:srgbClr val="454545"/>
                </a:solidFill>
                <a:latin typeface="Helvetica Neue" charset="0"/>
              </a:rPr>
              <a:t>', '</a:t>
            </a:r>
            <a:r>
              <a:rPr lang="mr-IN" dirty="0" err="1">
                <a:solidFill>
                  <a:srgbClr val="454545"/>
                </a:solidFill>
                <a:latin typeface="Helvetica Neue" charset="0"/>
              </a:rPr>
              <a:t>Gold</a:t>
            </a:r>
            <a:r>
              <a:rPr lang="mr-IN" dirty="0">
                <a:solidFill>
                  <a:srgbClr val="454545"/>
                </a:solidFill>
                <a:latin typeface="Helvetica Neue" charset="0"/>
              </a:rPr>
              <a:t>']</a:t>
            </a:r>
          </a:p>
          <a:p>
            <a:r>
              <a:rPr lang="mr-IN" dirty="0">
                <a:solidFill>
                  <a:srgbClr val="454545"/>
                </a:solidFill>
                <a:latin typeface="Helvetica Neue" charset="0"/>
              </a:rPr>
              <a:t>['&lt;</a:t>
            </a:r>
            <a:r>
              <a:rPr lang="mr-IN" dirty="0" err="1">
                <a:solidFill>
                  <a:srgbClr val="454545"/>
                </a:solidFill>
                <a:latin typeface="Helvetica Neue" charset="0"/>
              </a:rPr>
              <a:t>field</a:t>
            </a:r>
            <a:r>
              <a:rPr lang="mr-IN" dirty="0">
                <a:solidFill>
                  <a:srgbClr val="454545"/>
                </a:solidFill>
                <a:latin typeface="Helvetica Neue" charset="0"/>
              </a:rPr>
              <a:t>&gt;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:2</a:t>
            </a:r>
            <a:r>
              <a:rPr lang="mr-IN" dirty="0">
                <a:solidFill>
                  <a:srgbClr val="454545"/>
                </a:solidFill>
                <a:latin typeface="Helvetica Neue" charset="0"/>
              </a:rPr>
              <a:t>', '</a:t>
            </a:r>
            <a:r>
              <a:rPr lang="mr-IN" dirty="0" err="1">
                <a:solidFill>
                  <a:srgbClr val="454545"/>
                </a:solidFill>
                <a:latin typeface="Helvetica Neue" charset="0"/>
              </a:rPr>
              <a:t>Bronze</a:t>
            </a:r>
            <a:r>
              <a:rPr lang="mr-IN" dirty="0">
                <a:solidFill>
                  <a:srgbClr val="454545"/>
                </a:solidFill>
                <a:latin typeface="Helvetica Neue" charset="0"/>
              </a:rPr>
              <a:t>']</a:t>
            </a:r>
          </a:p>
          <a:p>
            <a:r>
              <a:rPr lang="mr-IN" dirty="0" smtClean="0">
                <a:solidFill>
                  <a:srgbClr val="454545"/>
                </a:solidFill>
                <a:latin typeface="Helvetica Neue" charset="0"/>
              </a:rPr>
              <a:t>['&lt;</a:t>
            </a:r>
            <a:r>
              <a:rPr lang="mr-IN" dirty="0" err="1">
                <a:solidFill>
                  <a:srgbClr val="454545"/>
                </a:solidFill>
                <a:latin typeface="Helvetica Neue" charset="0"/>
              </a:rPr>
              <a:t>value</a:t>
            </a:r>
            <a:r>
              <a:rPr lang="mr-IN" dirty="0" smtClean="0">
                <a:solidFill>
                  <a:srgbClr val="454545"/>
                </a:solidFill>
                <a:latin typeface="Helvetica Neue" charset="0"/>
              </a:rPr>
              <a:t>&gt;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  <a:sym typeface="Wingdings"/>
              </a:rPr>
              <a:t>:(1/2)</a:t>
            </a:r>
            <a:r>
              <a:rPr lang="mr-IN" dirty="0" smtClean="0">
                <a:solidFill>
                  <a:srgbClr val="454545"/>
                </a:solidFill>
                <a:latin typeface="Helvetica Neue" charset="0"/>
              </a:rPr>
              <a:t>', </a:t>
            </a:r>
            <a:r>
              <a:rPr lang="mr-IN" dirty="0">
                <a:solidFill>
                  <a:srgbClr val="454545"/>
                </a:solidFill>
                <a:latin typeface="Helvetica Neue" charset="0"/>
              </a:rPr>
              <a:t>’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32</a:t>
            </a:r>
            <a:r>
              <a:rPr lang="mr-IN" dirty="0">
                <a:solidFill>
                  <a:srgbClr val="454545"/>
                </a:solidFill>
                <a:latin typeface="Helvetica Neue" charset="0"/>
              </a:rPr>
              <a:t>']</a:t>
            </a:r>
          </a:p>
          <a:p>
            <a:r>
              <a:rPr lang="mr-IN" dirty="0" smtClean="0">
                <a:solidFill>
                  <a:srgbClr val="454545"/>
                </a:solidFill>
                <a:latin typeface="Helvetica Neue" charset="0"/>
              </a:rPr>
              <a:t>['&lt;</a:t>
            </a:r>
            <a:r>
              <a:rPr lang="mr-IN" dirty="0" err="1">
                <a:solidFill>
                  <a:srgbClr val="454545"/>
                </a:solidFill>
                <a:latin typeface="Helvetica Neue" charset="0"/>
              </a:rPr>
              <a:t>value</a:t>
            </a:r>
            <a:r>
              <a:rPr lang="mr-IN" dirty="0" smtClean="0">
                <a:solidFill>
                  <a:srgbClr val="454545"/>
                </a:solidFill>
                <a:latin typeface="Helvetica Neue" charset="0"/>
              </a:rPr>
              <a:t>&gt;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  <a:sym typeface="Wingdings"/>
              </a:rPr>
              <a:t>:(</a:t>
            </a:r>
            <a:r>
              <a:rPr lang="en-US" dirty="0">
                <a:solidFill>
                  <a:srgbClr val="454545"/>
                </a:solidFill>
                <a:latin typeface="Helvetica Neue" charset="0"/>
                <a:sym typeface="Wingdings"/>
              </a:rPr>
              <a:t>1/2) </a:t>
            </a:r>
            <a:r>
              <a:rPr lang="mr-IN" dirty="0" smtClean="0">
                <a:solidFill>
                  <a:srgbClr val="454545"/>
                </a:solidFill>
                <a:latin typeface="Helvetica Neue" charset="0"/>
              </a:rPr>
              <a:t>', </a:t>
            </a:r>
            <a:r>
              <a:rPr lang="mr-IN" dirty="0">
                <a:solidFill>
                  <a:srgbClr val="454545"/>
                </a:solidFill>
                <a:latin typeface="Helvetica Neue" charset="0"/>
              </a:rPr>
              <a:t>’</a:t>
            </a:r>
            <a:r>
              <a:rPr lang="en-US" altLang="zh-CN" dirty="0">
                <a:solidFill>
                  <a:srgbClr val="454545"/>
                </a:solidFill>
                <a:latin typeface="Helvetica Neue" charset="0"/>
              </a:rPr>
              <a:t>4</a:t>
            </a:r>
            <a:r>
              <a:rPr lang="mr-IN" dirty="0">
                <a:solidFill>
                  <a:srgbClr val="454545"/>
                </a:solidFill>
                <a:latin typeface="Helvetica Neue" charset="0"/>
              </a:rPr>
              <a:t>']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960533" y="2967335"/>
            <a:ext cx="2286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2000" b="1" dirty="0">
                <a:solidFill>
                  <a:srgbClr val="454545"/>
                </a:solidFill>
                <a:latin typeface="Helvetica Neue" charset="0"/>
              </a:rPr>
              <a:t>[(</a:t>
            </a:r>
            <a:r>
              <a:rPr lang="mr-IN" sz="2000" b="1" dirty="0">
                <a:solidFill>
                  <a:srgbClr val="FF0000"/>
                </a:solidFill>
                <a:latin typeface="Helvetica Neue" charset="0"/>
              </a:rPr>
              <a:t>6</a:t>
            </a:r>
            <a:r>
              <a:rPr lang="mr-IN" sz="2000" b="1" dirty="0">
                <a:solidFill>
                  <a:srgbClr val="454545"/>
                </a:solidFill>
                <a:latin typeface="Helvetica Neue" charset="0"/>
              </a:rPr>
              <a:t>, </a:t>
            </a:r>
            <a:r>
              <a:rPr lang="mr-IN" sz="2000" b="1" dirty="0">
                <a:solidFill>
                  <a:schemeClr val="accent4"/>
                </a:solidFill>
                <a:latin typeface="Helvetica Neue" charset="0"/>
              </a:rPr>
              <a:t>1</a:t>
            </a:r>
            <a:r>
              <a:rPr lang="mr-IN" sz="2000" b="1" dirty="0">
                <a:solidFill>
                  <a:srgbClr val="454545"/>
                </a:solidFill>
                <a:latin typeface="Helvetica Neue" charset="0"/>
              </a:rPr>
              <a:t>), (</a:t>
            </a:r>
            <a:r>
              <a:rPr lang="mr-IN" sz="2000" b="1" dirty="0">
                <a:solidFill>
                  <a:srgbClr val="FF0000"/>
                </a:solidFill>
                <a:latin typeface="Helvetica Neue" charset="0"/>
              </a:rPr>
              <a:t>9</a:t>
            </a:r>
            <a:r>
              <a:rPr lang="mr-IN" sz="2000" b="1" dirty="0">
                <a:solidFill>
                  <a:srgbClr val="454545"/>
                </a:solidFill>
                <a:latin typeface="Helvetica Neue" charset="0"/>
              </a:rPr>
              <a:t>, </a:t>
            </a:r>
            <a:r>
              <a:rPr lang="mr-IN" sz="2000" b="1" dirty="0">
                <a:solidFill>
                  <a:schemeClr val="accent4"/>
                </a:solidFill>
                <a:latin typeface="Helvetica Neue" charset="0"/>
              </a:rPr>
              <a:t>2</a:t>
            </a:r>
            <a:r>
              <a:rPr lang="mr-IN" sz="2000" b="1" dirty="0" smtClean="0">
                <a:solidFill>
                  <a:srgbClr val="454545"/>
                </a:solidFill>
                <a:latin typeface="Helvetica Neue" charset="0"/>
              </a:rPr>
              <a:t>)]</a:t>
            </a:r>
            <a:endParaRPr lang="en-US" sz="2000" b="1" dirty="0" smtClean="0">
              <a:solidFill>
                <a:srgbClr val="454545"/>
              </a:solidFill>
              <a:latin typeface="Helvetica Neue" charset="0"/>
            </a:endParaRPr>
          </a:p>
          <a:p>
            <a:endParaRPr lang="mr-IN" sz="2000" b="1" dirty="0">
              <a:solidFill>
                <a:srgbClr val="454545"/>
              </a:solidFill>
              <a:latin typeface="Helvetica Neue" charset="0"/>
            </a:endParaRPr>
          </a:p>
          <a:p>
            <a:r>
              <a:rPr lang="mr-IN" sz="2000" b="1" dirty="0">
                <a:solidFill>
                  <a:srgbClr val="454545"/>
                </a:solidFill>
                <a:latin typeface="Helvetica Neue" charset="0"/>
              </a:rPr>
              <a:t>[</a:t>
            </a:r>
            <a:r>
              <a:rPr lang="mr-IN" sz="2000" b="1" dirty="0">
                <a:solidFill>
                  <a:srgbClr val="FF0000"/>
                </a:solidFill>
                <a:latin typeface="Helvetica Neue" charset="0"/>
              </a:rPr>
              <a:t>5</a:t>
            </a:r>
            <a:r>
              <a:rPr lang="mr-IN" sz="2000" b="1" dirty="0">
                <a:solidFill>
                  <a:srgbClr val="454545"/>
                </a:solidFill>
                <a:latin typeface="Helvetica Neue" charset="0"/>
              </a:rPr>
              <a:t>, </a:t>
            </a:r>
            <a:r>
              <a:rPr lang="mr-IN" sz="2000" b="1" dirty="0">
                <a:solidFill>
                  <a:srgbClr val="FF0000"/>
                </a:solidFill>
                <a:latin typeface="Helvetica Neue" charset="0"/>
              </a:rPr>
              <a:t>14</a:t>
            </a:r>
            <a:r>
              <a:rPr lang="mr-IN" sz="2000" b="1" dirty="0">
                <a:solidFill>
                  <a:srgbClr val="454545"/>
                </a:solidFill>
                <a:latin typeface="Helvetica Neue" charset="0"/>
              </a:rPr>
              <a:t>]</a:t>
            </a:r>
            <a:endParaRPr lang="mr-IN" sz="2000" b="1" dirty="0">
              <a:solidFill>
                <a:srgbClr val="454545"/>
              </a:solidFill>
              <a:effectLst/>
              <a:latin typeface="Helvetica Neue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691467" y="3115733"/>
            <a:ext cx="2099733" cy="16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928533" y="3166533"/>
            <a:ext cx="1862667" cy="228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860800" y="3624765"/>
            <a:ext cx="2099733" cy="95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860800" y="3754398"/>
            <a:ext cx="2099733" cy="189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130190" y="2427674"/>
            <a:ext cx="1790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b="1" dirty="0" smtClean="0">
                <a:solidFill>
                  <a:srgbClr val="454545"/>
                </a:solidFill>
                <a:latin typeface="Helvetica Neue" charset="0"/>
              </a:rPr>
              <a:t>(</a:t>
            </a:r>
            <a:r>
              <a:rPr lang="en-US" b="1" dirty="0" smtClean="0">
                <a:solidFill>
                  <a:srgbClr val="FF0000"/>
                </a:solidFill>
                <a:latin typeface="Helvetica Neue" charset="0"/>
              </a:rPr>
              <a:t>position</a:t>
            </a:r>
            <a:r>
              <a:rPr lang="mr-IN" b="1" dirty="0" smtClean="0">
                <a:solidFill>
                  <a:srgbClr val="454545"/>
                </a:solidFill>
                <a:latin typeface="Helvetica Neue" charset="0"/>
              </a:rPr>
              <a:t>, </a:t>
            </a:r>
            <a:r>
              <a:rPr lang="en-US" b="1" dirty="0" smtClean="0">
                <a:solidFill>
                  <a:schemeClr val="accent4"/>
                </a:solidFill>
                <a:latin typeface="Helvetica Neue" charset="0"/>
              </a:rPr>
              <a:t>id</a:t>
            </a:r>
            <a:r>
              <a:rPr lang="mr-IN" b="1" dirty="0" smtClean="0">
                <a:solidFill>
                  <a:srgbClr val="454545"/>
                </a:solidFill>
                <a:latin typeface="Helvetica Neue" charset="0"/>
              </a:rPr>
              <a:t>) 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43467" y="4368803"/>
            <a:ext cx="9736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Method 1:</a:t>
            </a:r>
            <a:r>
              <a:rPr lang="en-US" dirty="0" smtClean="0"/>
              <a:t> Nearest Neighbor (done, works reasonably well), HOWEVER: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100109" y="4922341"/>
            <a:ext cx="9026023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when the </a:t>
            </a:r>
            <a:r>
              <a:rPr lang="en-US" u="sng" dirty="0">
                <a:solidFill>
                  <a:schemeClr val="accent4"/>
                </a:solidFill>
                <a:latin typeface="Helvetica Neue" charset="0"/>
              </a:rPr>
              <a:t>1st_venue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was </a:t>
            </a:r>
            <a:r>
              <a:rPr lang="en-US" u="sng" dirty="0" err="1">
                <a:solidFill>
                  <a:srgbClr val="FF0000"/>
                </a:solidFill>
                <a:latin typeface="Helvetica Neue" charset="0"/>
              </a:rPr>
              <a:t>beijing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and </a:t>
            </a:r>
            <a:r>
              <a:rPr lang="en-US" u="sng" dirty="0">
                <a:solidFill>
                  <a:schemeClr val="accent4"/>
                </a:solidFill>
                <a:latin typeface="Helvetica Neue" charset="0"/>
              </a:rPr>
              <a:t>2nd_venue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was </a:t>
            </a:r>
            <a:r>
              <a:rPr lang="en-US" u="sng" dirty="0" err="1">
                <a:solidFill>
                  <a:srgbClr val="FF0000"/>
                </a:solidFill>
                <a:latin typeface="Helvetica Neue" charset="0"/>
              </a:rPr>
              <a:t>dubai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, which </a:t>
            </a:r>
            <a:r>
              <a:rPr lang="en-US" u="sng" dirty="0">
                <a:solidFill>
                  <a:schemeClr val="accent4"/>
                </a:solidFill>
                <a:latin typeface="Helvetica Neue" charset="0"/>
              </a:rPr>
              <a:t>city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was the most recent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3rd_venue</a:t>
            </a:r>
            <a:endParaRPr lang="en-US" u="sng" dirty="0">
              <a:solidFill>
                <a:srgbClr val="454545"/>
              </a:solidFill>
              <a:effectLst/>
              <a:latin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436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5" grpId="0"/>
      <p:bldP spid="26" grpId="0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9508" y="509666"/>
            <a:ext cx="4227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Query Optimization (Tagging)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1625598" y="1125648"/>
            <a:ext cx="98162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which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nation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has less than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32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gold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but its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bronze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medals are more than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25598" y="1669481"/>
            <a:ext cx="98162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&lt;nan&gt;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&lt;field&gt;:0 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&lt;nan&gt; &lt;nan&gt; &lt;nan&gt;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&lt;value</a:t>
            </a:r>
            <a:r>
              <a:rPr lang="en-US" u="sng" dirty="0" smtClean="0">
                <a:solidFill>
                  <a:srgbClr val="454545"/>
                </a:solidFill>
                <a:latin typeface="Helvetica Neue" charset="0"/>
              </a:rPr>
              <a:t>&gt;:</a:t>
            </a:r>
            <a:r>
              <a:rPr lang="en-US" b="1" u="sng" dirty="0" smtClean="0">
                <a:solidFill>
                  <a:srgbClr val="454545"/>
                </a:solidFill>
                <a:latin typeface="Helvetica Neue" charset="0"/>
              </a:rPr>
              <a:t>?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&lt;field&gt;:1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&lt;nan&gt; &lt;nan&gt;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&lt;field&gt;:2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&lt;nan&gt; &lt;nan&gt; &lt;nan&gt; &lt;nan&gt;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&lt;value</a:t>
            </a:r>
            <a:r>
              <a:rPr lang="en-US" u="sng" dirty="0" smtClean="0">
                <a:solidFill>
                  <a:srgbClr val="454545"/>
                </a:solidFill>
                <a:latin typeface="Helvetica Neue" charset="0"/>
              </a:rPr>
              <a:t>&gt;:</a:t>
            </a:r>
            <a:r>
              <a:rPr lang="en-US" b="1" u="sng" dirty="0" smtClean="0">
                <a:solidFill>
                  <a:srgbClr val="454545"/>
                </a:solidFill>
                <a:latin typeface="Helvetica Neue" charset="0"/>
              </a:rPr>
              <a:t>?</a:t>
            </a:r>
            <a:endParaRPr lang="en-US" b="1" u="sng" dirty="0">
              <a:solidFill>
                <a:srgbClr val="454545"/>
              </a:solidFill>
              <a:latin typeface="Helvetica Neue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0484" y="1121015"/>
            <a:ext cx="113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Query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0484" y="1661731"/>
            <a:ext cx="113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Tag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3467" y="2450068"/>
            <a:ext cx="9736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Method 2:</a:t>
            </a:r>
            <a:r>
              <a:rPr lang="en-US" dirty="0" smtClean="0"/>
              <a:t> Dependency </a:t>
            </a:r>
            <a:r>
              <a:rPr lang="en-US" dirty="0" smtClean="0"/>
              <a:t>Tree Lowest common ancestor (</a:t>
            </a:r>
            <a:r>
              <a:rPr lang="en-US" dirty="0" err="1" smtClean="0"/>
              <a:t>nltk.stanford.StanfordParser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100109" y="5643529"/>
            <a:ext cx="9026023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when the </a:t>
            </a:r>
            <a:r>
              <a:rPr lang="en-US" u="sng" dirty="0">
                <a:solidFill>
                  <a:schemeClr val="accent4"/>
                </a:solidFill>
                <a:latin typeface="Helvetica Neue" charset="0"/>
              </a:rPr>
              <a:t>1st_venue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was </a:t>
            </a:r>
            <a:r>
              <a:rPr lang="en-US" u="sng" dirty="0" err="1">
                <a:solidFill>
                  <a:srgbClr val="FF0000"/>
                </a:solidFill>
                <a:latin typeface="Helvetica Neue" charset="0"/>
              </a:rPr>
              <a:t>beijing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and </a:t>
            </a:r>
            <a:r>
              <a:rPr lang="en-US" u="sng" dirty="0">
                <a:solidFill>
                  <a:schemeClr val="accent4"/>
                </a:solidFill>
                <a:latin typeface="Helvetica Neue" charset="0"/>
              </a:rPr>
              <a:t>2nd_venue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was </a:t>
            </a:r>
            <a:r>
              <a:rPr lang="en-US" u="sng" dirty="0" err="1">
                <a:solidFill>
                  <a:srgbClr val="FF0000"/>
                </a:solidFill>
                <a:latin typeface="Helvetica Neue" charset="0"/>
              </a:rPr>
              <a:t>dubai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, which </a:t>
            </a:r>
            <a:r>
              <a:rPr lang="en-US" u="sng" dirty="0">
                <a:solidFill>
                  <a:schemeClr val="accent4"/>
                </a:solidFill>
                <a:latin typeface="Helvetica Neue" charset="0"/>
              </a:rPr>
              <a:t>city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was the most recent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3rd_venue</a:t>
            </a:r>
            <a:endParaRPr lang="en-US" u="sng" dirty="0">
              <a:solidFill>
                <a:srgbClr val="454545"/>
              </a:solidFill>
              <a:effectLst/>
              <a:latin typeface="Helvetica Neue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000" y="2966918"/>
            <a:ext cx="9162113" cy="25590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48721" y="3897443"/>
            <a:ext cx="2053653" cy="16285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497048" y="3899941"/>
            <a:ext cx="1663909" cy="16285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7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31" y="3490222"/>
            <a:ext cx="9092813" cy="298677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49680" y="328934"/>
            <a:ext cx="1145022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Menlo" charset="0"/>
              </a:rPr>
              <a:t>### example: 439 ###</a:t>
            </a:r>
          </a:p>
          <a:p>
            <a:r>
              <a:rPr lang="en-US" sz="1200" dirty="0">
                <a:solidFill>
                  <a:srgbClr val="000000"/>
                </a:solidFill>
                <a:latin typeface="Menlo" charset="0"/>
              </a:rPr>
              <a:t>schema: Player Matches Innings Runs Average 100s 50s </a:t>
            </a:r>
            <a:r>
              <a:rPr lang="en-US" sz="1200" dirty="0" err="1">
                <a:solidFill>
                  <a:srgbClr val="000000"/>
                </a:solidFill>
                <a:latin typeface="Menlo" charset="0"/>
              </a:rPr>
              <a:t>Games_Played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Menlo" charset="0"/>
              </a:rPr>
              <a:t>Field_Goals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Menlo" charset="0"/>
              </a:rPr>
              <a:t>Free_Throws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 Points</a:t>
            </a:r>
          </a:p>
          <a:p>
            <a:endParaRPr lang="en-US" sz="12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Menlo" charset="0"/>
              </a:rPr>
              <a:t>query: for players with more than 400 50s and average less than 30, who has the most games</a:t>
            </a:r>
          </a:p>
          <a:p>
            <a:r>
              <a:rPr lang="en-US" sz="1200" dirty="0">
                <a:solidFill>
                  <a:srgbClr val="000000"/>
                </a:solidFill>
                <a:latin typeface="Menlo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Menlo" charset="0"/>
              </a:rPr>
            </a:br>
            <a:r>
              <a:rPr lang="en-US" sz="1200" dirty="0">
                <a:solidFill>
                  <a:srgbClr val="000000"/>
                </a:solidFill>
                <a:latin typeface="Menlo" charset="0"/>
              </a:rPr>
              <a:t>logic: </a:t>
            </a:r>
            <a:r>
              <a:rPr lang="en-US" sz="1200" dirty="0" err="1">
                <a:solidFill>
                  <a:srgbClr val="000000"/>
                </a:solidFill>
                <a:latin typeface="Menlo" charset="0"/>
              </a:rPr>
              <a:t>argmax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 Player </a:t>
            </a:r>
            <a:r>
              <a:rPr lang="en-US" sz="1200" dirty="0" err="1">
                <a:solidFill>
                  <a:srgbClr val="000000"/>
                </a:solidFill>
                <a:latin typeface="Menlo" charset="0"/>
              </a:rPr>
              <a:t>Games_Played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 where 50s greater 400 and Average less 30</a:t>
            </a:r>
          </a:p>
          <a:p>
            <a:endParaRPr lang="en-US" sz="12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Menlo" charset="0"/>
              </a:rPr>
              <a:t>ficorr</a:t>
            </a:r>
            <a:r>
              <a:rPr lang="en-US" sz="1200" dirty="0" smtClean="0">
                <a:solidFill>
                  <a:srgbClr val="000000"/>
                </a:solidFill>
                <a:latin typeface="Menlo" charset="0"/>
              </a:rPr>
              <a:t>: Player 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50s Average </a:t>
            </a:r>
            <a:r>
              <a:rPr lang="en-US" sz="1200" dirty="0" err="1">
                <a:solidFill>
                  <a:srgbClr val="000000"/>
                </a:solidFill>
                <a:latin typeface="Menlo" charset="0"/>
              </a:rPr>
              <a:t>Games_Played</a:t>
            </a:r>
            <a:endParaRPr lang="en-US" sz="12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Menlo" charset="0"/>
              </a:rPr>
              <a:t>vacorr</a:t>
            </a:r>
            <a:r>
              <a:rPr lang="en-US" sz="1200" dirty="0" smtClean="0">
                <a:solidFill>
                  <a:srgbClr val="000000"/>
                </a:solidFill>
                <a:latin typeface="Menlo" charset="0"/>
              </a:rPr>
              <a:t>: &lt;nan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&gt; 400 30 &lt;nan&gt;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Menlo" charset="0"/>
              </a:rPr>
              <a:t>field </a:t>
            </a:r>
            <a:r>
              <a:rPr lang="en-US" sz="1200" dirty="0" err="1" smtClean="0">
                <a:solidFill>
                  <a:srgbClr val="000000"/>
                </a:solidFill>
                <a:latin typeface="Menlo" charset="0"/>
              </a:rPr>
              <a:t>position_idx</a:t>
            </a:r>
            <a:r>
              <a:rPr lang="en-US" sz="1200" dirty="0" smtClean="0">
                <a:solidFill>
                  <a:srgbClr val="000000"/>
                </a:solidFill>
                <a:latin typeface="Menlo" charset="0"/>
              </a:rPr>
              <a:t>: [(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6, 1), (8, 2), (17, 3)]</a:t>
            </a:r>
          </a:p>
          <a:p>
            <a:r>
              <a:rPr lang="en-US" sz="1200" dirty="0" err="1" smtClean="0">
                <a:solidFill>
                  <a:srgbClr val="000000"/>
                </a:solidFill>
                <a:latin typeface="Menlo" charset="0"/>
              </a:rPr>
              <a:t>value_position</a:t>
            </a:r>
            <a:r>
              <a:rPr lang="en-US" sz="1200" dirty="0" smtClean="0">
                <a:solidFill>
                  <a:srgbClr val="000000"/>
                </a:solidFill>
                <a:latin typeface="Menlo" charset="0"/>
              </a:rPr>
              <a:t>: [5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, 11]</a:t>
            </a:r>
          </a:p>
          <a:p>
            <a:endParaRPr lang="en-US" sz="1200" dirty="0" smtClean="0">
              <a:solidFill>
                <a:srgbClr val="000000"/>
              </a:solidFill>
              <a:latin typeface="Menlo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Menlo" charset="0"/>
              </a:rPr>
              <a:t>tag: &lt;nan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&gt; &lt;field&gt;:0 &lt;nan&gt; &lt;nan&gt; &lt;nan&gt; &lt;value&gt;:1 &lt;field&gt;:1 &lt;nan&gt; &lt;field&gt;:2 &lt;nan&gt; &lt;nan&gt; &lt;value&gt;:2 &lt;nan&gt; &lt;field&gt;:0 &lt;nan&gt; &lt;nan&gt; &lt;nan&gt; &lt;field&gt;:3</a:t>
            </a:r>
          </a:p>
          <a:p>
            <a:r>
              <a:rPr lang="en-US" sz="1200" dirty="0" err="1" smtClean="0">
                <a:solidFill>
                  <a:srgbClr val="000000"/>
                </a:solidFill>
                <a:latin typeface="Menlo" charset="0"/>
              </a:rPr>
              <a:t>qux</a:t>
            </a:r>
            <a:r>
              <a:rPr lang="en-US" sz="1200" dirty="0" smtClean="0">
                <a:solidFill>
                  <a:srgbClr val="000000"/>
                </a:solidFill>
                <a:latin typeface="Menlo" charset="0"/>
              </a:rPr>
              <a:t>: for 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&lt;field&gt;:0 with more than &lt;value&gt;:1 &lt;field&gt;:1 and &lt;field&gt;:2 less than &lt;value&gt;:2 , &lt;field&gt;:0 has the most &lt;field&gt;:3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Menlo" charset="0"/>
              </a:rPr>
              <a:t>lox: </a:t>
            </a:r>
            <a:r>
              <a:rPr lang="en-US" sz="1200" dirty="0" err="1" smtClean="0">
                <a:solidFill>
                  <a:srgbClr val="000000"/>
                </a:solidFill>
                <a:latin typeface="Menlo" charset="0"/>
              </a:rPr>
              <a:t>argmax</a:t>
            </a:r>
            <a:r>
              <a:rPr lang="en-US" sz="1200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&lt;field&gt;:0 &lt;field&gt;:3 where &lt;field&gt;:1 greater &lt;value&gt;:1 and &lt;field&gt;:2 less &lt;value&gt;:</a:t>
            </a:r>
            <a:r>
              <a:rPr lang="en-US" sz="1200" dirty="0" smtClean="0">
                <a:solidFill>
                  <a:srgbClr val="000000"/>
                </a:solidFill>
                <a:latin typeface="Menlo" charset="0"/>
              </a:rPr>
              <a:t>2</a:t>
            </a:r>
            <a:endParaRPr lang="en-US" sz="1200" dirty="0">
              <a:solidFill>
                <a:srgbClr val="000000"/>
              </a:solidFill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57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9680" y="328934"/>
            <a:ext cx="1145022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Menlo" charset="0"/>
              </a:rPr>
              <a:t>### example: </a:t>
            </a:r>
            <a:r>
              <a:rPr lang="en-US" sz="1200" dirty="0" smtClean="0">
                <a:solidFill>
                  <a:srgbClr val="000000"/>
                </a:solidFill>
                <a:latin typeface="Menlo" charset="0"/>
              </a:rPr>
              <a:t>488 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###</a:t>
            </a:r>
          </a:p>
          <a:p>
            <a:r>
              <a:rPr lang="en-US" sz="1200" dirty="0">
                <a:solidFill>
                  <a:srgbClr val="000000"/>
                </a:solidFill>
                <a:latin typeface="Menlo" charset="0"/>
              </a:rPr>
              <a:t>schema: Player Matches Innings Runs Average 100s 50s </a:t>
            </a:r>
            <a:r>
              <a:rPr lang="en-US" sz="1200" dirty="0" err="1">
                <a:solidFill>
                  <a:srgbClr val="000000"/>
                </a:solidFill>
                <a:latin typeface="Menlo" charset="0"/>
              </a:rPr>
              <a:t>Games_Played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Menlo" charset="0"/>
              </a:rPr>
              <a:t>Field_Goals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Menlo" charset="0"/>
              </a:rPr>
              <a:t>Free_Throws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 Points</a:t>
            </a:r>
          </a:p>
          <a:p>
            <a:endParaRPr lang="en-US" sz="12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Menlo" charset="0"/>
              </a:rPr>
              <a:t>query: for players with more than 400 50s and </a:t>
            </a:r>
            <a:r>
              <a:rPr lang="en-US" sz="1200" b="1" dirty="0">
                <a:solidFill>
                  <a:srgbClr val="000000"/>
                </a:solidFill>
                <a:latin typeface="Menlo" charset="0"/>
              </a:rPr>
              <a:t>points less than 14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, who has the most </a:t>
            </a:r>
            <a:r>
              <a:rPr lang="en-US" sz="1200" dirty="0" smtClean="0">
                <a:solidFill>
                  <a:srgbClr val="000000"/>
                </a:solidFill>
                <a:latin typeface="Menlo" charset="0"/>
              </a:rPr>
              <a:t>matches</a:t>
            </a:r>
            <a:endParaRPr lang="en-US" sz="12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Menlo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Menlo" charset="0"/>
              </a:rPr>
            </a:br>
            <a:r>
              <a:rPr lang="en-US" sz="1200" dirty="0">
                <a:solidFill>
                  <a:srgbClr val="000000"/>
                </a:solidFill>
                <a:latin typeface="Menlo" charset="0"/>
              </a:rPr>
              <a:t>logic: </a:t>
            </a:r>
            <a:r>
              <a:rPr lang="en-US" sz="1200" dirty="0" err="1">
                <a:solidFill>
                  <a:srgbClr val="000000"/>
                </a:solidFill>
                <a:latin typeface="Menlo" charset="0"/>
              </a:rPr>
              <a:t>argmax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 Player Matches where 50s greater 400 and </a:t>
            </a:r>
            <a:r>
              <a:rPr lang="en-US" sz="1200" b="1" dirty="0">
                <a:solidFill>
                  <a:srgbClr val="000000"/>
                </a:solidFill>
                <a:latin typeface="Menlo" charset="0"/>
              </a:rPr>
              <a:t>Points less 14</a:t>
            </a:r>
          </a:p>
          <a:p>
            <a:endParaRPr lang="en-US" sz="12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Menlo" charset="0"/>
              </a:rPr>
              <a:t>ficorr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: 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Player 50s </a:t>
            </a:r>
            <a:r>
              <a:rPr lang="en-US" sz="1200" dirty="0">
                <a:solidFill>
                  <a:srgbClr val="FF0000"/>
                </a:solidFill>
                <a:latin typeface="Menlo" charset="0"/>
              </a:rPr>
              <a:t>Points Matches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Menlo" charset="0"/>
              </a:rPr>
              <a:t>vacorr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: &lt;nan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&gt; 400 </a:t>
            </a:r>
            <a:r>
              <a:rPr lang="en-US" sz="1200" dirty="0">
                <a:solidFill>
                  <a:srgbClr val="FF0000"/>
                </a:solidFill>
                <a:latin typeface="Menlo" charset="0"/>
              </a:rPr>
              <a:t>&lt;nan&gt; 14</a:t>
            </a:r>
            <a:endParaRPr lang="en-US" sz="1200" dirty="0">
              <a:solidFill>
                <a:srgbClr val="FF0000"/>
              </a:solidFill>
              <a:latin typeface="Menlo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Menlo" charset="0"/>
              </a:rPr>
              <a:t>field </a:t>
            </a:r>
            <a:r>
              <a:rPr lang="en-US" sz="1200" dirty="0" err="1">
                <a:solidFill>
                  <a:srgbClr val="000000"/>
                </a:solidFill>
                <a:latin typeface="Menlo" charset="0"/>
              </a:rPr>
              <a:t>position_idx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: [(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6, 1), (8, 2), (17, 3)]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Menlo" charset="0"/>
              </a:rPr>
              <a:t>value_position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: [5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, 11]</a:t>
            </a:r>
          </a:p>
          <a:p>
            <a:endParaRPr lang="en-US" sz="12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Menlo" charset="0"/>
              </a:rPr>
              <a:t>tag: </a:t>
            </a:r>
            <a:r>
              <a:rPr lang="mr-IN" sz="1200" dirty="0">
                <a:solidFill>
                  <a:srgbClr val="000000"/>
                </a:solidFill>
                <a:latin typeface="Menlo" charset="0"/>
              </a:rPr>
              <a:t>&lt;</a:t>
            </a:r>
            <a:r>
              <a:rPr lang="mr-IN" sz="1200" dirty="0" err="1">
                <a:solidFill>
                  <a:srgbClr val="000000"/>
                </a:solidFill>
                <a:latin typeface="Menlo" charset="0"/>
              </a:rPr>
              <a:t>nan</a:t>
            </a:r>
            <a:r>
              <a:rPr lang="mr-IN" sz="1200" dirty="0">
                <a:solidFill>
                  <a:srgbClr val="000000"/>
                </a:solidFill>
                <a:latin typeface="Menlo" charset="0"/>
              </a:rPr>
              <a:t>&gt; &lt;</a:t>
            </a:r>
            <a:r>
              <a:rPr lang="mr-IN" sz="1200" dirty="0" err="1">
                <a:solidFill>
                  <a:srgbClr val="000000"/>
                </a:solidFill>
                <a:latin typeface="Menlo" charset="0"/>
              </a:rPr>
              <a:t>field</a:t>
            </a:r>
            <a:r>
              <a:rPr lang="mr-IN" sz="1200" dirty="0">
                <a:solidFill>
                  <a:srgbClr val="000000"/>
                </a:solidFill>
                <a:latin typeface="Menlo" charset="0"/>
              </a:rPr>
              <a:t>&gt;:0 &lt;</a:t>
            </a:r>
            <a:r>
              <a:rPr lang="mr-IN" sz="1200" dirty="0" err="1">
                <a:solidFill>
                  <a:srgbClr val="000000"/>
                </a:solidFill>
                <a:latin typeface="Menlo" charset="0"/>
              </a:rPr>
              <a:t>nan</a:t>
            </a:r>
            <a:r>
              <a:rPr lang="mr-IN" sz="1200" dirty="0">
                <a:solidFill>
                  <a:srgbClr val="000000"/>
                </a:solidFill>
                <a:latin typeface="Menlo" charset="0"/>
              </a:rPr>
              <a:t>&gt; &lt;</a:t>
            </a:r>
            <a:r>
              <a:rPr lang="mr-IN" sz="1200" dirty="0" err="1">
                <a:solidFill>
                  <a:srgbClr val="000000"/>
                </a:solidFill>
                <a:latin typeface="Menlo" charset="0"/>
              </a:rPr>
              <a:t>nan</a:t>
            </a:r>
            <a:r>
              <a:rPr lang="mr-IN" sz="1200" dirty="0">
                <a:solidFill>
                  <a:srgbClr val="000000"/>
                </a:solidFill>
                <a:latin typeface="Menlo" charset="0"/>
              </a:rPr>
              <a:t>&gt; &lt;</a:t>
            </a:r>
            <a:r>
              <a:rPr lang="mr-IN" sz="1200" dirty="0" err="1">
                <a:solidFill>
                  <a:srgbClr val="000000"/>
                </a:solidFill>
                <a:latin typeface="Menlo" charset="0"/>
              </a:rPr>
              <a:t>nan</a:t>
            </a:r>
            <a:r>
              <a:rPr lang="mr-IN" sz="1200" dirty="0">
                <a:solidFill>
                  <a:srgbClr val="000000"/>
                </a:solidFill>
                <a:latin typeface="Menlo" charset="0"/>
              </a:rPr>
              <a:t>&gt; &lt;</a:t>
            </a:r>
            <a:r>
              <a:rPr lang="mr-IN" sz="1200" dirty="0" err="1">
                <a:solidFill>
                  <a:srgbClr val="000000"/>
                </a:solidFill>
                <a:latin typeface="Menlo" charset="0"/>
              </a:rPr>
              <a:t>value</a:t>
            </a:r>
            <a:r>
              <a:rPr lang="mr-IN" sz="1200" dirty="0">
                <a:solidFill>
                  <a:srgbClr val="000000"/>
                </a:solidFill>
                <a:latin typeface="Menlo" charset="0"/>
              </a:rPr>
              <a:t>&gt;:1 &lt;</a:t>
            </a:r>
            <a:r>
              <a:rPr lang="mr-IN" sz="1200" dirty="0" err="1">
                <a:solidFill>
                  <a:srgbClr val="000000"/>
                </a:solidFill>
                <a:latin typeface="Menlo" charset="0"/>
              </a:rPr>
              <a:t>field</a:t>
            </a:r>
            <a:r>
              <a:rPr lang="mr-IN" sz="1200" dirty="0">
                <a:solidFill>
                  <a:srgbClr val="000000"/>
                </a:solidFill>
                <a:latin typeface="Menlo" charset="0"/>
              </a:rPr>
              <a:t>&gt;:1 &lt;</a:t>
            </a:r>
            <a:r>
              <a:rPr lang="mr-IN" sz="1200" dirty="0" err="1">
                <a:solidFill>
                  <a:srgbClr val="000000"/>
                </a:solidFill>
                <a:latin typeface="Menlo" charset="0"/>
              </a:rPr>
              <a:t>nan</a:t>
            </a:r>
            <a:r>
              <a:rPr lang="mr-IN" sz="1200" dirty="0">
                <a:solidFill>
                  <a:srgbClr val="000000"/>
                </a:solidFill>
                <a:latin typeface="Menlo" charset="0"/>
              </a:rPr>
              <a:t>&gt; &lt;</a:t>
            </a:r>
            <a:r>
              <a:rPr lang="mr-IN" sz="1200" dirty="0" err="1">
                <a:solidFill>
                  <a:srgbClr val="000000"/>
                </a:solidFill>
                <a:latin typeface="Menlo" charset="0"/>
              </a:rPr>
              <a:t>field</a:t>
            </a:r>
            <a:r>
              <a:rPr lang="mr-IN" sz="1200" dirty="0">
                <a:solidFill>
                  <a:srgbClr val="000000"/>
                </a:solidFill>
                <a:latin typeface="Menlo" charset="0"/>
              </a:rPr>
              <a:t>&gt;:2 &lt;</a:t>
            </a:r>
            <a:r>
              <a:rPr lang="mr-IN" sz="1200" dirty="0" err="1">
                <a:solidFill>
                  <a:srgbClr val="000000"/>
                </a:solidFill>
                <a:latin typeface="Menlo" charset="0"/>
              </a:rPr>
              <a:t>nan</a:t>
            </a:r>
            <a:r>
              <a:rPr lang="mr-IN" sz="1200" dirty="0">
                <a:solidFill>
                  <a:srgbClr val="000000"/>
                </a:solidFill>
                <a:latin typeface="Menlo" charset="0"/>
              </a:rPr>
              <a:t>&gt; &lt;</a:t>
            </a:r>
            <a:r>
              <a:rPr lang="mr-IN" sz="1200" dirty="0" err="1">
                <a:solidFill>
                  <a:srgbClr val="000000"/>
                </a:solidFill>
                <a:latin typeface="Menlo" charset="0"/>
              </a:rPr>
              <a:t>nan</a:t>
            </a:r>
            <a:r>
              <a:rPr lang="mr-IN" sz="1200" dirty="0">
                <a:solidFill>
                  <a:srgbClr val="000000"/>
                </a:solidFill>
                <a:latin typeface="Menlo" charset="0"/>
              </a:rPr>
              <a:t>&gt; &lt;</a:t>
            </a:r>
            <a:r>
              <a:rPr lang="mr-IN" sz="1200" dirty="0" err="1">
                <a:solidFill>
                  <a:srgbClr val="000000"/>
                </a:solidFill>
                <a:latin typeface="Menlo" charset="0"/>
              </a:rPr>
              <a:t>value</a:t>
            </a:r>
            <a:r>
              <a:rPr lang="mr-IN" sz="1200" dirty="0">
                <a:solidFill>
                  <a:srgbClr val="000000"/>
                </a:solidFill>
                <a:latin typeface="Menlo" charset="0"/>
              </a:rPr>
              <a:t>&gt;:3 &lt;</a:t>
            </a:r>
            <a:r>
              <a:rPr lang="mr-IN" sz="1200" dirty="0" err="1">
                <a:solidFill>
                  <a:srgbClr val="000000"/>
                </a:solidFill>
                <a:latin typeface="Menlo" charset="0"/>
              </a:rPr>
              <a:t>nan</a:t>
            </a:r>
            <a:r>
              <a:rPr lang="mr-IN" sz="1200" dirty="0">
                <a:solidFill>
                  <a:srgbClr val="000000"/>
                </a:solidFill>
                <a:latin typeface="Menlo" charset="0"/>
              </a:rPr>
              <a:t>&gt; &lt;</a:t>
            </a:r>
            <a:r>
              <a:rPr lang="mr-IN" sz="1200" dirty="0" err="1">
                <a:solidFill>
                  <a:srgbClr val="000000"/>
                </a:solidFill>
                <a:latin typeface="Menlo" charset="0"/>
              </a:rPr>
              <a:t>field</a:t>
            </a:r>
            <a:r>
              <a:rPr lang="mr-IN" sz="1200" dirty="0">
                <a:solidFill>
                  <a:srgbClr val="000000"/>
                </a:solidFill>
                <a:latin typeface="Menlo" charset="0"/>
              </a:rPr>
              <a:t>&gt;:0 &lt;</a:t>
            </a:r>
            <a:r>
              <a:rPr lang="mr-IN" sz="1200" dirty="0" err="1">
                <a:solidFill>
                  <a:srgbClr val="000000"/>
                </a:solidFill>
                <a:latin typeface="Menlo" charset="0"/>
              </a:rPr>
              <a:t>nan</a:t>
            </a:r>
            <a:r>
              <a:rPr lang="mr-IN" sz="1200" dirty="0">
                <a:solidFill>
                  <a:srgbClr val="000000"/>
                </a:solidFill>
                <a:latin typeface="Menlo" charset="0"/>
              </a:rPr>
              <a:t>&gt; &lt;</a:t>
            </a:r>
            <a:r>
              <a:rPr lang="mr-IN" sz="1200" dirty="0" err="1">
                <a:solidFill>
                  <a:srgbClr val="000000"/>
                </a:solidFill>
                <a:latin typeface="Menlo" charset="0"/>
              </a:rPr>
              <a:t>nan</a:t>
            </a:r>
            <a:r>
              <a:rPr lang="mr-IN" sz="1200" dirty="0">
                <a:solidFill>
                  <a:srgbClr val="000000"/>
                </a:solidFill>
                <a:latin typeface="Menlo" charset="0"/>
              </a:rPr>
              <a:t>&gt; &lt;</a:t>
            </a:r>
            <a:r>
              <a:rPr lang="mr-IN" sz="1200" dirty="0" err="1">
                <a:solidFill>
                  <a:srgbClr val="000000"/>
                </a:solidFill>
                <a:latin typeface="Menlo" charset="0"/>
              </a:rPr>
              <a:t>nan</a:t>
            </a:r>
            <a:r>
              <a:rPr lang="mr-IN" sz="1200" dirty="0">
                <a:solidFill>
                  <a:srgbClr val="000000"/>
                </a:solidFill>
                <a:latin typeface="Menlo" charset="0"/>
              </a:rPr>
              <a:t>&gt; &lt;</a:t>
            </a:r>
            <a:r>
              <a:rPr lang="mr-IN" sz="1200" dirty="0" err="1">
                <a:solidFill>
                  <a:srgbClr val="000000"/>
                </a:solidFill>
                <a:latin typeface="Menlo" charset="0"/>
              </a:rPr>
              <a:t>field</a:t>
            </a:r>
            <a:r>
              <a:rPr lang="mr-IN" sz="1200" dirty="0">
                <a:solidFill>
                  <a:srgbClr val="000000"/>
                </a:solidFill>
                <a:latin typeface="Menlo" charset="0"/>
              </a:rPr>
              <a:t>&gt;:3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Menlo" charset="0"/>
              </a:rPr>
              <a:t>qux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: 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for &lt;field&gt;:0 with more than &lt;value&gt;:1 &lt;field&gt;:1 and </a:t>
            </a:r>
            <a:r>
              <a:rPr lang="en-US" sz="1200" dirty="0">
                <a:solidFill>
                  <a:srgbClr val="FF0000"/>
                </a:solidFill>
                <a:latin typeface="Menlo" charset="0"/>
              </a:rPr>
              <a:t>&lt;field&gt;:2 less than &lt;value&gt;:3 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, &lt;field&gt;:0 has the most &lt;field&gt;: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3</a:t>
            </a:r>
            <a:endParaRPr lang="en-US" sz="12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Menlo" charset="0"/>
              </a:rPr>
              <a:t>lox: </a:t>
            </a:r>
            <a:r>
              <a:rPr lang="en-US" sz="1200" dirty="0" err="1">
                <a:solidFill>
                  <a:srgbClr val="000000"/>
                </a:solidFill>
                <a:latin typeface="Menlo" charset="0"/>
              </a:rPr>
              <a:t>argmax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 &lt;field&gt;:0 &lt;field&gt;:3 where &lt;field&gt;:1 greater &lt;value&gt;:1 and </a:t>
            </a:r>
            <a:r>
              <a:rPr lang="en-US" sz="1200" dirty="0">
                <a:solidFill>
                  <a:srgbClr val="FF0000"/>
                </a:solidFill>
                <a:latin typeface="Menlo" charset="0"/>
              </a:rPr>
              <a:t>&lt;field&gt;:2 less &lt;value&gt;:</a:t>
            </a:r>
            <a:r>
              <a:rPr lang="en-US" sz="1200" dirty="0">
                <a:solidFill>
                  <a:srgbClr val="FF0000"/>
                </a:solidFill>
                <a:latin typeface="Menlo" charset="0"/>
              </a:rPr>
              <a:t>3</a:t>
            </a:r>
            <a:endParaRPr lang="en-US" sz="1200" dirty="0">
              <a:solidFill>
                <a:srgbClr val="FF0000"/>
              </a:solidFill>
              <a:latin typeface="Menlo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300" y="3375922"/>
            <a:ext cx="8058150" cy="3367778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765800" y="4241800"/>
            <a:ext cx="2120900" cy="14351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3524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32320</TotalTime>
  <Words>1581</Words>
  <Application>Microsoft Macintosh PowerPoint</Application>
  <PresentationFormat>Widescreen</PresentationFormat>
  <Paragraphs>238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Calibri</vt:lpstr>
      <vt:lpstr>Calibri Light</vt:lpstr>
      <vt:lpstr>Cambria Math</vt:lpstr>
      <vt:lpstr>DengXian</vt:lpstr>
      <vt:lpstr>Helvetica Neue</vt:lpstr>
      <vt:lpstr>Mangal</vt:lpstr>
      <vt:lpstr>Menlo</vt:lpstr>
      <vt:lpstr>Wingdings</vt:lpstr>
      <vt:lpstr>宋体</vt:lpstr>
      <vt:lpstr>Retrospect</vt:lpstr>
      <vt:lpstr>Problem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Seq2seq attention model</vt:lpstr>
      <vt:lpstr>PowerPoint Presentation</vt:lpstr>
      <vt:lpstr>PowerPoint Presentation</vt:lpstr>
      <vt:lpstr>PowerPoint Presentation</vt:lpstr>
      <vt:lpstr>Data augmentation [5,6]</vt:lpstr>
      <vt:lpstr>Reference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Neural Parsing for Database Query</dc:title>
  <dc:creator>Hongyu Xiong</dc:creator>
  <cp:lastModifiedBy>Hongyu Xiong</cp:lastModifiedBy>
  <cp:revision>84</cp:revision>
  <dcterms:created xsi:type="dcterms:W3CDTF">2017-03-29T05:12:29Z</dcterms:created>
  <dcterms:modified xsi:type="dcterms:W3CDTF">2017-05-09T18:23:13Z</dcterms:modified>
</cp:coreProperties>
</file>