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1"/>
  </p:notesMasterIdLst>
  <p:sldIdLst>
    <p:sldId id="269" r:id="rId2"/>
    <p:sldId id="281" r:id="rId3"/>
    <p:sldId id="283" r:id="rId4"/>
    <p:sldId id="282" r:id="rId5"/>
    <p:sldId id="260" r:id="rId6"/>
    <p:sldId id="261" r:id="rId7"/>
    <p:sldId id="274" r:id="rId8"/>
    <p:sldId id="272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9286"/>
  </p:normalViewPr>
  <p:slideViewPr>
    <p:cSldViewPr snapToGrid="0" snapToObjects="1">
      <p:cViewPr varScale="1">
        <p:scale>
          <a:sx n="85" d="100"/>
          <a:sy n="85" d="100"/>
        </p:scale>
        <p:origin x="10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9AF8A-8554-D74B-B8C7-B6347E590D19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D47B-A527-614C-BCC4-5E0D5E97E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7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item: (-1, 0, +1,+3,+5,+10); (or using binary?)</a:t>
            </a:r>
          </a:p>
          <a:p>
            <a:r>
              <a:rPr lang="en-US" dirty="0" smtClean="0"/>
              <a:t>id: (1,2,3,</a:t>
            </a:r>
            <a:r>
              <a:rPr lang="mr-IN" dirty="0" smtClean="0"/>
              <a:t>…</a:t>
            </a:r>
            <a:r>
              <a:rPr lang="en-US" dirty="0" smtClean="0"/>
              <a:t>), </a:t>
            </a:r>
            <a:r>
              <a:rPr lang="zh-CN" altLang="en-US" dirty="0" smtClean="0"/>
              <a:t>按出现顺序编号，除非真的确定指同一个</a:t>
            </a:r>
            <a:r>
              <a:rPr lang="en-US" dirty="0" smtClean="0"/>
              <a:t>; </a:t>
            </a:r>
          </a:p>
          <a:p>
            <a:r>
              <a:rPr lang="en-US" altLang="zh-CN" dirty="0" err="1" smtClean="0"/>
              <a:t>field_template</a:t>
            </a:r>
            <a:r>
              <a:rPr lang="en-US" altLang="zh-CN" dirty="0" smtClean="0"/>
              <a:t>: </a:t>
            </a:r>
            <a:r>
              <a:rPr lang="en-US" dirty="0" err="1" smtClean="0"/>
              <a:t>nparray</a:t>
            </a:r>
            <a:r>
              <a:rPr lang="en-US" dirty="0" smtClean="0"/>
              <a:t>[]</a:t>
            </a:r>
            <a:r>
              <a:rPr lang="en-US" dirty="0" smtClean="0"/>
              <a:t> e.g.</a:t>
            </a:r>
            <a:r>
              <a:rPr lang="en-US" dirty="0" smtClean="0"/>
              <a:t>&lt;$People&gt;&lt;$Country&gt;; </a:t>
            </a:r>
          </a:p>
          <a:p>
            <a:r>
              <a:rPr lang="en-US" dirty="0" smtClean="0"/>
              <a:t>value type: </a:t>
            </a:r>
            <a:r>
              <a:rPr lang="zh-CN" altLang="en-US" dirty="0" smtClean="0"/>
              <a:t>只有</a:t>
            </a:r>
            <a:r>
              <a:rPr lang="en-US" altLang="zh-CN" dirty="0" smtClean="0"/>
              <a:t>f/v</a:t>
            </a:r>
            <a:r>
              <a:rPr lang="zh-CN" altLang="en-US" dirty="0" smtClean="0"/>
              <a:t>非零；</a:t>
            </a:r>
            <a:r>
              <a:rPr lang="en-US" altLang="zh-CN" dirty="0" smtClean="0"/>
              <a:t>binary</a:t>
            </a:r>
            <a:r>
              <a:rPr lang="zh-CN" altLang="en-US" dirty="0" smtClean="0"/>
              <a:t>表示</a:t>
            </a:r>
            <a:r>
              <a:rPr lang="en-US" dirty="0" smtClean="0"/>
              <a:t>([0,0,1,0], [1,0,0,0],</a:t>
            </a:r>
            <a:r>
              <a:rPr lang="mr-IN" dirty="0" smtClean="0"/>
              <a:t>…</a:t>
            </a:r>
            <a:r>
              <a:rPr lang="en-US" dirty="0" smtClean="0"/>
              <a:t>)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double,</a:t>
            </a:r>
            <a:r>
              <a:rPr lang="en-US" altLang="zh-CN" baseline="0" dirty="0" smtClean="0"/>
              <a:t> string, ordinal, category</a:t>
            </a:r>
            <a:r>
              <a:rPr lang="en-US" altLang="zh-CN" dirty="0" smtClean="0"/>
              <a:t>]</a:t>
            </a:r>
            <a:r>
              <a:rPr lang="en-US" dirty="0" smtClean="0"/>
              <a:t>; </a:t>
            </a:r>
          </a:p>
          <a:p>
            <a:r>
              <a:rPr lang="en-US" dirty="0" err="1" smtClean="0"/>
              <a:t>value_embed</a:t>
            </a:r>
            <a:r>
              <a:rPr lang="en-US" dirty="0" smtClean="0"/>
              <a:t>: </a:t>
            </a:r>
            <a:r>
              <a:rPr lang="en-US" dirty="0" err="1" smtClean="0"/>
              <a:t>nparray</a:t>
            </a:r>
            <a:r>
              <a:rPr lang="en-US" dirty="0" smtClean="0"/>
              <a:t>[] e.g.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item: (-1, 0, +1,+3,+5,+10); (or using binary?)</a:t>
            </a:r>
          </a:p>
          <a:p>
            <a:r>
              <a:rPr lang="en-US" dirty="0" smtClean="0"/>
              <a:t>id: (1,2,3,</a:t>
            </a:r>
            <a:r>
              <a:rPr lang="mr-IN" dirty="0" smtClean="0"/>
              <a:t>…</a:t>
            </a:r>
            <a:r>
              <a:rPr lang="en-US" dirty="0" smtClean="0"/>
              <a:t>), </a:t>
            </a:r>
            <a:r>
              <a:rPr lang="zh-CN" altLang="en-US" dirty="0" smtClean="0"/>
              <a:t>按出现顺序编号，除非真的确定指同一个</a:t>
            </a:r>
            <a:r>
              <a:rPr lang="en-US" dirty="0" smtClean="0"/>
              <a:t>; </a:t>
            </a:r>
          </a:p>
          <a:p>
            <a:r>
              <a:rPr lang="en-US" altLang="zh-CN" dirty="0" err="1" smtClean="0"/>
              <a:t>field_template</a:t>
            </a:r>
            <a:r>
              <a:rPr lang="en-US" altLang="zh-CN" dirty="0" smtClean="0"/>
              <a:t>: </a:t>
            </a:r>
            <a:r>
              <a:rPr lang="en-US" dirty="0" err="1" smtClean="0"/>
              <a:t>nparray</a:t>
            </a:r>
            <a:r>
              <a:rPr lang="en-US" dirty="0" smtClean="0"/>
              <a:t>[]</a:t>
            </a:r>
            <a:r>
              <a:rPr lang="en-US" dirty="0" smtClean="0"/>
              <a:t> e.g.</a:t>
            </a:r>
            <a:r>
              <a:rPr lang="en-US" dirty="0" smtClean="0"/>
              <a:t>&lt;$People&gt;&lt;$Country&gt;; </a:t>
            </a:r>
          </a:p>
          <a:p>
            <a:r>
              <a:rPr lang="en-US" dirty="0" smtClean="0"/>
              <a:t>value type: </a:t>
            </a:r>
            <a:r>
              <a:rPr lang="zh-CN" altLang="en-US" dirty="0" smtClean="0"/>
              <a:t>只有</a:t>
            </a:r>
            <a:r>
              <a:rPr lang="en-US" altLang="zh-CN" dirty="0" smtClean="0"/>
              <a:t>f/v</a:t>
            </a:r>
            <a:r>
              <a:rPr lang="zh-CN" altLang="en-US" dirty="0" smtClean="0"/>
              <a:t>非零；</a:t>
            </a:r>
            <a:r>
              <a:rPr lang="en-US" altLang="zh-CN" dirty="0" smtClean="0"/>
              <a:t>binary</a:t>
            </a:r>
            <a:r>
              <a:rPr lang="zh-CN" altLang="en-US" dirty="0" smtClean="0"/>
              <a:t>表示</a:t>
            </a:r>
            <a:r>
              <a:rPr lang="en-US" dirty="0" smtClean="0"/>
              <a:t>([0,0,1,0], [1,0,0,0],</a:t>
            </a:r>
            <a:r>
              <a:rPr lang="mr-IN" dirty="0" smtClean="0"/>
              <a:t>…</a:t>
            </a:r>
            <a:r>
              <a:rPr lang="en-US" dirty="0" smtClean="0"/>
              <a:t>)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double,</a:t>
            </a:r>
            <a:r>
              <a:rPr lang="en-US" altLang="zh-CN" baseline="0" dirty="0" smtClean="0"/>
              <a:t> string, ordinal, category</a:t>
            </a:r>
            <a:r>
              <a:rPr lang="en-US" altLang="zh-CN" dirty="0" smtClean="0"/>
              <a:t>]</a:t>
            </a:r>
            <a:r>
              <a:rPr lang="en-US" dirty="0" smtClean="0"/>
              <a:t>; </a:t>
            </a:r>
          </a:p>
          <a:p>
            <a:r>
              <a:rPr lang="en-US" dirty="0" err="1" smtClean="0"/>
              <a:t>value_embed</a:t>
            </a:r>
            <a:r>
              <a:rPr lang="en-US" dirty="0" smtClean="0"/>
              <a:t>: </a:t>
            </a:r>
            <a:r>
              <a:rPr lang="en-US" dirty="0" err="1" smtClean="0"/>
              <a:t>nparray</a:t>
            </a:r>
            <a:r>
              <a:rPr lang="en-US" dirty="0" smtClean="0"/>
              <a:t>[] e.g.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0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Attention-based seq2seq DNN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07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89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Input,</a:t>
            </a:r>
            <a:r>
              <a:rPr lang="en-US" baseline="0" dirty="0" smtClean="0"/>
              <a:t>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8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203" y="256624"/>
            <a:ext cx="6072515" cy="1450757"/>
          </a:xfrm>
        </p:spPr>
        <p:txBody>
          <a:bodyPr/>
          <a:lstStyle/>
          <a:p>
            <a:r>
              <a:rPr lang="en-US" altLang="zh-CN" dirty="0" smtClean="0"/>
              <a:t>Problem Statement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4203" y="1845734"/>
                <a:ext cx="4806846" cy="4225282"/>
              </a:xfrm>
            </p:spPr>
            <p:txBody>
              <a:bodyPr>
                <a:normAutofit/>
              </a:bodyPr>
              <a:lstStyle/>
              <a:p>
                <a:pPr lvl="1">
                  <a:buFont typeface="Wingdings" charset="2"/>
                  <a:buChar char="§"/>
                </a:pPr>
                <a:r>
                  <a:rPr lang="en-US" sz="2400" i="1" dirty="0"/>
                  <a:t>Problem: natural language </a:t>
                </a:r>
                <a:r>
                  <a:rPr lang="en-US" sz="2400" i="1" dirty="0" smtClean="0"/>
                  <a:t>interface to database (NLIDB).</a:t>
                </a:r>
                <a:endParaRPr lang="en-US" sz="2400" i="1" dirty="0"/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/>
                  <a:t>Input: NL queries.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𝑞</m:t>
                    </m:r>
                    <m:r>
                      <a:rPr lang="en-US" sz="24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𝑞</m:t>
                            </m:r>
                          </m:e>
                        </m:d>
                      </m:sub>
                    </m:sSub>
                  </m:oMath>
                </a14:m>
                <a:endParaRPr lang="en-US" sz="2400" dirty="0"/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/>
                  <a:t>Output: </a:t>
                </a:r>
                <a:r>
                  <a:rPr lang="en-US" sz="2400" dirty="0" smtClean="0"/>
                  <a:t>declarative command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database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/>
                  <a:t>Dataset: </a:t>
                </a:r>
                <a:r>
                  <a:rPr lang="en-US" sz="2400" dirty="0" err="1" smtClean="0"/>
                  <a:t>Wikitable</a:t>
                </a:r>
                <a:r>
                  <a:rPr lang="en-US" sz="2400" dirty="0" smtClean="0"/>
                  <a:t>, Geo880, Jobs, ATIS, Overnight</a:t>
                </a:r>
                <a:endParaRPr lang="en-US" sz="2400" dirty="0"/>
              </a:p>
              <a:p>
                <a:pPr lvl="1">
                  <a:buFont typeface="Wingdings" charset="2"/>
                  <a:buChar char="§"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4203" y="1845734"/>
                <a:ext cx="4806846" cy="4225282"/>
              </a:xfrm>
              <a:blipFill rotWithShape="0">
                <a:blip r:embed="rId2"/>
                <a:stretch>
                  <a:fillRect t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791" y="1905696"/>
            <a:ext cx="3842576" cy="380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6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4705" y="1409073"/>
            <a:ext cx="2098623" cy="3372787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84164" y="1409073"/>
            <a:ext cx="3985501" cy="337278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598698" y="1409074"/>
            <a:ext cx="2098623" cy="3372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54705" y="5201587"/>
            <a:ext cx="209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Optimization (QO)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95073" y="5204087"/>
            <a:ext cx="209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Natural Language Interface (NLI)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98697" y="1409073"/>
            <a:ext cx="209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DBMS (search engine)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31436" y="1725114"/>
            <a:ext cx="1157990" cy="2740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58190" y="1732238"/>
            <a:ext cx="1342247" cy="2740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48129" y="1765808"/>
            <a:ext cx="90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Tagging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56970" y="1735828"/>
            <a:ext cx="103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seq2seq RNN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  <a:endCxn id="8" idx="1"/>
          </p:cNvCxnSpPr>
          <p:nvPr/>
        </p:nvCxnSpPr>
        <p:spPr>
          <a:xfrm flipV="1">
            <a:off x="4100437" y="3095466"/>
            <a:ext cx="1330999" cy="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61025" y="2716724"/>
            <a:ext cx="12098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Tagged_query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8" idx="3"/>
            <a:endCxn id="20" idx="1"/>
          </p:cNvCxnSpPr>
          <p:nvPr/>
        </p:nvCxnSpPr>
        <p:spPr>
          <a:xfrm flipV="1">
            <a:off x="6589426" y="3086009"/>
            <a:ext cx="557745" cy="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9" idx="1"/>
          </p:cNvCxnSpPr>
          <p:nvPr/>
        </p:nvCxnSpPr>
        <p:spPr>
          <a:xfrm flipV="1">
            <a:off x="9069666" y="3090100"/>
            <a:ext cx="620210" cy="8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89876" y="2931147"/>
            <a:ext cx="898789" cy="317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SQL to DB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147171" y="2824399"/>
            <a:ext cx="193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where &lt;f:1&gt; equal &lt;v:1&gt; select &lt;f: 2&gt;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19055" y="3907431"/>
            <a:ext cx="844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6" idx="1"/>
          </p:cNvCxnSpPr>
          <p:nvPr/>
        </p:nvCxnSpPr>
        <p:spPr>
          <a:xfrm flipV="1">
            <a:off x="1937793" y="2541571"/>
            <a:ext cx="1055870" cy="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49705" y="3837481"/>
            <a:ext cx="1469350" cy="13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52205" y="2490868"/>
            <a:ext cx="1469350" cy="134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7951" y="2055404"/>
            <a:ext cx="102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Schema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8241" y="3451771"/>
            <a:ext cx="102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Query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524655" y="2558324"/>
            <a:ext cx="2500" cy="322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79555" y="2575814"/>
            <a:ext cx="0" cy="673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31955" y="2593304"/>
            <a:ext cx="0" cy="496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011835" y="2565824"/>
            <a:ext cx="2500" cy="322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66735" y="2583314"/>
            <a:ext cx="0" cy="48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334125" y="2570824"/>
            <a:ext cx="0" cy="360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55005" y="3062240"/>
            <a:ext cx="121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fields values</a:t>
            </a:r>
            <a:endParaRPr lang="en-US" sz="1400" dirty="0"/>
          </a:p>
        </p:txBody>
      </p:sp>
      <p:cxnSp>
        <p:nvCxnSpPr>
          <p:cNvPr id="43" name="Elbow Connector 42"/>
          <p:cNvCxnSpPr>
            <a:stCxn id="4" idx="0"/>
            <a:endCxn id="28" idx="0"/>
          </p:cNvCxnSpPr>
          <p:nvPr/>
        </p:nvCxnSpPr>
        <p:spPr>
          <a:xfrm rot="16200000" flipH="1" flipV="1">
            <a:off x="5397067" y="-3195539"/>
            <a:ext cx="646330" cy="9855556"/>
          </a:xfrm>
          <a:prstGeom prst="bentConnector3">
            <a:avLst>
              <a:gd name="adj1" fmla="val -353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993663" y="2387682"/>
            <a:ext cx="880042" cy="30777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Template</a:t>
            </a:r>
            <a:endParaRPr lang="en-US" sz="14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10126468" y="2632025"/>
            <a:ext cx="6883" cy="30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9707692" y="2466254"/>
            <a:ext cx="1469350" cy="134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0670189" y="2074655"/>
            <a:ext cx="102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Schema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255302" y="3568936"/>
            <a:ext cx="1510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attention softmax</a:t>
            </a:r>
          </a:p>
          <a:p>
            <a:pPr algn="ctr"/>
            <a:r>
              <a:rPr lang="en-US" sz="1400" dirty="0" smtClean="0"/>
              <a:t>+</a:t>
            </a:r>
          </a:p>
          <a:p>
            <a:pPr algn="ctr"/>
            <a:r>
              <a:rPr lang="en-US" sz="1400" dirty="0" smtClean="0"/>
              <a:t>pointer network </a:t>
            </a:r>
            <a:endParaRPr lang="en-US" sz="1400" dirty="0"/>
          </a:p>
        </p:txBody>
      </p:sp>
      <p:cxnSp>
        <p:nvCxnSpPr>
          <p:cNvPr id="52" name="Elbow Connector 51"/>
          <p:cNvCxnSpPr/>
          <p:nvPr/>
        </p:nvCxnSpPr>
        <p:spPr>
          <a:xfrm flipV="1">
            <a:off x="2782541" y="3099028"/>
            <a:ext cx="1317896" cy="808403"/>
          </a:xfrm>
          <a:prstGeom prst="bentConnector3">
            <a:avLst>
              <a:gd name="adj1" fmla="val 261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6" idx="2"/>
          </p:cNvCxnSpPr>
          <p:nvPr/>
        </p:nvCxnSpPr>
        <p:spPr>
          <a:xfrm>
            <a:off x="3433684" y="2695459"/>
            <a:ext cx="14054" cy="40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97992" y="4190094"/>
            <a:ext cx="193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how many gold medals japan won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504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23868" y="1184229"/>
            <a:ext cx="554636" cy="539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370945" y="1184229"/>
            <a:ext cx="554636" cy="53964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005530" y="1184229"/>
            <a:ext cx="1701384" cy="53964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801853" y="1184229"/>
            <a:ext cx="1701384" cy="5396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63907" y="1978709"/>
            <a:ext cx="9743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&lt;nan&gt;</a:t>
            </a:r>
          </a:p>
          <a:p>
            <a:r>
              <a:rPr lang="en-US" dirty="0" smtClean="0"/>
              <a:t>&lt;f/v&gt;</a:t>
            </a:r>
          </a:p>
          <a:p>
            <a:r>
              <a:rPr lang="en-US" dirty="0" smtClean="0"/>
              <a:t>&lt;comp&gt;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calc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arg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&lt;op&gt;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60883" y="1981208"/>
            <a:ext cx="55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3001" y="1978709"/>
            <a:ext cx="163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field_template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64304" y="1978709"/>
            <a:ext cx="1633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{</a:t>
            </a:r>
            <a:r>
              <a:rPr lang="en-US" altLang="zh-CN" dirty="0" err="1"/>
              <a:t>int</a:t>
            </a:r>
            <a:r>
              <a:rPr lang="en-US" altLang="zh-CN" dirty="0"/>
              <a:t>, double, string, ordinal, </a:t>
            </a:r>
            <a:r>
              <a:rPr lang="en-US" altLang="zh-CN" dirty="0" smtClean="0"/>
              <a:t>category</a:t>
            </a:r>
            <a:r>
              <a:rPr lang="mr-IN" altLang="zh-CN" dirty="0" smtClean="0"/>
              <a:t>…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1973" y="363064"/>
            <a:ext cx="62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Designed feature for ‘tag’ </a:t>
            </a:r>
            <a:r>
              <a:rPr lang="en-US" sz="2400" dirty="0" smtClean="0"/>
              <a:t>: concatenated vector</a:t>
            </a:r>
            <a:endParaRPr lang="en-US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791547"/>
              </p:ext>
            </p:extLst>
          </p:nvPr>
        </p:nvGraphicFramePr>
        <p:xfrm>
          <a:off x="2865621" y="3338310"/>
          <a:ext cx="767427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505"/>
                <a:gridCol w="2337763"/>
                <a:gridCol w="704537"/>
                <a:gridCol w="2038663"/>
                <a:gridCol w="1530807"/>
              </a:tblGrid>
              <a:tr h="3376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e.g.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field_template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337619">
                <a:tc>
                  <a:txBody>
                    <a:bodyPr/>
                    <a:lstStyle/>
                    <a:p>
                      <a:r>
                        <a:rPr lang="en-US" dirty="0" smtClean="0"/>
                        <a:t>&lt;nan&gt;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[0, 0, </a:t>
                      </a:r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, 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[0, 0, 0, 0, 0]</a:t>
                      </a:r>
                      <a:endParaRPr lang="en-US" dirty="0"/>
                    </a:p>
                  </a:txBody>
                  <a:tcPr/>
                </a:tc>
              </a:tr>
              <a:tr h="337619">
                <a:tc>
                  <a:txBody>
                    <a:bodyPr/>
                    <a:lstStyle/>
                    <a:p>
                      <a:r>
                        <a:rPr lang="en-US" dirty="0" smtClean="0"/>
                        <a:t>&lt;field&gt;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&lt;field:1&gt;, &lt;field:2&gt;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</a:t>
                      </a:r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embed: $People</a:t>
                      </a:r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7619">
                <a:tc>
                  <a:txBody>
                    <a:bodyPr/>
                    <a:lstStyle/>
                    <a:p>
                      <a:r>
                        <a:rPr lang="en-US" dirty="0" smtClean="0"/>
                        <a:t>&lt;value&gt;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&lt;value:1&gt;, &lt;value:2&gt;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</a:t>
                      </a:r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combina</a:t>
                      </a:r>
                      <a:r>
                        <a:rPr lang="en-US" dirty="0" smtClean="0"/>
                        <a:t> of fields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7619">
                <a:tc>
                  <a:txBody>
                    <a:bodyPr/>
                    <a:lstStyle/>
                    <a:p>
                      <a:r>
                        <a:rPr lang="en-US" dirty="0" smtClean="0"/>
                        <a:t>&lt;comp&gt;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comp:eq</a:t>
                      </a:r>
                      <a:r>
                        <a:rPr lang="en-US" dirty="0" smtClean="0"/>
                        <a:t>, g, l&gt;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embed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[0, 0, 0, 0, 0]</a:t>
                      </a:r>
                    </a:p>
                  </a:txBody>
                  <a:tcPr/>
                </a:tc>
              </a:tr>
              <a:tr h="337619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calc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calc</a:t>
                      </a:r>
                      <a:r>
                        <a:rPr lang="en-US" dirty="0" smtClean="0"/>
                        <a:t>: sum, diff, mean&gt;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embed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[0, 0, 0, 0, 0]</a:t>
                      </a:r>
                    </a:p>
                  </a:txBody>
                  <a:tcPr/>
                </a:tc>
              </a:tr>
              <a:tr h="337619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arg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arg</a:t>
                      </a:r>
                      <a:r>
                        <a:rPr lang="en-US" dirty="0" smtClean="0"/>
                        <a:t>: max, min&gt;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embed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[0, 0, 0, 0, 0]</a:t>
                      </a:r>
                    </a:p>
                  </a:txBody>
                  <a:tcPr/>
                </a:tc>
              </a:tr>
              <a:tr h="337619">
                <a:tc>
                  <a:txBody>
                    <a:bodyPr/>
                    <a:lstStyle/>
                    <a:p>
                      <a:r>
                        <a:rPr lang="en-US" dirty="0" smtClean="0"/>
                        <a:t>&lt;op&gt;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embed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[0, 0, 0, 0, 0]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83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23868" y="1184229"/>
            <a:ext cx="554636" cy="539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370945" y="1184229"/>
            <a:ext cx="554636" cy="53964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005530" y="1184229"/>
            <a:ext cx="1701384" cy="53964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801853" y="1184229"/>
            <a:ext cx="1701384" cy="5396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63907" y="1978709"/>
            <a:ext cx="9743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&lt;nan&gt;</a:t>
            </a:r>
          </a:p>
          <a:p>
            <a:r>
              <a:rPr lang="en-US" dirty="0" smtClean="0"/>
              <a:t>&lt;f/v&gt;</a:t>
            </a:r>
          </a:p>
          <a:p>
            <a:r>
              <a:rPr lang="en-US" dirty="0" smtClean="0"/>
              <a:t>&lt;comp&gt;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calc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arg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&lt;op&gt;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60883" y="1981208"/>
            <a:ext cx="55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3001" y="1978709"/>
            <a:ext cx="163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field_template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31901" y="1978709"/>
            <a:ext cx="1633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value_embed</a:t>
            </a:r>
            <a:r>
              <a:rPr lang="zh-CN" altLang="en-US" dirty="0" smtClean="0"/>
              <a:t> </a:t>
            </a:r>
            <a:r>
              <a:rPr lang="en-US" altLang="zh-CN" dirty="0" smtClean="0"/>
              <a:t>(corresponding to the type)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598176" y="1169239"/>
            <a:ext cx="1701384" cy="5396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64304" y="1978709"/>
            <a:ext cx="1633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{</a:t>
            </a:r>
            <a:r>
              <a:rPr lang="en-US" altLang="zh-CN" dirty="0" err="1"/>
              <a:t>int</a:t>
            </a:r>
            <a:r>
              <a:rPr lang="en-US" altLang="zh-CN" dirty="0"/>
              <a:t>, double, string, ordinal, </a:t>
            </a:r>
            <a:r>
              <a:rPr lang="en-US" altLang="zh-CN" dirty="0" smtClean="0"/>
              <a:t>category</a:t>
            </a:r>
            <a:r>
              <a:rPr lang="mr-IN" altLang="zh-CN" dirty="0" smtClean="0"/>
              <a:t>…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1973" y="363064"/>
            <a:ext cx="62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Designed feature for ‘tag’ </a:t>
            </a:r>
            <a:r>
              <a:rPr lang="en-US" sz="2400" dirty="0" smtClean="0"/>
              <a:t>: concatenated vector</a:t>
            </a:r>
            <a:endParaRPr lang="en-US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0915"/>
              </p:ext>
            </p:extLst>
          </p:nvPr>
        </p:nvGraphicFramePr>
        <p:xfrm>
          <a:off x="2865621" y="3383280"/>
          <a:ext cx="917148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505"/>
                <a:gridCol w="2337763"/>
                <a:gridCol w="704537"/>
                <a:gridCol w="2038663"/>
                <a:gridCol w="1530807"/>
                <a:gridCol w="1497205"/>
              </a:tblGrid>
              <a:tr h="3376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e.g.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field_template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value_embed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7619">
                <a:tc>
                  <a:txBody>
                    <a:bodyPr/>
                    <a:lstStyle/>
                    <a:p>
                      <a:r>
                        <a:rPr lang="en-US" dirty="0" smtClean="0"/>
                        <a:t>&lt;nan&gt;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[0, 0, </a:t>
                      </a:r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, 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[0, 0, 0, 0, 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[0, 0, 0, 0, 0]</a:t>
                      </a:r>
                    </a:p>
                  </a:txBody>
                  <a:tcPr/>
                </a:tc>
              </a:tr>
              <a:tr h="337619">
                <a:tc>
                  <a:txBody>
                    <a:bodyPr/>
                    <a:lstStyle/>
                    <a:p>
                      <a:r>
                        <a:rPr lang="en-US" dirty="0" smtClean="0"/>
                        <a:t>&lt;field&gt;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&lt;field:1&gt;, &lt;field:2&gt;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</a:t>
                      </a:r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embed: $People</a:t>
                      </a:r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7619">
                <a:tc>
                  <a:txBody>
                    <a:bodyPr/>
                    <a:lstStyle/>
                    <a:p>
                      <a:r>
                        <a:rPr lang="en-US" dirty="0" smtClean="0"/>
                        <a:t>&lt;value&gt;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&lt;value:1&gt;, &lt;value:2&gt;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</a:t>
                      </a:r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combina</a:t>
                      </a:r>
                      <a:r>
                        <a:rPr lang="en-US" dirty="0" smtClean="0"/>
                        <a:t> of fields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7619">
                <a:tc>
                  <a:txBody>
                    <a:bodyPr/>
                    <a:lstStyle/>
                    <a:p>
                      <a:r>
                        <a:rPr lang="en-US" dirty="0" smtClean="0"/>
                        <a:t>&lt;comp&gt;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comp:eq</a:t>
                      </a:r>
                      <a:r>
                        <a:rPr lang="en-US" dirty="0" smtClean="0"/>
                        <a:t>, g, l&gt;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embed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[0, 0, 0, 0,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[0, 0, 0, 0, 0]</a:t>
                      </a:r>
                    </a:p>
                  </a:txBody>
                  <a:tcPr/>
                </a:tc>
              </a:tr>
              <a:tr h="337619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calc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calc</a:t>
                      </a:r>
                      <a:r>
                        <a:rPr lang="en-US" dirty="0" smtClean="0"/>
                        <a:t>: sum, diff, mean&gt;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embed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[0, 0, 0, 0,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[0, 0, 0, 0, 0]</a:t>
                      </a:r>
                    </a:p>
                  </a:txBody>
                  <a:tcPr/>
                </a:tc>
              </a:tr>
              <a:tr h="337619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arg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arg</a:t>
                      </a:r>
                      <a:r>
                        <a:rPr lang="en-US" dirty="0" smtClean="0"/>
                        <a:t>: max, min&gt;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embed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[0, 0, 0, 0,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[0, 0, 0, 0, 0]</a:t>
                      </a:r>
                    </a:p>
                  </a:txBody>
                  <a:tcPr/>
                </a:tc>
              </a:tr>
              <a:tr h="337619">
                <a:tc>
                  <a:txBody>
                    <a:bodyPr/>
                    <a:lstStyle/>
                    <a:p>
                      <a:r>
                        <a:rPr lang="en-US" dirty="0" smtClean="0"/>
                        <a:t>&lt;op&gt;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embed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[0, 0, 0, 0,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[0, 0, 0, 0, 0]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543077" y="2945812"/>
            <a:ext cx="163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 be decided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3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899" y="1869858"/>
            <a:ext cx="5530935" cy="31201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14343" y="5306518"/>
                <a:ext cx="2526589" cy="3369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100" i="1">
                              <a:latin typeface="Cambria Math" charset="0"/>
                            </a:rPr>
                            <m:t>𝑙</m:t>
                          </m:r>
                        </m:sup>
                      </m:sSubSup>
                      <m:r>
                        <a:rPr lang="en-US" sz="2100" i="1">
                          <a:latin typeface="Cambria Math" charset="0"/>
                        </a:rPr>
                        <m:t>=</m:t>
                      </m:r>
                      <m:r>
                        <a:rPr lang="en-US" sz="2100" i="1">
                          <a:latin typeface="Cambria Math" charset="0"/>
                        </a:rPr>
                        <m:t>𝐺𝑅𝑈</m:t>
                      </m:r>
                      <m:r>
                        <a:rPr lang="en-US" sz="2100" i="1">
                          <a:latin typeface="Cambria Math" charset="0"/>
                        </a:rPr>
                        <m:t>(</m:t>
                      </m:r>
                      <m:sSubSup>
                        <m:sSubSup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sz="2100" i="1">
                              <a:latin typeface="Cambria Math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100" i="1">
                              <a:latin typeface="Cambria Math" charset="0"/>
                            </a:rPr>
                            <m:t>𝑙</m:t>
                          </m:r>
                        </m:sup>
                      </m:sSubSup>
                      <m:r>
                        <a:rPr lang="en-US" sz="2100" i="1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100" i="1">
                              <a:latin typeface="Cambria Math" charset="0"/>
                            </a:rPr>
                            <m:t>𝑙</m:t>
                          </m:r>
                          <m:r>
                            <a:rPr lang="en-US" sz="2100" i="1">
                              <a:latin typeface="Cambria Math" charset="0"/>
                            </a:rPr>
                            <m:t>−1</m:t>
                          </m:r>
                        </m:sup>
                      </m:sSubSup>
                      <m:r>
                        <a:rPr lang="en-US" sz="21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342" y="5306518"/>
                <a:ext cx="2526589" cy="336952"/>
              </a:xfrm>
              <a:prstGeom prst="rect">
                <a:avLst/>
              </a:prstGeom>
              <a:blipFill rotWithShape="0">
                <a:blip r:embed="rId4"/>
                <a:stretch>
                  <a:fillRect l="-2174" r="-3623"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Seq2seq attention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793048" y="5732702"/>
                <a:ext cx="4744312" cy="4178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1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1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1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100" i="1">
                              <a:latin typeface="Cambria Math" charset="0"/>
                            </a:rPr>
                            <m:t>𝑞</m:t>
                          </m:r>
                        </m:e>
                      </m:d>
                      <m:r>
                        <a:rPr lang="en-US" sz="2100" i="1">
                          <a:latin typeface="Cambria Math" charset="0"/>
                        </a:rPr>
                        <m:t>=</m:t>
                      </m:r>
                      <m:r>
                        <a:rPr lang="en-US" sz="2100" i="1">
                          <a:latin typeface="Cambria Math" charset="0"/>
                        </a:rPr>
                        <m:t>𝑠𝑜𝑓𝑡𝑚𝑎𝑥</m:t>
                      </m:r>
                      <m:sSup>
                        <m:sSup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1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charset="0"/>
                                    </a:rPr>
                                    <m:t>𝑜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1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100" i="1">
                                      <a:latin typeface="Cambria Math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100" i="1">
                                      <a:latin typeface="Cambria Math" charset="0"/>
                                    </a:rPr>
                                    <m:t>𝐿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10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100" i="1">
                          <a:latin typeface="Cambria Math" charset="0"/>
                        </a:rPr>
                        <m:t>𝑒</m:t>
                      </m:r>
                      <m:r>
                        <a:rPr lang="en-US" sz="2100" i="1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1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048" y="5732701"/>
                <a:ext cx="4744312" cy="417807"/>
              </a:xfrm>
              <a:prstGeom prst="rect">
                <a:avLst/>
              </a:prstGeom>
              <a:blipFill rotWithShape="0">
                <a:blip r:embed="rId5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558321" y="4759212"/>
            <a:ext cx="128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Encoder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886669" y="4729232"/>
            <a:ext cx="128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Decoder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4760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426" y="2031540"/>
            <a:ext cx="6781564" cy="402431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SQL-like logical forms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0" y="1903751"/>
            <a:ext cx="7196778" cy="11392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89819" y="3043003"/>
            <a:ext cx="7196778" cy="31629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9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augmentation [5,6]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1845734"/>
            <a:ext cx="8793482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Annotate ~200 queries </a:t>
            </a:r>
            <a:r>
              <a:rPr lang="en-US" sz="2400" dirty="0"/>
              <a:t>with corresponding </a:t>
            </a:r>
            <a:r>
              <a:rPr lang="en-US" sz="2400" b="1" dirty="0"/>
              <a:t>16 SQL-like </a:t>
            </a:r>
            <a:r>
              <a:rPr lang="en-US" sz="2400" b="1" dirty="0"/>
              <a:t>logical forms</a:t>
            </a:r>
            <a:r>
              <a:rPr lang="en-US" sz="2400" dirty="0"/>
              <a:t> based on </a:t>
            </a:r>
            <a:r>
              <a:rPr lang="en-US" sz="2400" dirty="0" err="1"/>
              <a:t>Wikitable</a:t>
            </a:r>
            <a:r>
              <a:rPr lang="en-US" sz="2400" dirty="0"/>
              <a:t> queries; </a:t>
            </a:r>
            <a:r>
              <a:rPr lang="en-US" sz="2400" b="1" dirty="0"/>
              <a:t>Augment </a:t>
            </a:r>
            <a:r>
              <a:rPr lang="en-US" sz="2400" b="1" dirty="0"/>
              <a:t>to ~4000 </a:t>
            </a:r>
            <a:r>
              <a:rPr lang="en-US" sz="2400" b="1" dirty="0"/>
              <a:t>queries</a:t>
            </a:r>
            <a:r>
              <a:rPr lang="en-US" sz="2400" dirty="0"/>
              <a:t> and corresponding logical forms.  </a:t>
            </a:r>
            <a:endParaRPr lang="en-US" sz="2400" dirty="0"/>
          </a:p>
          <a:p>
            <a:pPr lvl="1">
              <a:buFont typeface="Wingdings" charset="2"/>
              <a:buChar char="§"/>
            </a:pPr>
            <a:endParaRPr lang="en-US" sz="2000" dirty="0"/>
          </a:p>
          <a:p>
            <a:pPr lvl="1">
              <a:buFont typeface="Wingdings" charset="2"/>
              <a:buChar char="§"/>
            </a:pPr>
            <a:r>
              <a:rPr lang="en-US" sz="2200" dirty="0"/>
              <a:t>Field recombination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/>
              <a:t>argmax</a:t>
            </a:r>
            <a:r>
              <a:rPr lang="en-US" dirty="0"/>
              <a:t> Nation </a:t>
            </a:r>
            <a:r>
              <a:rPr lang="en-US" b="1" dirty="0"/>
              <a:t>Gold</a:t>
            </a:r>
            <a:r>
              <a:rPr lang="en-US" dirty="0"/>
              <a:t> -&gt; </a:t>
            </a:r>
            <a:r>
              <a:rPr lang="en-US" dirty="0" err="1"/>
              <a:t>argmax</a:t>
            </a:r>
            <a:r>
              <a:rPr lang="en-US" dirty="0"/>
              <a:t> Nation </a:t>
            </a:r>
            <a:r>
              <a:rPr lang="en-US" b="1" dirty="0"/>
              <a:t>Silver</a:t>
            </a:r>
            <a:r>
              <a:rPr lang="en-US" dirty="0"/>
              <a:t>) </a:t>
            </a:r>
            <a:endParaRPr lang="en-US" sz="2200" dirty="0"/>
          </a:p>
          <a:p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sz="2200" dirty="0"/>
              <a:t>Field value replacement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where Nation equal </a:t>
            </a:r>
            <a:r>
              <a:rPr lang="en-US" b="1" dirty="0"/>
              <a:t>Romania</a:t>
            </a:r>
            <a:r>
              <a:rPr lang="en-US" dirty="0"/>
              <a:t> -&gt; where Nation equal </a:t>
            </a:r>
            <a:r>
              <a:rPr lang="en-US" b="1" dirty="0"/>
              <a:t>Spain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sz="2200" dirty="0"/>
              <a:t>Synonyms replacement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which </a:t>
            </a:r>
            <a:r>
              <a:rPr lang="en-US" b="1" dirty="0"/>
              <a:t>nation</a:t>
            </a:r>
            <a:r>
              <a:rPr lang="en-US" dirty="0"/>
              <a:t> won -&gt; which </a:t>
            </a:r>
            <a:r>
              <a:rPr lang="en-US" b="1" dirty="0"/>
              <a:t>country</a:t>
            </a:r>
            <a:r>
              <a:rPr lang="en-US" dirty="0"/>
              <a:t> won</a:t>
            </a:r>
            <a:r>
              <a:rPr lang="en-US" dirty="0"/>
              <a:t>)</a:t>
            </a:r>
          </a:p>
          <a:p>
            <a:pPr lvl="1">
              <a:buFont typeface="Wingdings" charset="2"/>
              <a:buChar char="§"/>
            </a:pPr>
            <a:endParaRPr lang="en-US" sz="2200" dirty="0"/>
          </a:p>
          <a:p>
            <a:pPr lvl="1">
              <a:buFont typeface="Wingdings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0661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dirty="0"/>
              <a:t>Numerical value -&gt; &lt;</a:t>
            </a:r>
            <a:r>
              <a:rPr lang="en-US" sz="2400" dirty="0" err="1"/>
              <a:t>num</a:t>
            </a:r>
            <a:r>
              <a:rPr lang="en-US" sz="2400" dirty="0"/>
              <a:t>&gt;</a:t>
            </a:r>
            <a:endParaRPr lang="en-US" sz="2400" dirty="0"/>
          </a:p>
          <a:p>
            <a:pPr lvl="1">
              <a:buFont typeface="Wingdings" charset="2"/>
              <a:buChar char="§"/>
            </a:pPr>
            <a:r>
              <a:rPr lang="en-US" sz="2400" dirty="0"/>
              <a:t>Word </a:t>
            </a:r>
            <a:r>
              <a:rPr lang="en-US" sz="2400" dirty="0"/>
              <a:t>similarity (</a:t>
            </a:r>
            <a:r>
              <a:rPr lang="en-US" sz="2400" dirty="0" err="1"/>
              <a:t>eg</a:t>
            </a:r>
            <a:r>
              <a:rPr lang="en-US" sz="2400" dirty="0"/>
              <a:t>. gold -&gt;Gold</a:t>
            </a:r>
            <a:r>
              <a:rPr lang="en-US" sz="2400" dirty="0"/>
              <a:t>)</a:t>
            </a:r>
          </a:p>
          <a:p>
            <a:pPr lvl="1">
              <a:buFont typeface="Wingdings" charset="2"/>
              <a:buChar char="§"/>
            </a:pPr>
            <a:r>
              <a:rPr lang="en-US" sz="2400" dirty="0"/>
              <a:t>Semantic </a:t>
            </a:r>
            <a:r>
              <a:rPr lang="en-US" sz="2400" dirty="0"/>
              <a:t>nearest neighbor </a:t>
            </a:r>
            <a:r>
              <a:rPr lang="en-US" sz="2400" dirty="0"/>
              <a:t>(</a:t>
            </a:r>
            <a:r>
              <a:rPr lang="en-US" sz="2400" dirty="0" err="1"/>
              <a:t>eg</a:t>
            </a:r>
            <a:r>
              <a:rPr lang="en-US" sz="2400" dirty="0"/>
              <a:t>. </a:t>
            </a:r>
            <a:r>
              <a:rPr lang="en-US" sz="2400" dirty="0"/>
              <a:t>nation </a:t>
            </a:r>
            <a:r>
              <a:rPr lang="en-US" sz="2400" dirty="0"/>
              <a:t>-&gt; </a:t>
            </a:r>
            <a:r>
              <a:rPr lang="en-US" sz="2400" dirty="0"/>
              <a:t>Country)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72" y="3430193"/>
            <a:ext cx="6919374" cy="213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7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204" y="1845734"/>
            <a:ext cx="9941476" cy="4360194"/>
          </a:xfrm>
        </p:spPr>
        <p:txBody>
          <a:bodyPr>
            <a:normAutofit/>
          </a:bodyPr>
          <a:lstStyle/>
          <a:p>
            <a:r>
              <a:rPr lang="en-US" dirty="0"/>
              <a:t>[1] P. </a:t>
            </a:r>
            <a:r>
              <a:rPr lang="en-US" dirty="0" err="1"/>
              <a:t>Pasupat</a:t>
            </a:r>
            <a:r>
              <a:rPr lang="en-US" dirty="0"/>
              <a:t> and P. Liang, Compositional semantic parsing on semi-structured tables, ACL, 2015. </a:t>
            </a:r>
          </a:p>
          <a:p>
            <a:r>
              <a:rPr lang="en-US" dirty="0" smtClean="0"/>
              <a:t>[2] </a:t>
            </a:r>
            <a:r>
              <a:rPr lang="en-US" dirty="0"/>
              <a:t>P. Yin, Z. Lu, H. Li and B. Kao</a:t>
            </a:r>
            <a:r>
              <a:rPr lang="en-US" i="1" dirty="0"/>
              <a:t>.</a:t>
            </a:r>
            <a:r>
              <a:rPr lang="en-US" dirty="0"/>
              <a:t>, Neural Enquirer: learning to query tables in natural language, JCA, 2016.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3</a:t>
            </a:r>
            <a:r>
              <a:rPr lang="en-US" dirty="0" smtClean="0"/>
              <a:t>] </a:t>
            </a:r>
            <a:r>
              <a:rPr lang="en-US" dirty="0"/>
              <a:t>Arvind </a:t>
            </a:r>
            <a:r>
              <a:rPr lang="en-US" dirty="0" err="1"/>
              <a:t>Neelakantan</a:t>
            </a:r>
            <a:r>
              <a:rPr lang="en-US" dirty="0"/>
              <a:t>, Quoc V. Le, Mart ́ın </a:t>
            </a:r>
            <a:r>
              <a:rPr lang="en-US" dirty="0" err="1"/>
              <a:t>Abadi</a:t>
            </a:r>
            <a:r>
              <a:rPr lang="en-US" dirty="0"/>
              <a:t>, Andrew McCallum, and Dario </a:t>
            </a:r>
            <a:r>
              <a:rPr lang="en-US" dirty="0" err="1"/>
              <a:t>Amodei</a:t>
            </a:r>
            <a:r>
              <a:rPr lang="en-US" dirty="0"/>
              <a:t>. </a:t>
            </a:r>
            <a:r>
              <a:rPr lang="en-US" dirty="0" smtClean="0"/>
              <a:t>Learning </a:t>
            </a:r>
            <a:r>
              <a:rPr lang="en-US" dirty="0"/>
              <a:t>a natural language interface with neural programmer. </a:t>
            </a:r>
            <a:r>
              <a:rPr lang="en-US" i="1" dirty="0" err="1"/>
              <a:t>CoRR</a:t>
            </a:r>
            <a:r>
              <a:rPr lang="en-US" dirty="0"/>
              <a:t>, abs/1611.08945, 2016. </a:t>
            </a:r>
            <a:endParaRPr lang="en-US" dirty="0" smtClean="0"/>
          </a:p>
          <a:p>
            <a:r>
              <a:rPr lang="en-US" dirty="0" smtClean="0"/>
              <a:t>[4] </a:t>
            </a:r>
            <a:r>
              <a:rPr lang="en-US" dirty="0"/>
              <a:t>Li Dong and Mirella </a:t>
            </a:r>
            <a:r>
              <a:rPr lang="en-US" dirty="0" err="1"/>
              <a:t>Lapata</a:t>
            </a:r>
            <a:r>
              <a:rPr lang="en-US" dirty="0"/>
              <a:t>. Language to logical form with neural attention. </a:t>
            </a:r>
            <a:r>
              <a:rPr lang="en-US" i="1" dirty="0" err="1"/>
              <a:t>CoRR</a:t>
            </a:r>
            <a:r>
              <a:rPr lang="en-US" dirty="0"/>
              <a:t>, abs/1601.01280, 2016. </a:t>
            </a:r>
          </a:p>
          <a:p>
            <a:r>
              <a:rPr lang="en-US" dirty="0" smtClean="0"/>
              <a:t>[5] </a:t>
            </a:r>
            <a:r>
              <a:rPr lang="en-US" dirty="0"/>
              <a:t>Robin </a:t>
            </a:r>
            <a:r>
              <a:rPr lang="en-US" dirty="0" err="1"/>
              <a:t>Jia</a:t>
            </a:r>
            <a:r>
              <a:rPr lang="en-US" dirty="0"/>
              <a:t> and Percy Liang. Data recombination for neural semantic parsing. </a:t>
            </a:r>
            <a:r>
              <a:rPr lang="en-US" i="1" dirty="0" err="1"/>
              <a:t>CoRR</a:t>
            </a:r>
            <a:r>
              <a:rPr lang="en-US" dirty="0"/>
              <a:t>, abs/1606.03622, 2016. </a:t>
            </a:r>
            <a:endParaRPr lang="en-US" dirty="0" smtClean="0"/>
          </a:p>
          <a:p>
            <a:r>
              <a:rPr lang="en-US" dirty="0" smtClean="0"/>
              <a:t>[6] </a:t>
            </a:r>
            <a:r>
              <a:rPr lang="en-US" dirty="0"/>
              <a:t>Xiang Zhang, </a:t>
            </a:r>
            <a:r>
              <a:rPr lang="en-US" dirty="0" err="1"/>
              <a:t>Junbo</a:t>
            </a:r>
            <a:r>
              <a:rPr lang="en-US" dirty="0"/>
              <a:t> Jake Zhao, and Yann </a:t>
            </a:r>
            <a:r>
              <a:rPr lang="en-US" dirty="0" err="1"/>
              <a:t>LeCun</a:t>
            </a:r>
            <a:r>
              <a:rPr lang="en-US" dirty="0"/>
              <a:t>. Character-level convolutional networks for text classification. In </a:t>
            </a:r>
            <a:r>
              <a:rPr lang="en-US" i="1" dirty="0"/>
              <a:t>NIPS</a:t>
            </a:r>
            <a:r>
              <a:rPr lang="en-US" dirty="0"/>
              <a:t>, 2015.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6201</TotalTime>
  <Words>1062</Words>
  <Application>Microsoft Macintosh PowerPoint</Application>
  <PresentationFormat>Widescreen</PresentationFormat>
  <Paragraphs>167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Calibri Light</vt:lpstr>
      <vt:lpstr>Cambria Math</vt:lpstr>
      <vt:lpstr>DengXian</vt:lpstr>
      <vt:lpstr>Mangal</vt:lpstr>
      <vt:lpstr>Wingdings</vt:lpstr>
      <vt:lpstr>宋体</vt:lpstr>
      <vt:lpstr>Retrospect</vt:lpstr>
      <vt:lpstr>Problem Statement</vt:lpstr>
      <vt:lpstr>PowerPoint Presentation</vt:lpstr>
      <vt:lpstr>PowerPoint Presentation</vt:lpstr>
      <vt:lpstr>PowerPoint Presentation</vt:lpstr>
      <vt:lpstr>Seq2seq attention model</vt:lpstr>
      <vt:lpstr>SQL-like logical forms</vt:lpstr>
      <vt:lpstr>Data augmentation [5,6]</vt:lpstr>
      <vt:lpstr>Tagging algorithm</vt:lpstr>
      <vt:lpstr>Reference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Neural Parsing for Database Query</dc:title>
  <dc:creator>Hongyu Xiong</dc:creator>
  <cp:lastModifiedBy>Hongyu Xiong</cp:lastModifiedBy>
  <cp:revision>47</cp:revision>
  <dcterms:created xsi:type="dcterms:W3CDTF">2017-03-29T05:12:29Z</dcterms:created>
  <dcterms:modified xsi:type="dcterms:W3CDTF">2017-04-14T02:10:07Z</dcterms:modified>
</cp:coreProperties>
</file>