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notesMasterIdLst>
    <p:notesMasterId r:id="rId25"/>
  </p:notesMasterIdLst>
  <p:sldIdLst>
    <p:sldId id="256" r:id="rId2"/>
    <p:sldId id="265" r:id="rId3"/>
    <p:sldId id="269" r:id="rId4"/>
    <p:sldId id="268" r:id="rId5"/>
    <p:sldId id="280" r:id="rId6"/>
    <p:sldId id="270" r:id="rId7"/>
    <p:sldId id="276" r:id="rId8"/>
    <p:sldId id="277" r:id="rId9"/>
    <p:sldId id="267" r:id="rId10"/>
    <p:sldId id="260" r:id="rId11"/>
    <p:sldId id="261" r:id="rId12"/>
    <p:sldId id="274" r:id="rId13"/>
    <p:sldId id="258" r:id="rId14"/>
    <p:sldId id="272" r:id="rId15"/>
    <p:sldId id="278" r:id="rId16"/>
    <p:sldId id="264" r:id="rId17"/>
    <p:sldId id="263" r:id="rId18"/>
    <p:sldId id="262" r:id="rId19"/>
    <p:sldId id="257" r:id="rId20"/>
    <p:sldId id="273" r:id="rId21"/>
    <p:sldId id="271" r:id="rId22"/>
    <p:sldId id="279" r:id="rId23"/>
    <p:sldId id="27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286"/>
  </p:normalViewPr>
  <p:slideViewPr>
    <p:cSldViewPr snapToGrid="0" snapToObjects="1">
      <p:cViewPr varScale="1">
        <p:scale>
          <a:sx n="85" d="100"/>
          <a:sy n="85" d="100"/>
        </p:scale>
        <p:origin x="6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9AF8A-8554-D74B-B8C7-B6347E590D19}" type="datetimeFigureOut">
              <a:rPr lang="en-US" smtClean="0"/>
              <a:t>3/28/17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2D47B-A527-614C-BCC4-5E0D5E97E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74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Different grammars and composite sentences.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69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Attention-based seq2seq DNN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Logical forms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07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Logical forms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89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68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Input,</a:t>
            </a:r>
            <a:r>
              <a:rPr lang="en-US" baseline="0" dirty="0" smtClean="0"/>
              <a:t>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2D47B-A527-614C-BCC4-5E0D5E97ED7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9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3/28/17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3/28/17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3/28/17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3/28/17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323D940-588B-B243-B64D-D9263B98B06E}" type="datetimeFigureOut">
              <a:rPr lang="en-US" smtClean="0"/>
              <a:t>3/28/17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D940-588B-B243-B64D-D9263B98B06E}" type="datetimeFigureOut">
              <a:rPr lang="en-US" smtClean="0"/>
              <a:t>3/28/17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323D940-588B-B243-B64D-D9263B98B06E}" type="datetimeFigureOut">
              <a:rPr lang="en-US" smtClean="0"/>
              <a:t>3/28/17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1816B4C-AFEE-5443-A8D6-140B556C0AC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312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19195"/>
            <a:ext cx="6333214" cy="3587761"/>
          </a:xfrm>
        </p:spPr>
        <p:txBody>
          <a:bodyPr>
            <a:normAutofit/>
          </a:bodyPr>
          <a:lstStyle/>
          <a:p>
            <a:r>
              <a:rPr lang="en-US" altLang="zh-CN" sz="4000" b="1" dirty="0" smtClean="0"/>
              <a:t>Deep Neural Parsing for Database Query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15864"/>
            <a:ext cx="7543800" cy="1494605"/>
          </a:xfrm>
        </p:spPr>
        <p:txBody>
          <a:bodyPr>
            <a:normAutofit/>
          </a:bodyPr>
          <a:lstStyle/>
          <a:p>
            <a:r>
              <a:rPr lang="en-US" cap="none" dirty="0" smtClean="0">
                <a:latin typeface="+mn-lt"/>
              </a:rPr>
              <a:t>Hongyu Xiong</a:t>
            </a:r>
          </a:p>
          <a:p>
            <a:r>
              <a:rPr lang="en-US" cap="none" dirty="0" smtClean="0">
                <a:latin typeface="+mn-lt"/>
              </a:rPr>
              <a:t>Stanford University</a:t>
            </a:r>
          </a:p>
          <a:p>
            <a:r>
              <a:rPr lang="en-US" cap="none" dirty="0" smtClean="0">
                <a:latin typeface="+mn-lt"/>
              </a:rPr>
              <a:t>03/31/2017</a:t>
            </a:r>
            <a:endParaRPr lang="en-US" cap="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610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898" y="1869857"/>
            <a:ext cx="5530935" cy="312018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290342" y="5306518"/>
                <a:ext cx="2526589" cy="3369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1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100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sz="2100" b="0" i="1" smtClean="0">
                              <a:latin typeface="Cambria Math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100" b="0" i="1" smtClean="0">
                              <a:latin typeface="Cambria Math" charset="0"/>
                            </a:rPr>
                            <m:t>𝑙</m:t>
                          </m:r>
                        </m:sup>
                      </m:sSubSup>
                      <m:r>
                        <a:rPr lang="en-US" sz="2100" b="0" i="1" smtClean="0">
                          <a:latin typeface="Cambria Math" charset="0"/>
                        </a:rPr>
                        <m:t>=</m:t>
                      </m:r>
                      <m:r>
                        <a:rPr lang="en-US" sz="2100" b="0" i="1" smtClean="0">
                          <a:latin typeface="Cambria Math" charset="0"/>
                        </a:rPr>
                        <m:t>𝐺𝑅𝑈</m:t>
                      </m:r>
                      <m:r>
                        <a:rPr lang="en-US" sz="2100" b="0" i="1" smtClean="0">
                          <a:latin typeface="Cambria Math" charset="0"/>
                        </a:rPr>
                        <m:t>(</m:t>
                      </m:r>
                      <m:sSubSup>
                        <m:sSubSupPr>
                          <m:ctrlPr>
                            <a:rPr lang="en-US" sz="21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100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sz="2100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sz="2100" b="0" i="1" smtClean="0">
                              <a:latin typeface="Cambria Math" charset="0"/>
                            </a:rPr>
                            <m:t>−1</m:t>
                          </m:r>
                        </m:sub>
                        <m:sup>
                          <m:r>
                            <a:rPr lang="en-US" sz="2100" b="0" i="1" smtClean="0">
                              <a:latin typeface="Cambria Math" charset="0"/>
                            </a:rPr>
                            <m:t>𝑙</m:t>
                          </m:r>
                        </m:sup>
                      </m:sSubSup>
                      <m:r>
                        <a:rPr lang="en-US" sz="2100" b="0" i="1" smtClean="0">
                          <a:latin typeface="Cambria Math" charset="0"/>
                        </a:rPr>
                        <m:t>,</m:t>
                      </m:r>
                      <m:sSubSup>
                        <m:sSubSupPr>
                          <m:ctrlPr>
                            <a:rPr lang="en-US" sz="21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sz="2100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sz="2100" b="0" i="1" smtClean="0">
                              <a:latin typeface="Cambria Math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100" b="0" i="1" smtClean="0">
                              <a:latin typeface="Cambria Math" charset="0"/>
                            </a:rPr>
                            <m:t>𝑙</m:t>
                          </m:r>
                          <m:r>
                            <a:rPr lang="en-US" sz="2100" b="0" i="1" smtClean="0">
                              <a:latin typeface="Cambria Math" charset="0"/>
                            </a:rPr>
                            <m:t>−1</m:t>
                          </m:r>
                        </m:sup>
                      </m:sSubSup>
                      <m:r>
                        <a:rPr lang="en-US" sz="21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342" y="5306518"/>
                <a:ext cx="2526589" cy="336952"/>
              </a:xfrm>
              <a:prstGeom prst="rect">
                <a:avLst/>
              </a:prstGeom>
              <a:blipFill rotWithShape="0">
                <a:blip r:embed="rId4"/>
                <a:stretch>
                  <a:fillRect l="-2174" r="-3623" b="-3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Seq2seq attention 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269048" y="5732701"/>
                <a:ext cx="4744312" cy="4178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sz="21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1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1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100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1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1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100" b="0" i="1" smtClean="0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sz="2100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1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100" b="0" i="1" smtClean="0">
                              <a:latin typeface="Cambria Math" charset="0"/>
                            </a:rPr>
                            <m:t>𝑞</m:t>
                          </m:r>
                        </m:e>
                      </m:d>
                      <m:r>
                        <a:rPr lang="en-US" sz="2100" b="0" i="1" smtClean="0">
                          <a:latin typeface="Cambria Math" charset="0"/>
                        </a:rPr>
                        <m:t>=</m:t>
                      </m:r>
                      <m:r>
                        <a:rPr lang="en-US" sz="2100" b="0" i="1" smtClean="0">
                          <a:latin typeface="Cambria Math" charset="0"/>
                        </a:rPr>
                        <m:t>𝑠𝑜𝑓𝑡𝑚𝑎𝑥</m:t>
                      </m:r>
                      <m:sSup>
                        <m:sSupPr>
                          <m:ctrlPr>
                            <a:rPr lang="en-US" sz="2100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1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1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0" i="1" smtClean="0">
                                      <a:latin typeface="Cambria Math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100" b="0" i="1" smtClean="0">
                                      <a:latin typeface="Cambria Math" charset="0"/>
                                    </a:rPr>
                                    <m:t>𝑜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100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100" b="0" i="1" smtClean="0">
                                      <a:latin typeface="Cambria Math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1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2100" b="0" i="1" smtClean="0">
                                      <a:latin typeface="Cambria Math" charset="0"/>
                                    </a:rPr>
                                    <m:t>𝐿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100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sz="2100" b="0" i="1" smtClean="0">
                          <a:latin typeface="Cambria Math" charset="0"/>
                        </a:rPr>
                        <m:t>𝑒</m:t>
                      </m:r>
                      <m:r>
                        <a:rPr lang="en-US" sz="21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1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1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lang="en-US" sz="2100" b="0" i="1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r>
                        <a:rPr lang="en-US" sz="21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048" y="5732701"/>
                <a:ext cx="4744312" cy="417807"/>
              </a:xfrm>
              <a:prstGeom prst="rect">
                <a:avLst/>
              </a:prstGeom>
              <a:blipFill rotWithShape="0">
                <a:blip r:embed="rId5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034321" y="4759211"/>
            <a:ext cx="1289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Encoder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362669" y="4729231"/>
            <a:ext cx="1289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Decoder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4760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426" y="2031540"/>
            <a:ext cx="6781564" cy="4024312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SQL-like logical forms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22960" y="1903751"/>
            <a:ext cx="7196778" cy="113925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65819" y="3043002"/>
            <a:ext cx="7196778" cy="316292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98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augmentation [5,6]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Annotate ~200 queries </a:t>
            </a:r>
            <a:r>
              <a:rPr lang="en-US" sz="2400" dirty="0"/>
              <a:t>with corresponding </a:t>
            </a:r>
            <a:r>
              <a:rPr lang="en-US" sz="2400" b="1" dirty="0" smtClean="0"/>
              <a:t>16 SQL-like </a:t>
            </a:r>
            <a:r>
              <a:rPr lang="en-US" sz="2400" b="1" dirty="0"/>
              <a:t>logical forms</a:t>
            </a:r>
            <a:r>
              <a:rPr lang="en-US" sz="2400" dirty="0"/>
              <a:t> based on </a:t>
            </a:r>
            <a:r>
              <a:rPr lang="en-US" sz="2400" dirty="0" err="1"/>
              <a:t>Wikitable</a:t>
            </a:r>
            <a:r>
              <a:rPr lang="en-US" sz="2400" dirty="0"/>
              <a:t> queries; </a:t>
            </a:r>
            <a:r>
              <a:rPr lang="en-US" sz="2400" b="1" dirty="0"/>
              <a:t>Augment </a:t>
            </a:r>
            <a:r>
              <a:rPr lang="en-US" sz="2400" b="1" dirty="0" smtClean="0"/>
              <a:t>to ~4000 </a:t>
            </a:r>
            <a:r>
              <a:rPr lang="en-US" sz="2400" b="1" dirty="0"/>
              <a:t>queries</a:t>
            </a:r>
            <a:r>
              <a:rPr lang="en-US" sz="2400" dirty="0"/>
              <a:t> and corresponding logical forms.  </a:t>
            </a:r>
            <a:endParaRPr lang="en-US" sz="2400" dirty="0" smtClean="0"/>
          </a:p>
          <a:p>
            <a:pPr lvl="1">
              <a:buFont typeface="Wingdings" charset="2"/>
              <a:buChar char="§"/>
            </a:pPr>
            <a:endParaRPr lang="en-US" sz="2000" dirty="0"/>
          </a:p>
          <a:p>
            <a:pPr lvl="1">
              <a:buFont typeface="Wingdings" charset="2"/>
              <a:buChar char="§"/>
            </a:pPr>
            <a:r>
              <a:rPr lang="en-US" sz="2200" dirty="0" smtClean="0"/>
              <a:t>Field recombination </a:t>
            </a:r>
            <a:r>
              <a:rPr lang="en-US" dirty="0" smtClean="0"/>
              <a:t>(</a:t>
            </a:r>
            <a:r>
              <a:rPr lang="en-US" dirty="0" err="1" smtClean="0"/>
              <a:t>eg</a:t>
            </a:r>
            <a:r>
              <a:rPr lang="en-US" dirty="0"/>
              <a:t>. </a:t>
            </a:r>
            <a:r>
              <a:rPr lang="en-US" dirty="0" err="1"/>
              <a:t>argmax</a:t>
            </a:r>
            <a:r>
              <a:rPr lang="en-US" dirty="0"/>
              <a:t> Nation </a:t>
            </a:r>
            <a:r>
              <a:rPr lang="en-US" b="1" dirty="0"/>
              <a:t>Gold</a:t>
            </a:r>
            <a:r>
              <a:rPr lang="en-US" dirty="0"/>
              <a:t> -&gt; </a:t>
            </a:r>
            <a:r>
              <a:rPr lang="en-US" dirty="0" err="1"/>
              <a:t>argmax</a:t>
            </a:r>
            <a:r>
              <a:rPr lang="en-US" dirty="0"/>
              <a:t> Nation </a:t>
            </a:r>
            <a:r>
              <a:rPr lang="en-US" b="1" dirty="0"/>
              <a:t>Silver</a:t>
            </a:r>
            <a:r>
              <a:rPr lang="en-US" dirty="0"/>
              <a:t>) </a:t>
            </a:r>
            <a:endParaRPr lang="en-US" sz="2200" dirty="0"/>
          </a:p>
          <a:p>
            <a:endParaRPr lang="en-US" dirty="0"/>
          </a:p>
          <a:p>
            <a:pPr lvl="1">
              <a:buFont typeface="Wingdings" charset="2"/>
              <a:buChar char="§"/>
            </a:pPr>
            <a:r>
              <a:rPr lang="en-US" sz="2200" dirty="0"/>
              <a:t>Field value replacement </a:t>
            </a:r>
            <a:r>
              <a:rPr lang="en-US" dirty="0" smtClean="0"/>
              <a:t>(</a:t>
            </a:r>
            <a:r>
              <a:rPr lang="en-US" dirty="0" err="1"/>
              <a:t>eg</a:t>
            </a:r>
            <a:r>
              <a:rPr lang="en-US" dirty="0"/>
              <a:t>. where Nation equal </a:t>
            </a:r>
            <a:r>
              <a:rPr lang="en-US" b="1" dirty="0"/>
              <a:t>Romania</a:t>
            </a:r>
            <a:r>
              <a:rPr lang="en-US" dirty="0"/>
              <a:t> -&gt; where Nation equal </a:t>
            </a:r>
            <a:r>
              <a:rPr lang="en-US" b="1" dirty="0"/>
              <a:t>Spain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pPr lvl="1">
              <a:buFont typeface="Wingdings" charset="2"/>
              <a:buChar char="§"/>
            </a:pPr>
            <a:r>
              <a:rPr lang="en-US" sz="2200" dirty="0"/>
              <a:t>Synonyms replacement </a:t>
            </a:r>
            <a:r>
              <a:rPr lang="en-US" dirty="0" smtClean="0"/>
              <a:t>(</a:t>
            </a:r>
            <a:r>
              <a:rPr lang="en-US" dirty="0" err="1" smtClean="0"/>
              <a:t>eg</a:t>
            </a:r>
            <a:r>
              <a:rPr lang="en-US" dirty="0"/>
              <a:t>. which </a:t>
            </a:r>
            <a:r>
              <a:rPr lang="en-US" b="1" dirty="0"/>
              <a:t>nation</a:t>
            </a:r>
            <a:r>
              <a:rPr lang="en-US" dirty="0"/>
              <a:t> won -&gt; which </a:t>
            </a:r>
            <a:r>
              <a:rPr lang="en-US" b="1" dirty="0"/>
              <a:t>country</a:t>
            </a:r>
            <a:r>
              <a:rPr lang="en-US" dirty="0"/>
              <a:t> won</a:t>
            </a:r>
            <a:r>
              <a:rPr lang="en-US" dirty="0" smtClean="0"/>
              <a:t>)</a:t>
            </a:r>
          </a:p>
          <a:p>
            <a:pPr lvl="1">
              <a:buFont typeface="Wingdings" charset="2"/>
              <a:buChar char="§"/>
            </a:pPr>
            <a:endParaRPr lang="en-US" sz="2200" dirty="0" smtClean="0"/>
          </a:p>
          <a:p>
            <a:pPr lvl="1">
              <a:buFont typeface="Wingdings" charset="2"/>
              <a:buChar char="§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0661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84" y="2636186"/>
            <a:ext cx="8229600" cy="253918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Tagging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28013" y="5380751"/>
            <a:ext cx="61159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</a:t>
            </a:r>
            <a:r>
              <a:rPr lang="en-US" sz="2400" b="1" dirty="0" smtClean="0"/>
              <a:t>rainable</a:t>
            </a:r>
            <a:r>
              <a:rPr lang="en-US" sz="2400" b="1" baseline="0" dirty="0" smtClean="0"/>
              <a:t> embedding </a:t>
            </a:r>
            <a:r>
              <a:rPr lang="en-US" sz="2400" baseline="0" dirty="0" smtClean="0"/>
              <a:t>for tagging tokens and </a:t>
            </a:r>
            <a:r>
              <a:rPr lang="en-US" sz="2400" baseline="0" smtClean="0"/>
              <a:t>same for logical </a:t>
            </a:r>
            <a:r>
              <a:rPr lang="en-US" sz="2400" baseline="0" dirty="0" smtClean="0"/>
              <a:t>forms with </a:t>
            </a:r>
            <a:r>
              <a:rPr lang="en-US" sz="2400" dirty="0" smtClean="0"/>
              <a:t>Xavier initialization.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209946" y="2014114"/>
            <a:ext cx="58635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Glove pre-trained vectors</a:t>
            </a:r>
            <a:r>
              <a:rPr lang="en-US" sz="2400" dirty="0" smtClean="0"/>
              <a:t> for words in query;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263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Tagging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charset="2"/>
              <a:buChar char="§"/>
            </a:pPr>
            <a:r>
              <a:rPr lang="en-US" sz="2400" dirty="0"/>
              <a:t>Numerical value -&gt; &lt;</a:t>
            </a:r>
            <a:r>
              <a:rPr lang="en-US" sz="2400" dirty="0" err="1" smtClean="0"/>
              <a:t>num</a:t>
            </a:r>
            <a:r>
              <a:rPr lang="en-US" sz="2400" dirty="0" smtClean="0"/>
              <a:t>&gt;</a:t>
            </a:r>
            <a:endParaRPr lang="en-US" sz="2400" dirty="0"/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Word </a:t>
            </a:r>
            <a:r>
              <a:rPr lang="en-US" sz="2400" dirty="0"/>
              <a:t>similarity (</a:t>
            </a:r>
            <a:r>
              <a:rPr lang="en-US" sz="2400" dirty="0" err="1"/>
              <a:t>eg</a:t>
            </a:r>
            <a:r>
              <a:rPr lang="en-US" sz="2400" dirty="0"/>
              <a:t>. gold -&gt;Gold</a:t>
            </a:r>
            <a:r>
              <a:rPr lang="en-US" sz="2400" dirty="0" smtClean="0"/>
              <a:t>)</a:t>
            </a:r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Semantic </a:t>
            </a:r>
            <a:r>
              <a:rPr lang="en-US" sz="2400" dirty="0"/>
              <a:t>nearest neighbor </a:t>
            </a:r>
            <a:r>
              <a:rPr lang="en-US" sz="2400" dirty="0" smtClean="0"/>
              <a:t>(</a:t>
            </a:r>
            <a:r>
              <a:rPr lang="en-US" sz="2400" dirty="0" err="1"/>
              <a:t>eg</a:t>
            </a:r>
            <a:r>
              <a:rPr lang="en-US" sz="2400" dirty="0"/>
              <a:t>. </a:t>
            </a:r>
            <a:r>
              <a:rPr lang="en-US" sz="2400" dirty="0" smtClean="0"/>
              <a:t>nation </a:t>
            </a:r>
            <a:r>
              <a:rPr lang="en-US" sz="2400" dirty="0"/>
              <a:t>-&gt; </a:t>
            </a:r>
            <a:r>
              <a:rPr lang="en-US" sz="2400" dirty="0" smtClean="0"/>
              <a:t>Country) 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72" y="3430192"/>
            <a:ext cx="6919374" cy="213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77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charset="2"/>
              <a:buChar char="§"/>
            </a:pPr>
            <a:r>
              <a:rPr lang="en-US" sz="2400" dirty="0" smtClean="0"/>
              <a:t>3,000 </a:t>
            </a:r>
            <a:r>
              <a:rPr lang="en-US" sz="2400" dirty="0"/>
              <a:t>training set and 711 dev set. </a:t>
            </a:r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Tensorflow framework, run on Microsoft Azure (Tesla M60 GPU)</a:t>
            </a:r>
          </a:p>
          <a:p>
            <a:pPr lvl="1">
              <a:buFont typeface="Wingdings" charset="2"/>
              <a:buChar char="§"/>
            </a:pPr>
            <a:r>
              <a:rPr lang="en-US" sz="2400" dirty="0"/>
              <a:t>Seq2seq attention </a:t>
            </a:r>
            <a:r>
              <a:rPr lang="en-US" sz="2400" dirty="0" smtClean="0"/>
              <a:t>model with different hyper-parameters</a:t>
            </a:r>
          </a:p>
        </p:txBody>
      </p:sp>
    </p:spTree>
    <p:extLst>
      <p:ext uri="{BB962C8B-B14F-4D97-AF65-F5344CB8AC3E}">
        <p14:creationId xmlns:p14="http://schemas.microsoft.com/office/powerpoint/2010/main" val="185994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9397"/>
          <a:stretch/>
        </p:blipFill>
        <p:spPr>
          <a:xfrm>
            <a:off x="0" y="2033821"/>
            <a:ext cx="9144000" cy="358749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Tuning hyper-parameters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4872" y="3987383"/>
            <a:ext cx="8754256" cy="5396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2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76370" r="7868"/>
          <a:stretch/>
        </p:blipFill>
        <p:spPr>
          <a:xfrm>
            <a:off x="314792" y="4227228"/>
            <a:ext cx="8424472" cy="121233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Perplexities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7896" b="65754"/>
          <a:stretch/>
        </p:blipFill>
        <p:spPr>
          <a:xfrm>
            <a:off x="317291" y="2470227"/>
            <a:ext cx="8421973" cy="175699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291526" y="4227228"/>
            <a:ext cx="1139253" cy="10792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4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77913" r="8524" b="497"/>
          <a:stretch/>
        </p:blipFill>
        <p:spPr>
          <a:xfrm>
            <a:off x="314790" y="3732556"/>
            <a:ext cx="8364511" cy="52465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</a:t>
            </a:r>
            <a:r>
              <a:rPr lang="en-US" dirty="0" err="1" smtClean="0"/>
              <a:t>acc</a:t>
            </a:r>
            <a:r>
              <a:rPr lang="en-US" dirty="0" smtClean="0"/>
              <a:t> &amp; dev </a:t>
            </a:r>
            <a:r>
              <a:rPr lang="en-US" dirty="0" err="1" smtClean="0"/>
              <a:t>acc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33142" y="4886797"/>
            <a:ext cx="59361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2-layer-1024-unit seq2seq tagging model, a new </a:t>
            </a:r>
            <a:r>
              <a:rPr lang="en-US" sz="2400" b="1" dirty="0" smtClean="0"/>
              <a:t>benchmark</a:t>
            </a:r>
            <a:r>
              <a:rPr lang="en-US" sz="2400" dirty="0" smtClean="0"/>
              <a:t> on </a:t>
            </a:r>
            <a:r>
              <a:rPr lang="en-US" sz="2400" dirty="0" err="1" smtClean="0"/>
              <a:t>Wikitable</a:t>
            </a:r>
            <a:r>
              <a:rPr lang="en-US" sz="2400" dirty="0" smtClean="0"/>
              <a:t>-related dataset.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8552" b="55500"/>
          <a:stretch/>
        </p:blipFill>
        <p:spPr>
          <a:xfrm>
            <a:off x="317290" y="2666178"/>
            <a:ext cx="8362011" cy="108136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841820" y="3732556"/>
            <a:ext cx="1259173" cy="4197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3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2" r="10114"/>
          <a:stretch/>
        </p:blipFill>
        <p:spPr>
          <a:xfrm>
            <a:off x="-43258" y="2252430"/>
            <a:ext cx="3167270" cy="30063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6" r="8218"/>
          <a:stretch/>
        </p:blipFill>
        <p:spPr>
          <a:xfrm>
            <a:off x="3129084" y="2252430"/>
            <a:ext cx="3177414" cy="30063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03" r="11757"/>
          <a:stretch/>
        </p:blipFill>
        <p:spPr>
          <a:xfrm>
            <a:off x="6306498" y="2252430"/>
            <a:ext cx="2903762" cy="3006381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Last encoder vectors: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82649" y="5351489"/>
            <a:ext cx="51865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Clustroids</a:t>
            </a:r>
            <a:r>
              <a:rPr lang="en-US" sz="2400" dirty="0" smtClean="0"/>
              <a:t> represent the 16 different </a:t>
            </a:r>
            <a:r>
              <a:rPr lang="en-US" sz="2400" b="1" dirty="0" smtClean="0"/>
              <a:t>logical forms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22960" y="2008682"/>
            <a:ext cx="3159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PCA Dimension reduction: t-</a:t>
            </a:r>
            <a:r>
              <a:rPr lang="en-US" dirty="0" err="1" smtClean="0"/>
              <a:t>sne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84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charset="2"/>
              <a:buChar char="§"/>
            </a:pPr>
            <a:r>
              <a:rPr lang="en-US" sz="2400" dirty="0" smtClean="0"/>
              <a:t>Problem Statement</a:t>
            </a:r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Related Work</a:t>
            </a:r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Approach</a:t>
            </a:r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Experiment</a:t>
            </a:r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Conclusion &amp; Perspectives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178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032377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§"/>
            </a:pPr>
            <a:r>
              <a:rPr lang="en-US" sz="2400" smtClean="0"/>
              <a:t>Tagging-based seq2seq model parsing NL queries to SQL-like logical forms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735" y="2748007"/>
            <a:ext cx="2845599" cy="16886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859" y="2361922"/>
            <a:ext cx="3618432" cy="20412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582" y="4701963"/>
            <a:ext cx="5120554" cy="157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64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>
                  <a:buFont typeface="Wingdings" charset="2"/>
                  <a:buChar char="§"/>
                </a:pPr>
                <a:r>
                  <a:rPr lang="en-US" sz="2400" dirty="0" smtClean="0"/>
                  <a:t>Fields generalization (we do not care about the exact name of field): </a:t>
                </a:r>
              </a:p>
              <a:p>
                <a:pPr marL="715518" lvl="1" indent="-514350">
                  <a:buFont typeface="+mj-lt"/>
                  <a:buAutoNum type="romanUcPeriod"/>
                </a:pPr>
                <a:r>
                  <a:rPr lang="en-US" sz="2400" dirty="0"/>
                  <a:t>R</a:t>
                </a:r>
                <a:r>
                  <a:rPr lang="en-US" sz="2400" dirty="0" smtClean="0"/>
                  <a:t>epresent e</a:t>
                </a:r>
                <a:r>
                  <a:rPr lang="en-US" altLang="zh-CN" sz="2400" dirty="0" smtClean="0"/>
                  <a:t>ach field with (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charset="0"/>
                      </a:rPr>
                      <m:t>𝑖𝑑</m:t>
                    </m:r>
                    <m:r>
                      <a:rPr lang="en-US" altLang="zh-CN" sz="2400" i="1" dirty="0" smtClean="0">
                        <a:latin typeface="Cambria Math" charset="0"/>
                      </a:rPr>
                      <m:t>, </m:t>
                    </m:r>
                    <m:r>
                      <a:rPr lang="en-US" altLang="zh-CN" sz="2400" i="1" dirty="0" smtClean="0">
                        <a:latin typeface="Cambria Math" charset="0"/>
                      </a:rPr>
                      <m:t>𝑡𝑦𝑝𝑒</m:t>
                    </m:r>
                  </m:oMath>
                </a14:m>
                <a:r>
                  <a:rPr lang="en-US" altLang="zh-CN" sz="2400" dirty="0" smtClean="0"/>
                  <a:t>), where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charset="0"/>
                      </a:rPr>
                      <m:t>𝑡𝑦𝑝𝑒</m:t>
                    </m:r>
                    <m:r>
                      <a:rPr lang="en-US" altLang="zh-CN" sz="2400" b="0" i="1" smtClean="0">
                        <a:latin typeface="Cambria Math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charset="0"/>
                          </a:rPr>
                          <m:t>int</m:t>
                        </m:r>
                        <m:r>
                          <a:rPr lang="en-US" altLang="zh-CN" sz="2400" b="0" i="0" smtClean="0">
                            <a:latin typeface="Cambria Math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charset="0"/>
                          </a:rPr>
                          <m:t>string</m:t>
                        </m:r>
                        <m:r>
                          <a:rPr lang="en-US" altLang="zh-CN" sz="2400" b="0" i="0" smtClean="0">
                            <a:latin typeface="Cambria Math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charset="0"/>
                          </a:rPr>
                          <m:t>date</m:t>
                        </m:r>
                        <m:r>
                          <a:rPr lang="en-US" altLang="zh-CN" sz="2400" b="0" i="1" smtClean="0">
                            <a:latin typeface="Cambria Math" charset="0"/>
                          </a:rPr>
                          <m:t>…</m:t>
                        </m:r>
                      </m:e>
                    </m:d>
                  </m:oMath>
                </a14:m>
                <a:r>
                  <a:rPr lang="en-US" sz="2400" dirty="0" smtClean="0"/>
                  <a:t>; </a:t>
                </a:r>
              </a:p>
              <a:p>
                <a:pPr marL="715518" lvl="1" indent="-514350">
                  <a:buFont typeface="+mj-lt"/>
                  <a:buAutoNum type="romanUcPeriod"/>
                </a:pPr>
                <a:r>
                  <a:rPr lang="en-US" sz="2400" dirty="0" smtClean="0"/>
                  <a:t>Tagging each token/phrase in the query with one of the </a:t>
                </a:r>
                <a14:m>
                  <m:oMath xmlns:m="http://schemas.openxmlformats.org/officeDocument/2006/math">
                    <m:r>
                      <a:rPr lang="en-US" sz="2400" i="0" dirty="0" smtClean="0">
                        <a:latin typeface="Cambria Math" charset="0"/>
                      </a:rPr>
                      <m:t>{</m:t>
                    </m:r>
                    <m:r>
                      <a:rPr lang="en-US" sz="2400" b="0" i="0" dirty="0" smtClean="0">
                        <a:latin typeface="Cambria Math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charset="0"/>
                      </a:rPr>
                      <m:t>field</m:t>
                    </m:r>
                    <m:r>
                      <a:rPr lang="en-US" sz="2400" b="0" i="0" dirty="0" smtClean="0">
                        <a:latin typeface="Cambria Math" charset="0"/>
                      </a:rPr>
                      <m:t>:</m:t>
                    </m:r>
                    <m:r>
                      <a:rPr lang="en-US" sz="2400" b="0" i="1" dirty="0" smtClean="0">
                        <a:latin typeface="Cambria Math" charset="0"/>
                      </a:rPr>
                      <m:t>𝑖</m:t>
                    </m:r>
                    <m:r>
                      <a:rPr lang="en-US" sz="2400" b="0" i="0" dirty="0" smtClean="0">
                        <a:latin typeface="Cambria Math" charset="0"/>
                      </a:rPr>
                      <m:t>&gt;,&lt;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charset="0"/>
                      </a:rPr>
                      <m:t>field</m:t>
                    </m:r>
                    <m:r>
                      <a:rPr lang="en-US" sz="2400" b="0" i="0" dirty="0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charset="0"/>
                      </a:rPr>
                      <m:t>val</m:t>
                    </m:r>
                    <m:r>
                      <a:rPr lang="en-US" sz="2400" b="0" i="0" dirty="0" smtClean="0">
                        <a:latin typeface="Cambria Math" charset="0"/>
                      </a:rPr>
                      <m:t>:</m:t>
                    </m:r>
                    <m:r>
                      <a:rPr lang="en-US" sz="2400" b="0" i="1" dirty="0" smtClean="0">
                        <a:latin typeface="Cambria Math" charset="0"/>
                      </a:rPr>
                      <m:t>𝑗</m:t>
                    </m:r>
                    <m:r>
                      <a:rPr lang="en-US" sz="2400" b="0" i="0" dirty="0" smtClean="0">
                        <a:latin typeface="Cambria Math" charset="0"/>
                      </a:rPr>
                      <m:t>&gt;,&lt;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charset="0"/>
                      </a:rPr>
                      <m:t>nan</m:t>
                    </m:r>
                    <m:r>
                      <a:rPr lang="en-US" sz="2400" b="0" i="0" dirty="0" smtClean="0">
                        <a:latin typeface="Cambria Math" charset="0"/>
                      </a:rPr>
                      <m:t>&gt;</m:t>
                    </m:r>
                    <m:r>
                      <a:rPr lang="en-US" sz="2400" i="1" dirty="0" smtClean="0">
                        <a:latin typeface="Cambria Math" charset="0"/>
                      </a:rPr>
                      <m:t>}</m:t>
                    </m:r>
                  </m:oMath>
                </a14:m>
                <a:endParaRPr lang="en-US" sz="24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541269" y="5021274"/>
            <a:ext cx="4602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&lt;nan&gt; &lt;nan&gt; &lt;field: 1&gt; &lt;nan&gt; &lt;nan&gt; &lt;field: 2&gt; &lt;field: 3&gt; &lt;field </a:t>
            </a:r>
            <a:r>
              <a:rPr lang="en-US" dirty="0" err="1" smtClean="0"/>
              <a:t>val</a:t>
            </a:r>
            <a:r>
              <a:rPr lang="en-US" dirty="0" smtClean="0"/>
              <a:t>: 3&gt; &lt;nan&gt;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56259" y="4323150"/>
            <a:ext cx="3791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how many gold medals the nation ranked 14 won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52440" y="4348448"/>
            <a:ext cx="3583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Country Rank Gold Silver Bronze Total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37450" y="5021347"/>
            <a:ext cx="3763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(1, string) (2, </a:t>
            </a:r>
            <a:r>
              <a:rPr lang="en-US" dirty="0" err="1" smtClean="0"/>
              <a:t>int</a:t>
            </a:r>
            <a:r>
              <a:rPr lang="en-US" dirty="0" smtClean="0"/>
              <a:t>) (3, </a:t>
            </a:r>
            <a:r>
              <a:rPr lang="en-US" dirty="0" err="1" smtClean="0"/>
              <a:t>int</a:t>
            </a:r>
            <a:r>
              <a:rPr lang="en-US" dirty="0" smtClean="0"/>
              <a:t>) (4, </a:t>
            </a:r>
            <a:r>
              <a:rPr lang="en-US" dirty="0" err="1" smtClean="0"/>
              <a:t>int</a:t>
            </a:r>
            <a:r>
              <a:rPr lang="en-US" dirty="0" smtClean="0"/>
              <a:t>) (5, </a:t>
            </a:r>
            <a:r>
              <a:rPr lang="en-US" dirty="0" err="1" smtClean="0"/>
              <a:t>int</a:t>
            </a:r>
            <a:r>
              <a:rPr lang="en-US" dirty="0" smtClean="0"/>
              <a:t>) (6, 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43769" y="5638367"/>
            <a:ext cx="4602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 </a:t>
            </a:r>
            <a:r>
              <a:rPr lang="en-US" dirty="0" smtClean="0"/>
              <a:t>&lt;field: 3&gt; equal &lt;field </a:t>
            </a:r>
            <a:r>
              <a:rPr lang="en-US" dirty="0" err="1" smtClean="0"/>
              <a:t>val</a:t>
            </a:r>
            <a:r>
              <a:rPr lang="en-US" dirty="0" smtClean="0"/>
              <a:t>: 3&gt; select &lt;field: 2&gt;  as A </a:t>
            </a:r>
            <a:r>
              <a:rPr lang="en-US" dirty="0" smtClean="0"/>
              <a:t>select &lt;field: 1&gt;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charset="2"/>
              <a:buChar char="§"/>
            </a:pPr>
            <a:r>
              <a:rPr lang="en-US" sz="2400" dirty="0" smtClean="0"/>
              <a:t>Improve tagging algorithm </a:t>
            </a:r>
            <a:r>
              <a:rPr lang="en-US" altLang="zh-CN" sz="2400" dirty="0" smtClean="0"/>
              <a:t>to</a:t>
            </a:r>
            <a:r>
              <a:rPr lang="en-US" sz="2400" dirty="0" smtClean="0"/>
              <a:t> identify words that are possible values of a certain field. (e.g. ‘china’ or ‘japan’ would be related to ‘Nation’, using Bloom filter)</a:t>
            </a:r>
          </a:p>
          <a:p>
            <a:pPr lvl="1">
              <a:buFont typeface="Wingdings" charset="2"/>
              <a:buChar char="§"/>
            </a:pPr>
            <a:endParaRPr lang="en-US" sz="2400" dirty="0"/>
          </a:p>
          <a:p>
            <a:pPr lvl="1">
              <a:buFont typeface="Wingdings" charset="2"/>
              <a:buChar char="§"/>
            </a:pPr>
            <a:endParaRPr lang="en-US" sz="2400" dirty="0" smtClean="0"/>
          </a:p>
          <a:p>
            <a:pPr lvl="1">
              <a:buFont typeface="Wingdings" charset="2"/>
              <a:buChar char="§"/>
            </a:pPr>
            <a:r>
              <a:rPr lang="en-US" sz="2400" dirty="0"/>
              <a:t>Greedy decoder -&gt; beam search</a:t>
            </a:r>
          </a:p>
          <a:p>
            <a:pPr lvl="1">
              <a:buFont typeface="Wingdings" charset="2"/>
              <a:buChar char="§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160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3601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[1] P. </a:t>
            </a:r>
            <a:r>
              <a:rPr lang="en-US" dirty="0" err="1"/>
              <a:t>Pasupat</a:t>
            </a:r>
            <a:r>
              <a:rPr lang="en-US" dirty="0"/>
              <a:t> and P. Liang, Compositional semantic parsing on semi-structured tables, ACL, 2015. </a:t>
            </a:r>
          </a:p>
          <a:p>
            <a:r>
              <a:rPr lang="en-US" dirty="0" smtClean="0"/>
              <a:t>[2] </a:t>
            </a:r>
            <a:r>
              <a:rPr lang="en-US" dirty="0"/>
              <a:t>P. Yin, Z. Lu, H. Li and B. Kao</a:t>
            </a:r>
            <a:r>
              <a:rPr lang="en-US" i="1" dirty="0"/>
              <a:t>.</a:t>
            </a:r>
            <a:r>
              <a:rPr lang="en-US" dirty="0"/>
              <a:t>, Neural Enquirer: learning to query tables in natural language, JCA, 2016. 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/>
              <a:t>3</a:t>
            </a:r>
            <a:r>
              <a:rPr lang="en-US" dirty="0" smtClean="0"/>
              <a:t>] </a:t>
            </a:r>
            <a:r>
              <a:rPr lang="en-US" dirty="0"/>
              <a:t>Arvind </a:t>
            </a:r>
            <a:r>
              <a:rPr lang="en-US" dirty="0" err="1"/>
              <a:t>Neelakantan</a:t>
            </a:r>
            <a:r>
              <a:rPr lang="en-US" dirty="0"/>
              <a:t>, Quoc V. Le, Mart ́ın </a:t>
            </a:r>
            <a:r>
              <a:rPr lang="en-US" dirty="0" err="1"/>
              <a:t>Abadi</a:t>
            </a:r>
            <a:r>
              <a:rPr lang="en-US" dirty="0"/>
              <a:t>, Andrew McCallum, and Dario </a:t>
            </a:r>
            <a:r>
              <a:rPr lang="en-US" dirty="0" err="1"/>
              <a:t>Amodei</a:t>
            </a:r>
            <a:r>
              <a:rPr lang="en-US" dirty="0"/>
              <a:t>. </a:t>
            </a:r>
            <a:r>
              <a:rPr lang="en-US" dirty="0" smtClean="0"/>
              <a:t>Learning </a:t>
            </a:r>
            <a:r>
              <a:rPr lang="en-US" dirty="0"/>
              <a:t>a natural language interface with neural programmer. </a:t>
            </a:r>
            <a:r>
              <a:rPr lang="en-US" i="1" dirty="0" err="1"/>
              <a:t>CoRR</a:t>
            </a:r>
            <a:r>
              <a:rPr lang="en-US" dirty="0"/>
              <a:t>, abs/1611.08945, 2016. </a:t>
            </a:r>
            <a:endParaRPr lang="en-US" dirty="0" smtClean="0"/>
          </a:p>
          <a:p>
            <a:r>
              <a:rPr lang="en-US" dirty="0" smtClean="0"/>
              <a:t>[4] </a:t>
            </a:r>
            <a:r>
              <a:rPr lang="en-US" dirty="0"/>
              <a:t>Li Dong and Mirella </a:t>
            </a:r>
            <a:r>
              <a:rPr lang="en-US" dirty="0" err="1"/>
              <a:t>Lapata</a:t>
            </a:r>
            <a:r>
              <a:rPr lang="en-US" dirty="0"/>
              <a:t>. Language to logical form with neural attention. </a:t>
            </a:r>
            <a:r>
              <a:rPr lang="en-US" i="1" dirty="0" err="1"/>
              <a:t>CoRR</a:t>
            </a:r>
            <a:r>
              <a:rPr lang="en-US" dirty="0"/>
              <a:t>, abs/1601.01280, 2016. </a:t>
            </a:r>
            <a:endParaRPr lang="en-US" dirty="0"/>
          </a:p>
          <a:p>
            <a:r>
              <a:rPr lang="en-US" dirty="0" smtClean="0"/>
              <a:t>[5] </a:t>
            </a:r>
            <a:r>
              <a:rPr lang="en-US" dirty="0"/>
              <a:t>Robin </a:t>
            </a:r>
            <a:r>
              <a:rPr lang="en-US" dirty="0" err="1"/>
              <a:t>Jia</a:t>
            </a:r>
            <a:r>
              <a:rPr lang="en-US" dirty="0"/>
              <a:t> and Percy Liang. Data recombination for neural semantic parsing. </a:t>
            </a:r>
            <a:r>
              <a:rPr lang="en-US" i="1" dirty="0" err="1"/>
              <a:t>CoRR</a:t>
            </a:r>
            <a:r>
              <a:rPr lang="en-US" dirty="0"/>
              <a:t>, abs/1606.03622, 2016. </a:t>
            </a:r>
            <a:endParaRPr lang="en-US" dirty="0" smtClean="0"/>
          </a:p>
          <a:p>
            <a:r>
              <a:rPr lang="en-US" dirty="0" smtClean="0"/>
              <a:t>[6] </a:t>
            </a:r>
            <a:r>
              <a:rPr lang="en-US" dirty="0"/>
              <a:t>Xiang Zhang, </a:t>
            </a:r>
            <a:r>
              <a:rPr lang="en-US" dirty="0" err="1"/>
              <a:t>Junbo</a:t>
            </a:r>
            <a:r>
              <a:rPr lang="en-US" dirty="0"/>
              <a:t> Jake Zhao, and Yann </a:t>
            </a:r>
            <a:r>
              <a:rPr lang="en-US" dirty="0" err="1"/>
              <a:t>LeCun</a:t>
            </a:r>
            <a:r>
              <a:rPr lang="en-US" dirty="0"/>
              <a:t>. Character-level convolutional networks for text classification. In </a:t>
            </a:r>
            <a:r>
              <a:rPr lang="en-US" i="1" dirty="0"/>
              <a:t>NIPS</a:t>
            </a:r>
            <a:r>
              <a:rPr lang="en-US" dirty="0"/>
              <a:t>, 2015.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58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6072515" cy="1450757"/>
          </a:xfrm>
        </p:spPr>
        <p:txBody>
          <a:bodyPr/>
          <a:lstStyle/>
          <a:p>
            <a:r>
              <a:rPr lang="en-US" altLang="zh-CN" dirty="0" smtClean="0"/>
              <a:t>Problem Statement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3674090" cy="4225282"/>
              </a:xfrm>
            </p:spPr>
            <p:txBody>
              <a:bodyPr>
                <a:normAutofit/>
              </a:bodyPr>
              <a:lstStyle/>
              <a:p>
                <a:pPr lvl="1">
                  <a:buFont typeface="Wingdings" charset="2"/>
                  <a:buChar char="§"/>
                </a:pPr>
                <a:r>
                  <a:rPr lang="en-US" sz="2400" i="1" dirty="0" smtClean="0"/>
                  <a:t>Problem: natural language question-answer into tables.</a:t>
                </a:r>
              </a:p>
              <a:p>
                <a:pPr lvl="1">
                  <a:buFont typeface="Wingdings" charset="2"/>
                  <a:buChar char="§"/>
                </a:pPr>
                <a:r>
                  <a:rPr lang="en-US" sz="2400" dirty="0" smtClean="0"/>
                  <a:t>Input: NL queries.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𝑞</m:t>
                    </m:r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𝑞</m:t>
                            </m:r>
                          </m:e>
                        </m:d>
                      </m:sub>
                    </m:sSub>
                  </m:oMath>
                </a14:m>
                <a:endParaRPr lang="en-US" sz="2400" dirty="0" smtClean="0"/>
              </a:p>
              <a:p>
                <a:pPr lvl="1">
                  <a:buFont typeface="Wingdings" charset="2"/>
                  <a:buChar char="§"/>
                </a:pPr>
                <a:r>
                  <a:rPr lang="en-US" sz="2400" dirty="0" smtClean="0"/>
                  <a:t>Output: answers for table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3674090" cy="4225282"/>
              </a:xfrm>
              <a:blipFill rotWithShape="0">
                <a:blip r:embed="rId2"/>
                <a:stretch>
                  <a:fillRect t="-2020" r="-6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791" y="1905695"/>
            <a:ext cx="3842576" cy="380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76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6072515" cy="1450757"/>
          </a:xfrm>
        </p:spPr>
        <p:txBody>
          <a:bodyPr/>
          <a:lstStyle/>
          <a:p>
            <a:r>
              <a:rPr lang="en-US" altLang="zh-CN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3674090" cy="4023360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§"/>
            </a:pPr>
            <a:r>
              <a:rPr lang="en-US" sz="2400" i="1" dirty="0" smtClean="0"/>
              <a:t>Problem: natural language question-answer into tables.</a:t>
            </a:r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Dataset: </a:t>
            </a:r>
            <a:r>
              <a:rPr lang="en-US" sz="2400" dirty="0" err="1" smtClean="0"/>
              <a:t>Wikitable</a:t>
            </a:r>
            <a:r>
              <a:rPr lang="en-US" sz="2400" dirty="0" smtClean="0"/>
              <a:t> [1]</a:t>
            </a:r>
          </a:p>
          <a:p>
            <a:pPr lvl="1">
              <a:buFont typeface="Wingdings" charset="2"/>
              <a:buChar char="§"/>
            </a:pPr>
            <a:r>
              <a:rPr lang="fr-FR" sz="2400" dirty="0"/>
              <a:t>22033 </a:t>
            </a:r>
            <a:r>
              <a:rPr lang="fr-FR" sz="2400" dirty="0" err="1"/>
              <a:t>queries</a:t>
            </a:r>
            <a:r>
              <a:rPr lang="fr-FR" sz="2400" dirty="0"/>
              <a:t> on 2108 tables) </a:t>
            </a:r>
            <a:endParaRPr lang="fr-FR" sz="2400" dirty="0"/>
          </a:p>
          <a:p>
            <a:pPr lvl="1">
              <a:buFont typeface="Wingdings" charset="2"/>
              <a:buChar char="§"/>
            </a:pP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791" y="1905695"/>
            <a:ext cx="3842576" cy="380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62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6072515" cy="1450757"/>
          </a:xfrm>
        </p:spPr>
        <p:txBody>
          <a:bodyPr/>
          <a:lstStyle/>
          <a:p>
            <a:r>
              <a:rPr lang="en-US" altLang="zh-CN" dirty="0" smtClean="0"/>
              <a:t>Problem Statement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3674090" cy="4225282"/>
              </a:xfrm>
            </p:spPr>
            <p:txBody>
              <a:bodyPr>
                <a:normAutofit/>
              </a:bodyPr>
              <a:lstStyle/>
              <a:p>
                <a:pPr lvl="1">
                  <a:buFont typeface="Wingdings" charset="2"/>
                  <a:buChar char="§"/>
                </a:pPr>
                <a:r>
                  <a:rPr lang="en-US" sz="2400" i="1" dirty="0" smtClean="0"/>
                  <a:t>Problem: natural language question-answer into tables.</a:t>
                </a:r>
              </a:p>
              <a:p>
                <a:pPr lvl="1">
                  <a:buFont typeface="Wingdings" charset="2"/>
                  <a:buChar char="§"/>
                </a:pPr>
                <a:r>
                  <a:rPr lang="en-US" sz="2400" dirty="0" smtClean="0"/>
                  <a:t>Input: NL queries.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𝑞</m:t>
                    </m:r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𝑞</m:t>
                            </m:r>
                          </m:e>
                        </m:d>
                      </m:sub>
                    </m:sSub>
                  </m:oMath>
                </a14:m>
                <a:endParaRPr lang="en-US" sz="2400" dirty="0" smtClean="0"/>
              </a:p>
              <a:p>
                <a:pPr lvl="1">
                  <a:buFont typeface="Wingdings" charset="2"/>
                  <a:buChar char="§"/>
                </a:pPr>
                <a:r>
                  <a:rPr lang="en-US" sz="2400" dirty="0" smtClean="0"/>
                  <a:t>Output: answers for table</a:t>
                </a:r>
              </a:p>
              <a:p>
                <a:pPr lvl="1">
                  <a:buFont typeface="Wingdings" charset="2"/>
                  <a:buChar char="§"/>
                </a:pPr>
                <a:r>
                  <a:rPr lang="en-US" sz="2400" b="1" dirty="0" smtClean="0"/>
                  <a:t>Intermediate output</a:t>
                </a:r>
                <a:r>
                  <a:rPr lang="en-US" sz="2400" dirty="0" smtClean="0"/>
                  <a:t>: SQL-like logical forms.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𝑓</m:t>
                    </m:r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𝑓</m:t>
                            </m:r>
                          </m:e>
                        </m:d>
                      </m:sub>
                    </m:sSub>
                  </m:oMath>
                </a14:m>
                <a:endParaRPr lang="en-US" sz="2400" dirty="0" smtClean="0"/>
              </a:p>
              <a:p>
                <a:pPr lvl="1">
                  <a:buFont typeface="Wingdings" charset="2"/>
                  <a:buChar char="§"/>
                </a:pPr>
                <a:r>
                  <a:rPr lang="en-US" sz="2400" dirty="0" smtClean="0"/>
                  <a:t>Approach: </a:t>
                </a:r>
                <a:r>
                  <a:rPr lang="en-US" sz="2400" b="1" dirty="0" smtClean="0"/>
                  <a:t>seq2seq translation model</a:t>
                </a:r>
                <a:endParaRPr lang="en-US" sz="2400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3674090" cy="4225282"/>
              </a:xfrm>
              <a:blipFill rotWithShape="0">
                <a:blip r:embed="rId2"/>
                <a:stretch>
                  <a:fillRect t="-2020" r="-6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343363" y="4211973"/>
                <a:ext cx="3104224" cy="921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sz="21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100" b="0" i="1" smtClean="0">
                              <a:latin typeface="Cambria Math" charset="0"/>
                            </a:rPr>
                            <m:t>𝑓</m:t>
                          </m:r>
                        </m:e>
                        <m:e>
                          <m:r>
                            <a:rPr lang="en-US" sz="2100" b="0" i="1" smtClean="0">
                              <a:latin typeface="Cambria Math" charset="0"/>
                            </a:rPr>
                            <m:t>𝑞</m:t>
                          </m:r>
                        </m:e>
                      </m:d>
                      <m:r>
                        <a:rPr lang="en-US" sz="21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is-IS" sz="21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100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sz="21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2100" b="0" i="1" smtClean="0">
                              <a:latin typeface="Cambria Math" charset="0"/>
                            </a:rPr>
                            <m:t>|</m:t>
                          </m:r>
                          <m:r>
                            <a:rPr lang="en-US" sz="2100" b="0" i="1" smtClean="0">
                              <a:latin typeface="Cambria Math" charset="0"/>
                            </a:rPr>
                            <m:t>𝑓</m:t>
                          </m:r>
                          <m:r>
                            <a:rPr lang="en-US" sz="2100" b="0" i="1" smtClean="0">
                              <a:latin typeface="Cambria Math" charset="0"/>
                            </a:rPr>
                            <m:t>|</m:t>
                          </m:r>
                        </m:sup>
                        <m:e>
                          <m:r>
                            <a:rPr lang="en-US" sz="2100" b="0" i="1" smtClean="0">
                              <a:latin typeface="Cambria Math" charset="0"/>
                            </a:rPr>
                            <m:t>𝑝</m:t>
                          </m:r>
                          <m:r>
                            <a:rPr lang="en-US" sz="2100" b="0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1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1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100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100" b="0" i="1" smtClean="0">
                              <a:latin typeface="Cambria Math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1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100" b="0" i="1" smtClean="0">
                                  <a:latin typeface="Cambria Math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100" b="0" i="1" smtClean="0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en-US" sz="2100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1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100" b="0" i="1" smtClean="0">
                              <a:latin typeface="Cambria Math" charset="0"/>
                            </a:rPr>
                            <m:t>𝑞</m:t>
                          </m:r>
                          <m:r>
                            <a:rPr lang="en-US" sz="2100" b="0" i="1" smtClean="0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1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363" y="4211973"/>
                <a:ext cx="3104224" cy="92153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67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Related Work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1845734"/>
                <a:ext cx="7543801" cy="4210292"/>
              </a:xfrm>
            </p:spPr>
            <p:txBody>
              <a:bodyPr>
                <a:normAutofit/>
              </a:bodyPr>
              <a:lstStyle/>
              <a:p>
                <a:pPr lvl="1">
                  <a:buFont typeface="Wingdings" charset="2"/>
                  <a:buChar char="§"/>
                </a:pPr>
                <a:r>
                  <a:rPr lang="en-US" sz="2400" b="0" dirty="0" smtClean="0"/>
                  <a:t>Semantic parsing by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charset="0"/>
                      </a:rPr>
                      <m:t>𝜆</m:t>
                    </m:r>
                  </m:oMath>
                </a14:m>
                <a:r>
                  <a:rPr lang="en-US" sz="2400" dirty="0" smtClean="0"/>
                  <a:t>-expression [1]</a:t>
                </a:r>
              </a:p>
              <a:p>
                <a:pPr lvl="1">
                  <a:buFont typeface="Wingdings" charset="2"/>
                  <a:buChar char="§"/>
                </a:pPr>
                <a:endParaRPr lang="en-US" sz="2400" dirty="0"/>
              </a:p>
              <a:p>
                <a:pPr lvl="1">
                  <a:buFont typeface="Wingdings" charset="2"/>
                  <a:buChar char="§"/>
                </a:pPr>
                <a:endParaRPr lang="en-US" sz="2400" dirty="0" smtClean="0"/>
              </a:p>
              <a:p>
                <a:pPr lvl="1">
                  <a:buFont typeface="Wingdings" charset="2"/>
                  <a:buChar char="§"/>
                </a:pPr>
                <a:endParaRPr lang="en-US" sz="2400" dirty="0"/>
              </a:p>
              <a:p>
                <a:pPr lvl="1">
                  <a:buFont typeface="Wingdings" charset="2"/>
                  <a:buChar char="§"/>
                </a:pPr>
                <a:endParaRPr lang="en-US" sz="2400" dirty="0" smtClean="0"/>
              </a:p>
              <a:p>
                <a:pPr lvl="1">
                  <a:buFont typeface="Wingdings" charset="2"/>
                  <a:buChar char="§"/>
                </a:pPr>
                <a:endParaRPr lang="en-US" sz="2400" dirty="0"/>
              </a:p>
              <a:p>
                <a:pPr lvl="1">
                  <a:buFont typeface="Wingdings" charset="2"/>
                  <a:buChar char="§"/>
                </a:pPr>
                <a:endParaRPr lang="en-US" sz="2400" dirty="0" smtClean="0"/>
              </a:p>
              <a:p>
                <a:pPr lvl="1">
                  <a:buFont typeface="Wingdings" charset="2"/>
                  <a:buChar char="§"/>
                </a:pPr>
                <a:endParaRPr lang="en-US" sz="2400" dirty="0" smtClean="0"/>
              </a:p>
              <a:p>
                <a:pPr lvl="1">
                  <a:buFont typeface="Wingdings" charset="2"/>
                  <a:buChar char="§"/>
                </a:pPr>
                <a:r>
                  <a:rPr lang="en-US" sz="2400" dirty="0" smtClean="0"/>
                  <a:t>Too many grammatical analysis; hard to capture the complexity of query and similarity among words.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1845734"/>
                <a:ext cx="7543801" cy="4210292"/>
              </a:xfrm>
              <a:blipFill rotWithShape="0">
                <a:blip r:embed="rId3"/>
                <a:stretch>
                  <a:fillRect t="-2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7180" y="2230252"/>
            <a:ext cx="3814893" cy="28224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47419" y="3357797"/>
            <a:ext cx="2414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37.1%</a:t>
            </a:r>
            <a:r>
              <a:rPr lang="en-US" sz="2400" dirty="0" smtClean="0"/>
              <a:t> on </a:t>
            </a:r>
            <a:r>
              <a:rPr lang="en-US" sz="2400" dirty="0" err="1" smtClean="0"/>
              <a:t>Wikitable</a:t>
            </a:r>
            <a:r>
              <a:rPr lang="en-US" sz="2400" dirty="0" smtClean="0"/>
              <a:t> [1]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537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615027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§"/>
            </a:pPr>
            <a:r>
              <a:rPr lang="en-US" sz="2400" dirty="0" smtClean="0"/>
              <a:t>Neural Enquirer/Neural Programmer [2,3]</a:t>
            </a:r>
          </a:p>
          <a:p>
            <a:pPr lvl="1">
              <a:buFont typeface="Wingdings" charset="2"/>
              <a:buChar char="§"/>
            </a:pPr>
            <a:endParaRPr lang="en-US" sz="2400" dirty="0"/>
          </a:p>
          <a:p>
            <a:pPr lvl="1">
              <a:buFont typeface="Wingdings" charset="2"/>
              <a:buChar char="§"/>
            </a:pPr>
            <a:endParaRPr lang="en-US" sz="2400" dirty="0" smtClean="0"/>
          </a:p>
          <a:p>
            <a:pPr lvl="1">
              <a:buFont typeface="Wingdings" charset="2"/>
              <a:buChar char="§"/>
            </a:pPr>
            <a:endParaRPr lang="en-US" sz="2400" dirty="0"/>
          </a:p>
          <a:p>
            <a:pPr lvl="1">
              <a:buFont typeface="Wingdings" charset="2"/>
              <a:buChar char="§"/>
            </a:pPr>
            <a:endParaRPr lang="en-US" sz="2400" dirty="0" smtClean="0"/>
          </a:p>
          <a:p>
            <a:pPr lvl="1">
              <a:buFont typeface="Wingdings" charset="2"/>
              <a:buChar char="§"/>
            </a:pPr>
            <a:endParaRPr lang="en-US" sz="2400" dirty="0"/>
          </a:p>
          <a:p>
            <a:pPr lvl="1">
              <a:buFont typeface="Wingdings" charset="2"/>
              <a:buChar char="§"/>
            </a:pPr>
            <a:endParaRPr lang="en-US" sz="2400" dirty="0" smtClean="0"/>
          </a:p>
          <a:p>
            <a:pPr lvl="1">
              <a:buFont typeface="Wingdings" charset="2"/>
              <a:buChar char="§"/>
            </a:pPr>
            <a:endParaRPr lang="en-US" sz="2400" dirty="0"/>
          </a:p>
          <a:p>
            <a:pPr lvl="1">
              <a:buFont typeface="Wingdings" charset="2"/>
              <a:buChar char="§"/>
            </a:pPr>
            <a:endParaRPr lang="en-US" sz="2400" dirty="0" smtClean="0"/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Memory-based end2end neural network; hard to scale to large table and incapable to use on new tables.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340" y="2402781"/>
            <a:ext cx="4213702" cy="29556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47419" y="3357797"/>
            <a:ext cx="1860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37.7%</a:t>
            </a:r>
            <a:r>
              <a:rPr lang="en-US" sz="2400" dirty="0" smtClean="0"/>
              <a:t> on </a:t>
            </a:r>
            <a:r>
              <a:rPr lang="en-US" sz="2400" dirty="0" err="1" smtClean="0"/>
              <a:t>Wikitable</a:t>
            </a:r>
            <a:r>
              <a:rPr lang="en-US" sz="2400" dirty="0" smtClean="0"/>
              <a:t> [3]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835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555067"/>
          </a:xfrm>
        </p:spPr>
        <p:txBody>
          <a:bodyPr>
            <a:normAutofit/>
          </a:bodyPr>
          <a:lstStyle/>
          <a:p>
            <a:pPr lvl="1">
              <a:buFont typeface="Wingdings" charset="2"/>
              <a:buChar char="§"/>
            </a:pPr>
            <a:r>
              <a:rPr lang="en-US" sz="2400" dirty="0" smtClean="0"/>
              <a:t>Translating NL queries to logical forms [4,5]</a:t>
            </a:r>
          </a:p>
          <a:p>
            <a:pPr lvl="1">
              <a:buFont typeface="Wingdings" charset="2"/>
              <a:buChar char="§"/>
            </a:pPr>
            <a:endParaRPr lang="en-US" sz="2400" dirty="0"/>
          </a:p>
          <a:p>
            <a:pPr lvl="1">
              <a:buFont typeface="Wingdings" charset="2"/>
              <a:buChar char="§"/>
            </a:pPr>
            <a:endParaRPr lang="en-US" sz="2400" dirty="0" smtClean="0"/>
          </a:p>
          <a:p>
            <a:pPr lvl="1">
              <a:buFont typeface="Wingdings" charset="2"/>
              <a:buChar char="§"/>
            </a:pPr>
            <a:endParaRPr lang="en-US" sz="2400" dirty="0"/>
          </a:p>
          <a:p>
            <a:pPr lvl="1">
              <a:buFont typeface="Wingdings" charset="2"/>
              <a:buChar char="§"/>
            </a:pPr>
            <a:endParaRPr lang="en-US" sz="2400" dirty="0" smtClean="0"/>
          </a:p>
          <a:p>
            <a:pPr lvl="1">
              <a:buFont typeface="Wingdings" charset="2"/>
              <a:buChar char="§"/>
            </a:pPr>
            <a:endParaRPr lang="en-US" sz="2400" dirty="0"/>
          </a:p>
          <a:p>
            <a:pPr lvl="1">
              <a:buFont typeface="Wingdings" charset="2"/>
              <a:buChar char="§"/>
            </a:pPr>
            <a:endParaRPr lang="en-US" sz="2400" dirty="0" smtClean="0"/>
          </a:p>
          <a:p>
            <a:pPr lvl="1">
              <a:buFont typeface="Wingdings" charset="2"/>
              <a:buChar char="§"/>
            </a:pPr>
            <a:endParaRPr lang="en-US" sz="2400" dirty="0" smtClean="0"/>
          </a:p>
          <a:p>
            <a:pPr lvl="1">
              <a:buFont typeface="Wingdings" charset="2"/>
              <a:buChar char="§"/>
            </a:pPr>
            <a:r>
              <a:rPr lang="en-US" sz="2400" b="1" dirty="0" smtClean="0"/>
              <a:t>Seq2seq model; data augmentation</a:t>
            </a:r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Logical forms lack of generality; fail to incorporate table information into the model; dataset too small.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662409" y="3357797"/>
            <a:ext cx="271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&gt;70%</a:t>
            </a:r>
            <a:r>
              <a:rPr lang="en-US" sz="2400" dirty="0" smtClean="0"/>
              <a:t> on </a:t>
            </a:r>
            <a:r>
              <a:rPr lang="en-US" sz="2400" dirty="0" err="1" smtClean="0"/>
              <a:t>GeoQuery</a:t>
            </a:r>
            <a:r>
              <a:rPr lang="en-US" sz="2400" dirty="0" smtClean="0"/>
              <a:t>, ATIS [4,5]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997" y="2473377"/>
            <a:ext cx="4405171" cy="247961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925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charset="2"/>
              <a:buChar char="§"/>
            </a:pPr>
            <a:r>
              <a:rPr lang="en-US" sz="2400" dirty="0" smtClean="0"/>
              <a:t>Seq2seq attention model</a:t>
            </a:r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Logical form definition</a:t>
            </a:r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Data augmentation</a:t>
            </a:r>
          </a:p>
          <a:p>
            <a:pPr lvl="1">
              <a:buFont typeface="Wingdings" charset="2"/>
              <a:buChar char="§"/>
            </a:pPr>
            <a:r>
              <a:rPr lang="en-US" sz="2400" dirty="0" smtClean="0"/>
              <a:t>Tagging</a:t>
            </a:r>
          </a:p>
          <a:p>
            <a:pPr lvl="1">
              <a:buFont typeface="Wingdings" charset="2"/>
              <a:buChar char="§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21292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3539</TotalTime>
  <Words>948</Words>
  <Application>Microsoft Macintosh PowerPoint</Application>
  <PresentationFormat>On-screen Show (4:3)</PresentationFormat>
  <Paragraphs>131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Calibri</vt:lpstr>
      <vt:lpstr>Calibri Light</vt:lpstr>
      <vt:lpstr>Cambria Math</vt:lpstr>
      <vt:lpstr>DengXian</vt:lpstr>
      <vt:lpstr>Wingdings</vt:lpstr>
      <vt:lpstr>宋体</vt:lpstr>
      <vt:lpstr>Arial</vt:lpstr>
      <vt:lpstr>Retrospect</vt:lpstr>
      <vt:lpstr>Deep Neural Parsing for Database Query</vt:lpstr>
      <vt:lpstr>Outline</vt:lpstr>
      <vt:lpstr>Problem Statement</vt:lpstr>
      <vt:lpstr>Problem Statement</vt:lpstr>
      <vt:lpstr>Problem Statement</vt:lpstr>
      <vt:lpstr>Related Work</vt:lpstr>
      <vt:lpstr>Related Work</vt:lpstr>
      <vt:lpstr>Related Work</vt:lpstr>
      <vt:lpstr>Approach</vt:lpstr>
      <vt:lpstr>Seq2seq attention model</vt:lpstr>
      <vt:lpstr>SQL-like logical forms</vt:lpstr>
      <vt:lpstr>Data augmentation [5,6]</vt:lpstr>
      <vt:lpstr>Tagging model</vt:lpstr>
      <vt:lpstr>Tagging algorithm</vt:lpstr>
      <vt:lpstr>Experiment</vt:lpstr>
      <vt:lpstr>Tuning hyper-parameters</vt:lpstr>
      <vt:lpstr>Perplexities</vt:lpstr>
      <vt:lpstr>Train acc &amp; dev acc</vt:lpstr>
      <vt:lpstr>Last encoder vectors:</vt:lpstr>
      <vt:lpstr>Conclusion</vt:lpstr>
      <vt:lpstr>Next steps</vt:lpstr>
      <vt:lpstr>Next steps</vt:lpstr>
      <vt:lpstr>Reference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Neural Parsing for Database Query</dc:title>
  <dc:creator>Hongyu Xiong</dc:creator>
  <cp:lastModifiedBy>Hongyu Xiong</cp:lastModifiedBy>
  <cp:revision>28</cp:revision>
  <dcterms:created xsi:type="dcterms:W3CDTF">2017-03-29T05:12:29Z</dcterms:created>
  <dcterms:modified xsi:type="dcterms:W3CDTF">2017-03-31T16:12:15Z</dcterms:modified>
</cp:coreProperties>
</file>