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2"/>
  </p:notesMasterIdLst>
  <p:sldIdLst>
    <p:sldId id="298" r:id="rId2"/>
    <p:sldId id="269" r:id="rId3"/>
    <p:sldId id="299" r:id="rId4"/>
    <p:sldId id="300" r:id="rId5"/>
    <p:sldId id="281" r:id="rId6"/>
    <p:sldId id="284" r:id="rId7"/>
    <p:sldId id="288" r:id="rId8"/>
    <p:sldId id="295" r:id="rId9"/>
    <p:sldId id="283" r:id="rId10"/>
    <p:sldId id="285" r:id="rId11"/>
    <p:sldId id="296" r:id="rId12"/>
    <p:sldId id="260" r:id="rId13"/>
    <p:sldId id="289" r:id="rId14"/>
    <p:sldId id="290" r:id="rId15"/>
    <p:sldId id="274" r:id="rId16"/>
    <p:sldId id="291" r:id="rId17"/>
    <p:sldId id="297" r:id="rId18"/>
    <p:sldId id="301" r:id="rId19"/>
    <p:sldId id="30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9286"/>
  </p:normalViewPr>
  <p:slideViewPr>
    <p:cSldViewPr snapToGrid="0" snapToObjects="1">
      <p:cViewPr>
        <p:scale>
          <a:sx n="90" d="100"/>
          <a:sy n="90" d="100"/>
        </p:scale>
        <p:origin x="-4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</a:t>
            </a:r>
            <a:r>
              <a:rPr lang="en-US" smtClean="0"/>
              <a:t>seq2seq 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719196"/>
            <a:ext cx="9815513" cy="3587761"/>
          </a:xfrm>
        </p:spPr>
        <p:txBody>
          <a:bodyPr>
            <a:normAutofit/>
          </a:bodyPr>
          <a:lstStyle/>
          <a:p>
            <a:r>
              <a:rPr lang="en-US" sz="4000" b="1" dirty="0"/>
              <a:t>Transfer-learnable Deep Neural Natural Language Interface for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039" y="4601608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05/31/2017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500" y="317500"/>
            <a:ext cx="10058400" cy="885825"/>
          </a:xfrm>
        </p:spPr>
        <p:txBody>
          <a:bodyPr/>
          <a:lstStyle/>
          <a:p>
            <a:r>
              <a:rPr lang="en-US" dirty="0" smtClean="0"/>
              <a:t>SQL-extended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287792"/>
            <a:ext cx="9863134" cy="50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3"/>
          <a:stretch/>
        </p:blipFill>
        <p:spPr>
          <a:xfrm>
            <a:off x="2260861" y="1928982"/>
            <a:ext cx="4584423" cy="2106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12787" y="287623"/>
            <a:ext cx="10058400" cy="808037"/>
          </a:xfrm>
        </p:spPr>
        <p:txBody>
          <a:bodyPr/>
          <a:lstStyle/>
          <a:p>
            <a:r>
              <a:rPr lang="en-US" dirty="0" smtClean="0"/>
              <a:t>Seq2seqBridge model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0861" y="1482330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249" y="1467317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248" y="1343018"/>
            <a:ext cx="5200650" cy="288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566961" y="4718043"/>
            <a:ext cx="4844934" cy="89694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00892" y="2343150"/>
            <a:ext cx="4814883" cy="610059"/>
            <a:chOff x="4437172" y="3559724"/>
            <a:chExt cx="6919374" cy="7074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cxnSp>
        <p:nvCxnSpPr>
          <p:cNvPr id="20" name="Straight Arrow Connector 19"/>
          <p:cNvCxnSpPr/>
          <p:nvPr/>
        </p:nvCxnSpPr>
        <p:spPr>
          <a:xfrm flipV="1">
            <a:off x="3814761" y="4229094"/>
            <a:ext cx="0" cy="40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00898" y="2628891"/>
            <a:ext cx="3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86126" y="2071857"/>
            <a:ext cx="1381247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700458" y="5600700"/>
            <a:ext cx="0" cy="24288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0458" y="5843584"/>
            <a:ext cx="507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758239" y="2982319"/>
            <a:ext cx="13739" cy="286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728913" y="5614988"/>
            <a:ext cx="3556" cy="48097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28913" y="6095958"/>
            <a:ext cx="797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690614" y="2977519"/>
            <a:ext cx="13737" cy="314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 where &lt;field&gt;:1 equal &lt;value&gt;:1 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3836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~800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SQL-extended command</a:t>
            </a:r>
            <a:r>
              <a:rPr lang="en-US" sz="2400" dirty="0" smtClean="0"/>
              <a:t> </a:t>
            </a:r>
            <a:r>
              <a:rPr lang="en-US" sz="2400" dirty="0"/>
              <a:t>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</a:t>
            </a:r>
            <a:r>
              <a:rPr lang="en-US" sz="2400" b="1" dirty="0" smtClean="0"/>
              <a:t>~12,000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sz="2200" dirty="0" smtClean="0"/>
              <a:t>and </a:t>
            </a:r>
            <a:r>
              <a:rPr lang="en-US" sz="2200" dirty="0"/>
              <a:t>value replacement </a:t>
            </a:r>
            <a:r>
              <a:rPr lang="en-US" dirty="0"/>
              <a:t>(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 smtClean="0"/>
              <a:t>Silver, </a:t>
            </a:r>
            <a:r>
              <a:rPr lang="en-US" dirty="0"/>
              <a:t>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Paraphrase sentences recombination</a:t>
            </a:r>
            <a:endParaRPr lang="en-US" dirty="0"/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Noise inducing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has/had, is/are, is/was, ‘the’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</a:t>
            </a:r>
            <a:r>
              <a:rPr lang="en-US" sz="2400" dirty="0" smtClean="0"/>
              <a:t>(NLI):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Tagged_query</a:t>
            </a:r>
            <a:endParaRPr lang="en-US" dirty="0" smtClean="0"/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5"/>
            <a:ext cx="5367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35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00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learning rate 0.0002 step-time 0.34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 (p): 0.81925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 (p): 0.79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 (p):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0.8167855183763757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4800 learning rate 0.0003 step-time 0.35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1.04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1.09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1.03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1.01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0.688571428571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0.683333333333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0.696673189824</a:t>
            </a: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3297" y="1876948"/>
            <a:ext cx="24246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Pre-trained Natural </a:t>
            </a:r>
            <a:r>
              <a:rPr lang="en-US" sz="2400" dirty="0" smtClean="0"/>
              <a:t>Language Interface (NLI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74602" y="2235136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DBMS1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5967935" y="2835301"/>
            <a:ext cx="140666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838" y="4273492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DBMS2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0" idx="1"/>
          </p:cNvCxnSpPr>
          <p:nvPr/>
        </p:nvCxnSpPr>
        <p:spPr>
          <a:xfrm>
            <a:off x="5967935" y="2846444"/>
            <a:ext cx="1401903" cy="202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1192" y="4251404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938" y="3815940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Schema2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13642" y="43188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8542" y="4336350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20942" y="4353840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00822" y="43263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5722" y="4343850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3112" y="4331360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6814" y="4769438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57903" y="543480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6438" y="5049091"/>
            <a:ext cx="17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Unique </a:t>
            </a:r>
            <a:r>
              <a:rPr lang="en-US" smtClean="0"/>
              <a:t>Queries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0303" y="56014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62703" y="57538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2866012" y="4185272"/>
            <a:ext cx="505838" cy="1568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529009" y="4759441"/>
            <a:ext cx="2424638" cy="46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Tag and augment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3" idx="2"/>
          </p:cNvCxnSpPr>
          <p:nvPr/>
        </p:nvCxnSpPr>
        <p:spPr>
          <a:xfrm flipV="1">
            <a:off x="4741328" y="3815940"/>
            <a:ext cx="14288" cy="9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54209" y="4169798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fine-tune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59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22" grpId="0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Pre-trained NLI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-AUG 12k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Directly evaluate without fine-tune-training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: 49.7% accuracy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Fine-tune training on a 1k domain-specific dataset augmented by ~50 queries from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 (original set with total size 880): TO COME!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2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We develop a general Transfer-learnable Deep Neural NLIDB Pipeline, which processes the input queries to convert to SQL-extended commands, which could be used to access DBMS;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tagging algorithm gives a decent query optimization, adding the schema information to the original query;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Seq2seqBridge model enables a information communication between the tagged query and corresponding SQL-extended command, giving a higher test accuracy than normal seq2seq model;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boosts the volume of dataset while preserve the complexity;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We finally establish a database-adaptation protocol which transfers the formally-trained NLI on unseen different database with high accuracy.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</a:t>
                </a:r>
                <a:r>
                  <a:rPr lang="en-US" sz="2400" i="1" dirty="0" smtClean="0"/>
                  <a:t>), </a:t>
                </a:r>
                <a:r>
                  <a:rPr lang="en-US" sz="2400" i="1" u="sng" dirty="0" smtClean="0"/>
                  <a:t>with capability to adapt to new database without training from scratch.</a:t>
                </a:r>
                <a:endParaRPr lang="en-US" sz="2400" i="1" u="sng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</a:t>
                </a:r>
                <a:r>
                  <a:rPr lang="en-US" sz="2400" dirty="0"/>
                  <a:t>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ATIS,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Jobs, Overnight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  <a:blipFill rotWithShape="0">
                <a:blip r:embed="rId2"/>
                <a:stretch>
                  <a:fillRect t="-2020" r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7" y="20555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Related Work (seq2seq)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Robin </a:t>
            </a:r>
            <a:r>
              <a:rPr lang="en-US" sz="2400" dirty="0" err="1"/>
              <a:t>Jia</a:t>
            </a:r>
            <a:r>
              <a:rPr lang="en-US" sz="2400" dirty="0"/>
              <a:t> and Percy </a:t>
            </a:r>
            <a:r>
              <a:rPr lang="en-US" sz="2400" dirty="0" smtClean="0"/>
              <a:t>Liang, </a:t>
            </a:r>
            <a:r>
              <a:rPr lang="en-US" sz="2400" dirty="0"/>
              <a:t>2016. </a:t>
            </a:r>
            <a:r>
              <a:rPr lang="en-US" sz="2400" i="1" dirty="0"/>
              <a:t>Data </a:t>
            </a:r>
            <a:r>
              <a:rPr lang="en-US" sz="2400" i="1" dirty="0" smtClean="0"/>
              <a:t>recombination </a:t>
            </a:r>
            <a:r>
              <a:rPr lang="en-US" sz="2400" i="1" dirty="0"/>
              <a:t>for neural semantic parsing</a:t>
            </a:r>
            <a:r>
              <a:rPr lang="en-US" sz="2400" dirty="0"/>
              <a:t>. </a:t>
            </a:r>
            <a:r>
              <a:rPr lang="en-US" sz="2400" b="1" dirty="0"/>
              <a:t>data augmentation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Li </a:t>
            </a:r>
            <a:r>
              <a:rPr lang="en-US" sz="2400" dirty="0"/>
              <a:t>Dong and Mirella </a:t>
            </a:r>
            <a:r>
              <a:rPr lang="en-US" sz="2400" dirty="0" err="1" smtClean="0"/>
              <a:t>Lapata</a:t>
            </a:r>
            <a:r>
              <a:rPr lang="en-US" sz="2400" dirty="0"/>
              <a:t>, 2016. </a:t>
            </a:r>
            <a:r>
              <a:rPr lang="en-US" sz="2400" i="1" dirty="0"/>
              <a:t>Language to Logical Form with Neural </a:t>
            </a:r>
            <a:r>
              <a:rPr lang="en-US" sz="2400" i="1" dirty="0" smtClean="0"/>
              <a:t>Attention</a:t>
            </a:r>
            <a:r>
              <a:rPr lang="en-US" sz="2400" dirty="0" smtClean="0"/>
              <a:t>. </a:t>
            </a:r>
            <a:r>
              <a:rPr lang="en-US" sz="2400" b="1" dirty="0"/>
              <a:t>Seq2seq </a:t>
            </a:r>
            <a:r>
              <a:rPr lang="en-US" sz="2400" b="1" dirty="0" smtClean="0"/>
              <a:t>&amp; Seq2Tree model</a:t>
            </a:r>
            <a:endParaRPr lang="en-US" sz="2400" b="1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Yu Su and </a:t>
            </a:r>
            <a:r>
              <a:rPr lang="en-US" sz="2400" dirty="0" err="1"/>
              <a:t>Xifeng</a:t>
            </a:r>
            <a:r>
              <a:rPr lang="en-US" sz="2400" dirty="0"/>
              <a:t> </a:t>
            </a:r>
            <a:r>
              <a:rPr lang="en-US" sz="2400" dirty="0" smtClean="0"/>
              <a:t>Yan, 2017. </a:t>
            </a:r>
            <a:r>
              <a:rPr lang="en-US" sz="2400" i="1" dirty="0"/>
              <a:t>Cross-domain Semantic Parsing via </a:t>
            </a:r>
            <a:r>
              <a:rPr lang="en-US" sz="2400" i="1" dirty="0" smtClean="0"/>
              <a:t>Paraphrasing</a:t>
            </a:r>
            <a:r>
              <a:rPr lang="en-US" sz="2400" dirty="0" smtClean="0"/>
              <a:t>. </a:t>
            </a:r>
            <a:r>
              <a:rPr lang="en-US" sz="2400" b="1" dirty="0" smtClean="0"/>
              <a:t>Domain adaptation protocol, target domain fine-tuning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Jonathan </a:t>
            </a:r>
            <a:r>
              <a:rPr lang="en-US" sz="2400" dirty="0" err="1" smtClean="0"/>
              <a:t>Herzig</a:t>
            </a:r>
            <a:r>
              <a:rPr lang="en-US" sz="2400" dirty="0" smtClean="0"/>
              <a:t> </a:t>
            </a:r>
            <a:r>
              <a:rPr lang="en-US" sz="2400" dirty="0"/>
              <a:t>and Jonathan </a:t>
            </a:r>
            <a:r>
              <a:rPr lang="en-US" sz="2400" dirty="0" err="1" smtClean="0"/>
              <a:t>Berant</a:t>
            </a:r>
            <a:r>
              <a:rPr lang="en-US" sz="2400" dirty="0" smtClean="0"/>
              <a:t>, 2017. </a:t>
            </a:r>
            <a:r>
              <a:rPr lang="en-US" sz="2400" i="1" dirty="0"/>
              <a:t>Neural Semantic Parsing over Multiple </a:t>
            </a:r>
            <a:r>
              <a:rPr lang="en-US" sz="2400" i="1" dirty="0" smtClean="0"/>
              <a:t>Knowledge-bases</a:t>
            </a:r>
            <a:r>
              <a:rPr lang="en-US" sz="2400" dirty="0" smtClean="0"/>
              <a:t>. </a:t>
            </a:r>
            <a:r>
              <a:rPr lang="en-US" sz="2400" b="1" dirty="0" smtClean="0"/>
              <a:t>Trained on multiple domain and use on one specific domain with ‘special encoding’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Transfer-learnable Deep Neural NLIDB Pipeline.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agging Algorithm (based on pre-trained dependency tree)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Seq2seqBridge model.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(recombination + paraphrase + noise).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Cross-database transfer-learning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1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6" y="1409073"/>
            <a:ext cx="1760721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25261" y="1409073"/>
            <a:ext cx="3413669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2927" y="1409074"/>
            <a:ext cx="1817586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44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7226" y="1725114"/>
            <a:ext cx="121082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1090" y="1732238"/>
            <a:ext cx="127383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1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 smtClean="0"/>
              <a:t>eq2seq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8" idx="1"/>
          </p:cNvCxnSpPr>
          <p:nvPr/>
        </p:nvCxnSpPr>
        <p:spPr>
          <a:xfrm>
            <a:off x="5283479" y="3085036"/>
            <a:ext cx="253747" cy="1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1264" y="2931147"/>
            <a:ext cx="9722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73" idx="1"/>
          </p:cNvCxnSpPr>
          <p:nvPr/>
        </p:nvCxnSpPr>
        <p:spPr>
          <a:xfrm>
            <a:off x="6748053" y="3095466"/>
            <a:ext cx="254741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3" idx="3"/>
            <a:endCxn id="19" idx="1"/>
          </p:cNvCxnSpPr>
          <p:nvPr/>
        </p:nvCxnSpPr>
        <p:spPr>
          <a:xfrm>
            <a:off x="8629432" y="3099028"/>
            <a:ext cx="1403343" cy="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32775" y="2841207"/>
            <a:ext cx="12287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</a:t>
            </a:r>
            <a:r>
              <a:rPr lang="en-US" altLang="zh-CN" sz="1400" smtClean="0"/>
              <a:t>extended</a:t>
            </a:r>
            <a:r>
              <a:rPr lang="en-US" sz="1400" smtClean="0"/>
              <a:t> </a:t>
            </a:r>
            <a:r>
              <a:rPr lang="en-US" sz="1400" smtClean="0"/>
              <a:t>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4860" y="2392131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</a:t>
            </a:r>
            <a:r>
              <a:rPr lang="en-US" sz="1400" dirty="0" smtClean="0"/>
              <a:t>f:2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86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403922" y="-3202394"/>
            <a:ext cx="646330" cy="9869266"/>
          </a:xfrm>
          <a:prstGeom prst="bentConnector3">
            <a:avLst>
              <a:gd name="adj1" fmla="val -125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30974" y="22703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ence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647138" y="2055404"/>
            <a:ext cx="871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4806" y="3109849"/>
            <a:ext cx="129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47670" y="3855376"/>
            <a:ext cx="103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</a:t>
            </a:r>
            <a:r>
              <a:rPr lang="en-US" sz="1400" dirty="0" smtClean="0"/>
              <a:t>network </a:t>
            </a:r>
            <a:endParaRPr lang="en-US" sz="1400" dirty="0"/>
          </a:p>
        </p:txBody>
      </p:sp>
      <p:cxnSp>
        <p:nvCxnSpPr>
          <p:cNvPr id="52" name="Elbow Connector 51"/>
          <p:cNvCxnSpPr>
            <a:endCxn id="15" idx="1"/>
          </p:cNvCxnSpPr>
          <p:nvPr/>
        </p:nvCxnSpPr>
        <p:spPr>
          <a:xfrm flipV="1">
            <a:off x="2791522" y="3085036"/>
            <a:ext cx="1519742" cy="822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551393" y="2793529"/>
            <a:ext cx="1896" cy="29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168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value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062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2794" y="2945139"/>
            <a:ext cx="16266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619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cxnSp>
        <p:nvCxnSpPr>
          <p:cNvPr id="64" name="Elbow Connector 63"/>
          <p:cNvCxnSpPr>
            <a:stCxn id="73" idx="2"/>
            <a:endCxn id="15" idx="2"/>
          </p:cNvCxnSpPr>
          <p:nvPr/>
        </p:nvCxnSpPr>
        <p:spPr>
          <a:xfrm rot="5400000" flipH="1">
            <a:off x="6299747" y="1736550"/>
            <a:ext cx="13992" cy="3018741"/>
          </a:xfrm>
          <a:prstGeom prst="bentConnector3">
            <a:avLst>
              <a:gd name="adj1" fmla="val -9984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98759" y="340360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7" y="509666"/>
            <a:ext cx="909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</a:t>
            </a:r>
            <a:r>
              <a:rPr lang="en-US" sz="2400" dirty="0" smtClean="0"/>
              <a:t>) --- dealing with overlapping value domain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Method:</a:t>
            </a:r>
            <a:r>
              <a:rPr lang="en-US" dirty="0" smtClean="0"/>
              <a:t> </a:t>
            </a:r>
            <a:r>
              <a:rPr lang="en-US" dirty="0" smtClean="0"/>
              <a:t>Dependency 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20699"/>
            <a:ext cx="10299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### example: 996 ###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3rd_Venue 4th_Venue 5th_Venue 6th_Venue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when the 1st_venue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and 2nd_venue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which city was the most recent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3rd_Venue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Year where 1st_Venue equal Beijing and 2nd_Venue equal Dubai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'Year']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'2nd_Venue']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'3rd_Venue']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[(0, 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[(2, 1), (6, 2), (16, 4)]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[4, 8]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1st_Venue;2nd_Venue;3rd_Venue;4th_Venue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&lt;nan&gt;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&lt;nan&gt; &lt;nan&gt;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&lt;nan&gt; &lt;field&gt;:1 &lt;nan&gt; &lt;value&gt;:1 &lt;nan&gt; &lt;field&gt;:2 &lt;nan&gt; &lt;value&gt;:2 &lt;nan&gt; &lt;nan&gt; &lt;field&gt;:3 &lt;nan&gt; &lt;nan&gt; &lt;nan&gt; &lt;nan&gt;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the &lt;field&gt;:1 was &lt;value&gt;:1 and &lt;field&gt;:2 was &lt;value&gt;:2 , which &lt;field&gt;:3 was the most recent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&lt;field&gt;:4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&lt;field&gt;:0 where &lt;field&gt;:1 equal &lt;value&gt;:1 and &lt;field&gt;:2 equal &lt;value&gt;:2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</a:t>
            </a:r>
            <a:r>
              <a:rPr lang="en-US" sz="2400" dirty="0" smtClean="0"/>
              <a:t>vector for </a:t>
            </a:r>
            <a:r>
              <a:rPr lang="en-US" sz="2400" dirty="0" smtClean="0"/>
              <a:t>‘tag’ </a:t>
            </a:r>
            <a:r>
              <a:rPr lang="en-US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&lt;field:1;int&gt;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43838</TotalTime>
  <Words>1547</Words>
  <Application>Microsoft Macintosh PowerPoint</Application>
  <PresentationFormat>Widescreen</PresentationFormat>
  <Paragraphs>251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Transfer-learnable Deep Neural Natural Language Interface for Database</vt:lpstr>
      <vt:lpstr>Problem Statement</vt:lpstr>
      <vt:lpstr>Recent Related Work (seq2seq)</vt:lpstr>
      <vt:lpstr>Our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SQL-extended command</vt:lpstr>
      <vt:lpstr>Seq2seqBridge model </vt:lpstr>
      <vt:lpstr>PowerPoint Presentation</vt:lpstr>
      <vt:lpstr>PowerPoint Presentation</vt:lpstr>
      <vt:lpstr>Data augmentation [5,6]</vt:lpstr>
      <vt:lpstr>PowerPoint Presentation</vt:lpstr>
      <vt:lpstr>Transfer-learning to different database</vt:lpstr>
      <vt:lpstr>Transfer-learning to different database</vt:lpstr>
      <vt:lpstr>Conclusion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105</cp:revision>
  <dcterms:created xsi:type="dcterms:W3CDTF">2017-03-29T05:12:29Z</dcterms:created>
  <dcterms:modified xsi:type="dcterms:W3CDTF">2017-06-01T19:27:57Z</dcterms:modified>
</cp:coreProperties>
</file>