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8"/>
  </p:notesMasterIdLst>
  <p:sldIdLst>
    <p:sldId id="256" r:id="rId2"/>
    <p:sldId id="265" r:id="rId3"/>
    <p:sldId id="269" r:id="rId4"/>
    <p:sldId id="268" r:id="rId5"/>
    <p:sldId id="280" r:id="rId6"/>
    <p:sldId id="270" r:id="rId7"/>
    <p:sldId id="276" r:id="rId8"/>
    <p:sldId id="277" r:id="rId9"/>
    <p:sldId id="267" r:id="rId10"/>
    <p:sldId id="260" r:id="rId11"/>
    <p:sldId id="261" r:id="rId12"/>
    <p:sldId id="274" r:id="rId13"/>
    <p:sldId id="258" r:id="rId14"/>
    <p:sldId id="272" r:id="rId15"/>
    <p:sldId id="278" r:id="rId16"/>
    <p:sldId id="264" r:id="rId17"/>
    <p:sldId id="263" r:id="rId18"/>
    <p:sldId id="262" r:id="rId19"/>
    <p:sldId id="257" r:id="rId20"/>
    <p:sldId id="273" r:id="rId21"/>
    <p:sldId id="271" r:id="rId22"/>
    <p:sldId id="279" r:id="rId23"/>
    <p:sldId id="275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1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grammars and composite sentences.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Input,</a:t>
            </a:r>
            <a:r>
              <a:rPr lang="en-US" baseline="0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item: (-1, 0, +1,+3,+5,+10); (or using binary?)</a:t>
            </a:r>
          </a:p>
          <a:p>
            <a:r>
              <a:rPr lang="en-US" dirty="0" smtClean="0"/>
              <a:t>id: (1,2,3,</a:t>
            </a:r>
            <a:r>
              <a:rPr lang="mr-IN" dirty="0" smtClean="0"/>
              <a:t>…</a:t>
            </a:r>
            <a:r>
              <a:rPr lang="en-US" dirty="0" smtClean="0"/>
              <a:t>), </a:t>
            </a:r>
            <a:r>
              <a:rPr lang="zh-CN" altLang="en-US" dirty="0" smtClean="0"/>
              <a:t>按出现顺序编号，除非真的确定指同一个</a:t>
            </a:r>
            <a:r>
              <a:rPr lang="en-US" dirty="0" smtClean="0"/>
              <a:t>; </a:t>
            </a:r>
          </a:p>
          <a:p>
            <a:r>
              <a:rPr lang="en-US" altLang="zh-CN" dirty="0" err="1" smtClean="0"/>
              <a:t>field_template</a:t>
            </a:r>
            <a:r>
              <a:rPr lang="en-US" altLang="zh-CN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 e.g.&lt;$People&gt;&lt;$Country&gt;; </a:t>
            </a:r>
          </a:p>
          <a:p>
            <a:r>
              <a:rPr lang="en-US" dirty="0" smtClean="0"/>
              <a:t>value type: 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f/v</a:t>
            </a:r>
            <a:r>
              <a:rPr lang="zh-CN" altLang="en-US" dirty="0" smtClean="0"/>
              <a:t>非零；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表示</a:t>
            </a:r>
            <a:r>
              <a:rPr lang="en-US" dirty="0" smtClean="0"/>
              <a:t>([0,0,1,0], [1,0,0,0],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double,</a:t>
            </a:r>
            <a:r>
              <a:rPr lang="en-US" altLang="zh-CN" baseline="0" dirty="0" smtClean="0"/>
              <a:t> string, ordinal, category</a:t>
            </a:r>
            <a:r>
              <a:rPr lang="en-US" altLang="zh-CN" dirty="0" smtClean="0"/>
              <a:t>]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value_embed</a:t>
            </a:r>
            <a:r>
              <a:rPr lang="en-US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 e.g.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19195"/>
            <a:ext cx="6333214" cy="358776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Deep Neural Parsing for Database Query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15864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03/31/2017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869857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𝐺𝑅𝑈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34321" y="475921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2669" y="472923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903751"/>
            <a:ext cx="7196778" cy="1139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5819" y="3043002"/>
            <a:ext cx="7196778" cy="316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 smtClean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Field recombination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 smtClean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 smtClean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2636186"/>
            <a:ext cx="8229600" cy="2539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8013" y="5380751"/>
            <a:ext cx="611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rainable</a:t>
            </a:r>
            <a:r>
              <a:rPr lang="en-US" sz="2400" b="1" baseline="0" dirty="0" smtClean="0"/>
              <a:t> embedding </a:t>
            </a:r>
            <a:r>
              <a:rPr lang="en-US" sz="2400" baseline="0" dirty="0" smtClean="0"/>
              <a:t>for tagging tokens and </a:t>
            </a:r>
            <a:r>
              <a:rPr lang="en-US" sz="2400" baseline="0" smtClean="0"/>
              <a:t>same for logical </a:t>
            </a:r>
            <a:r>
              <a:rPr lang="en-US" sz="2400" baseline="0" dirty="0" smtClean="0"/>
              <a:t>forms with </a:t>
            </a:r>
            <a:r>
              <a:rPr lang="en-US" sz="2400" dirty="0" smtClean="0"/>
              <a:t>Xavier initialization.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9946" y="2014114"/>
            <a:ext cx="586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Glove pre-trained vectors</a:t>
            </a:r>
            <a:r>
              <a:rPr lang="en-US" sz="2400" dirty="0" smtClean="0"/>
              <a:t> for words in query;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 smtClean="0"/>
              <a:t>num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Semantic </a:t>
            </a:r>
            <a:r>
              <a:rPr lang="en-US" sz="2400" dirty="0"/>
              <a:t>nearest neighbor </a:t>
            </a:r>
            <a:r>
              <a:rPr lang="en-US" sz="2400" dirty="0" smtClean="0"/>
              <a:t>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 smtClean="0"/>
              <a:t>nation </a:t>
            </a:r>
            <a:r>
              <a:rPr lang="en-US" sz="2400" dirty="0"/>
              <a:t>-&gt; </a:t>
            </a:r>
            <a:r>
              <a:rPr lang="en-US" sz="2400" dirty="0" smtClean="0"/>
              <a:t>Country)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2" y="3430192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3,000 </a:t>
            </a:r>
            <a:r>
              <a:rPr lang="en-US" sz="2400" dirty="0"/>
              <a:t>training set and 711 dev set.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Tensorflow framework, run on Microsoft Azure (Tesla M60 GPU)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Seq2seq attention </a:t>
            </a:r>
            <a:r>
              <a:rPr lang="en-US" sz="2400" dirty="0" smtClean="0"/>
              <a:t>model with different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18599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397"/>
          <a:stretch/>
        </p:blipFill>
        <p:spPr>
          <a:xfrm>
            <a:off x="0" y="2033821"/>
            <a:ext cx="9144000" cy="35874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hyper-parameters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872" y="3987383"/>
            <a:ext cx="8754256" cy="539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370" r="7868"/>
          <a:stretch/>
        </p:blipFill>
        <p:spPr>
          <a:xfrm>
            <a:off x="314792" y="4227228"/>
            <a:ext cx="8424472" cy="12123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896" b="65754"/>
          <a:stretch/>
        </p:blipFill>
        <p:spPr>
          <a:xfrm>
            <a:off x="317291" y="2470227"/>
            <a:ext cx="8421973" cy="1756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1526" y="4227228"/>
            <a:ext cx="1139253" cy="107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7913" r="8524" b="497"/>
          <a:stretch/>
        </p:blipFill>
        <p:spPr>
          <a:xfrm>
            <a:off x="314790" y="3732556"/>
            <a:ext cx="8364511" cy="5246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acc</a:t>
            </a:r>
            <a:r>
              <a:rPr lang="en-US" dirty="0" smtClean="0"/>
              <a:t> &amp; dev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142" y="4886797"/>
            <a:ext cx="593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2-layer-1024-unit seq2seq tagging model, a new </a:t>
            </a:r>
            <a:r>
              <a:rPr lang="en-US" sz="2400" b="1" dirty="0" smtClean="0"/>
              <a:t>benchmark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-related dataset.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52" b="55500"/>
          <a:stretch/>
        </p:blipFill>
        <p:spPr>
          <a:xfrm>
            <a:off x="317290" y="2666178"/>
            <a:ext cx="8362011" cy="1081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1820" y="3732556"/>
            <a:ext cx="1259173" cy="41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10114"/>
          <a:stretch/>
        </p:blipFill>
        <p:spPr>
          <a:xfrm>
            <a:off x="-43258" y="2252430"/>
            <a:ext cx="3167270" cy="3006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8218"/>
          <a:stretch/>
        </p:blipFill>
        <p:spPr>
          <a:xfrm>
            <a:off x="3129084" y="2252430"/>
            <a:ext cx="3177414" cy="3006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1757"/>
          <a:stretch/>
        </p:blipFill>
        <p:spPr>
          <a:xfrm>
            <a:off x="6306498" y="2252430"/>
            <a:ext cx="2903762" cy="30063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encoder vectors: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649" y="5351489"/>
            <a:ext cx="518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Clustroids</a:t>
            </a:r>
            <a:r>
              <a:rPr lang="en-US" sz="2400" dirty="0" smtClean="0"/>
              <a:t> represent the 16 different </a:t>
            </a:r>
            <a:r>
              <a:rPr lang="en-US" sz="2400" b="1" dirty="0" smtClean="0"/>
              <a:t>logical forms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2008682"/>
            <a:ext cx="31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Dimension reduction: t-</a:t>
            </a:r>
            <a:r>
              <a:rPr lang="en-US" dirty="0" err="1" smtClean="0"/>
              <a:t>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Problem Statement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Related Work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Approach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Experiment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Conclusion &amp; Perspectives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3237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smtClean="0"/>
              <a:t>Tagging-based seq2seq model parsing NL queries to SQL-like logical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5" y="2748007"/>
            <a:ext cx="2845599" cy="168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361922"/>
            <a:ext cx="3618432" cy="20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2" y="4701963"/>
            <a:ext cx="5120554" cy="15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Fields generalization (we do not care about the exact name of field):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/>
                  <a:t>R</a:t>
                </a:r>
                <a:r>
                  <a:rPr lang="en-US" sz="2400" dirty="0" smtClean="0"/>
                  <a:t>epresent e</a:t>
                </a:r>
                <a:r>
                  <a:rPr lang="en-US" altLang="zh-CN" sz="2400" dirty="0" smtClean="0"/>
                  <a:t>ach field with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𝑖𝑑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𝑡𝑦𝑝𝑒</m:t>
                    </m:r>
                  </m:oMath>
                </a14:m>
                <a:r>
                  <a:rPr lang="en-US" altLang="zh-CN" sz="2400" dirty="0" smtClean="0"/>
                  <a:t>),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𝑡𝑦𝑝𝑒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string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date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400" dirty="0" smtClean="0"/>
                  <a:t>;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 smtClean="0"/>
                  <a:t>Tagging each token/phrase in the query with one of the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 charset="0"/>
                      </a:rPr>
                      <m:t>{</m:t>
                    </m:r>
                    <m:r>
                      <a:rPr lang="en-US" sz="2400" b="0" i="0" dirty="0" smtClean="0">
                        <a:latin typeface="Cambria Math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val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nan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</m:t>
                    </m:r>
                    <m:r>
                      <a:rPr lang="en-US" sz="2400" i="1" dirty="0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41269" y="5021274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 &lt;nan&gt; &lt;field: 1&gt; &lt;nan&gt; &lt;nan&gt; &lt;field: 2&gt; &lt;field: 3&gt; &lt;field </a:t>
            </a:r>
            <a:r>
              <a:rPr lang="en-US" dirty="0" err="1" smtClean="0"/>
              <a:t>val</a:t>
            </a:r>
            <a:r>
              <a:rPr lang="en-US" dirty="0" smtClean="0"/>
              <a:t>: 3&gt; &lt;nan&gt;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259" y="4323150"/>
            <a:ext cx="379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many gold medals the nation ranked 14 won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440" y="4348448"/>
            <a:ext cx="358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Rank Gold Silver Bronze Total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450" y="5021347"/>
            <a:ext cx="376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string) (2, </a:t>
            </a:r>
            <a:r>
              <a:rPr lang="en-US" dirty="0" err="1" smtClean="0"/>
              <a:t>int</a:t>
            </a:r>
            <a:r>
              <a:rPr lang="en-US" dirty="0" smtClean="0"/>
              <a:t>) (3, </a:t>
            </a:r>
            <a:r>
              <a:rPr lang="en-US" dirty="0" err="1" smtClean="0"/>
              <a:t>int</a:t>
            </a:r>
            <a:r>
              <a:rPr lang="en-US" dirty="0" smtClean="0"/>
              <a:t>) (4, </a:t>
            </a:r>
            <a:r>
              <a:rPr lang="en-US" dirty="0" err="1" smtClean="0"/>
              <a:t>int</a:t>
            </a:r>
            <a:r>
              <a:rPr lang="en-US" dirty="0" smtClean="0"/>
              <a:t>) (5, </a:t>
            </a:r>
            <a:r>
              <a:rPr lang="en-US" dirty="0" err="1" smtClean="0"/>
              <a:t>int</a:t>
            </a:r>
            <a:r>
              <a:rPr lang="en-US" dirty="0" smtClean="0"/>
              <a:t>) (6,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3769" y="5638367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&lt;field: 3&gt; equal &lt;field </a:t>
            </a:r>
            <a:r>
              <a:rPr lang="en-US" dirty="0" err="1" smtClean="0"/>
              <a:t>val</a:t>
            </a:r>
            <a:r>
              <a:rPr lang="en-US" dirty="0" smtClean="0"/>
              <a:t>: 3&gt; select &lt;field: 2&gt;  as A select &lt;field: 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Improve tagging algorithm </a:t>
            </a:r>
            <a:r>
              <a:rPr lang="en-US" altLang="zh-CN" sz="2400" dirty="0" smtClean="0"/>
              <a:t>to</a:t>
            </a:r>
            <a:r>
              <a:rPr lang="en-US" sz="2400" dirty="0" smtClean="0"/>
              <a:t> identify words that are possible values of a certain field. (e.g. ‘china’ or ‘japan’ would be related to ‘Nation’, using Bloom filter)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/>
              <a:t>Greedy decoder -&gt; beam search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6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0" y="2380905"/>
            <a:ext cx="5086173" cy="30182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0220" y="2285063"/>
            <a:ext cx="5397584" cy="854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792364" y="3139503"/>
            <a:ext cx="5397584" cy="23721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542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2901" y="1745422"/>
            <a:ext cx="415977" cy="40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2748821" y="1745422"/>
            <a:ext cx="1276038" cy="4047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096063" y="1745422"/>
            <a:ext cx="1276038" cy="404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247931" y="2341282"/>
            <a:ext cx="730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&lt;nan&gt;</a:t>
            </a:r>
          </a:p>
          <a:p>
            <a:r>
              <a:rPr lang="en-US" sz="1350" dirty="0"/>
              <a:t>&lt;f/v&gt;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685" y="1436608"/>
            <a:ext cx="1065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shown_up</a:t>
            </a:r>
            <a:r>
              <a:rPr lang="en-US" sz="1350" dirty="0"/>
              <a:t> 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6924" y="2341282"/>
            <a:ext cx="1225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field_template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4142901" y="2341282"/>
            <a:ext cx="122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type: {</a:t>
            </a:r>
            <a:r>
              <a:rPr lang="en-US" altLang="zh-CN" sz="1350" dirty="0" err="1"/>
              <a:t>int</a:t>
            </a:r>
            <a:r>
              <a:rPr lang="en-US" altLang="zh-CN" sz="1350" dirty="0"/>
              <a:t>, double, string, ordinal, category</a:t>
            </a:r>
            <a:r>
              <a:rPr lang="mr-IN" altLang="zh-CN" sz="1350" dirty="0"/>
              <a:t>…</a:t>
            </a:r>
            <a:r>
              <a:rPr lang="en-US" sz="135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480" y="1039608"/>
            <a:ext cx="46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Designed feature for ‘tag’ </a:t>
            </a:r>
            <a:r>
              <a:rPr lang="en-US" dirty="0"/>
              <a:t>: concatenated vector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9216" y="3360983"/>
          <a:ext cx="575570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79"/>
                <a:gridCol w="1753322"/>
                <a:gridCol w="528403"/>
                <a:gridCol w="1528997"/>
                <a:gridCol w="1148105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field_template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&lt;nan&gt;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[0, 0, 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, 0]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[0, 0, 0, 0, 0]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&lt;field&gt;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&lt;field:1&gt;, &lt;field:2&gt;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embed: $People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&lt;value&gt;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&lt;value:1&gt;, &lt;value:2&gt;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combina</a:t>
                      </a:r>
                      <a:r>
                        <a:rPr lang="en-US" sz="1400" dirty="0" smtClean="0"/>
                        <a:t> of fields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&lt;comp&gt;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comp:eq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, g, l&gt;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embed/[0, 0, </a:t>
                      </a:r>
                      <a:r>
                        <a:rPr lang="mr-IN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…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, 0]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calc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calc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: sum, diff, mean&gt;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arg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arg</a:t>
                      </a: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: max, min&gt;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&lt;op&gt;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TBD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sz="14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263513" y="1747297"/>
            <a:ext cx="415977" cy="404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8" name="Straight Arrow Connector 17"/>
          <p:cNvCxnSpPr>
            <a:endCxn id="7" idx="3"/>
          </p:cNvCxnSpPr>
          <p:nvPr/>
        </p:nvCxnSpPr>
        <p:spPr>
          <a:xfrm flipH="1">
            <a:off x="3236924" y="1565536"/>
            <a:ext cx="2980248" cy="12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4568" y="1436608"/>
            <a:ext cx="1530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Need to establish </a:t>
            </a:r>
            <a:r>
              <a:rPr lang="en-US" sz="1350"/>
              <a:t>a correspondence</a:t>
            </a:r>
          </a:p>
        </p:txBody>
      </p:sp>
    </p:spTree>
    <p:extLst>
      <p:ext uri="{BB962C8B-B14F-4D97-AF65-F5344CB8AC3E}">
        <p14:creationId xmlns:p14="http://schemas.microsoft.com/office/powerpoint/2010/main" val="15392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2901" y="1745422"/>
            <a:ext cx="415977" cy="40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1778209" y="1745422"/>
            <a:ext cx="415977" cy="404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2254148" y="1745422"/>
            <a:ext cx="1276038" cy="4047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3601390" y="1745422"/>
            <a:ext cx="1276038" cy="404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247931" y="2341282"/>
            <a:ext cx="73077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&lt;nan&gt;</a:t>
            </a:r>
          </a:p>
          <a:p>
            <a:r>
              <a:rPr lang="en-US" sz="1350" dirty="0"/>
              <a:t>&lt;f/v&gt;</a:t>
            </a:r>
          </a:p>
          <a:p>
            <a:r>
              <a:rPr lang="en-US" sz="1350" dirty="0"/>
              <a:t>&lt;comp&gt;</a:t>
            </a:r>
          </a:p>
          <a:p>
            <a:r>
              <a:rPr lang="en-US" sz="1350" dirty="0"/>
              <a:t>&lt;</a:t>
            </a:r>
            <a:r>
              <a:rPr lang="en-US" sz="1350" dirty="0" err="1"/>
              <a:t>calc</a:t>
            </a:r>
            <a:r>
              <a:rPr lang="en-US" sz="1350" dirty="0"/>
              <a:t>&gt;</a:t>
            </a:r>
          </a:p>
          <a:p>
            <a:r>
              <a:rPr lang="en-US" sz="1350" dirty="0"/>
              <a:t>&lt;</a:t>
            </a:r>
            <a:r>
              <a:rPr lang="en-US" sz="1350" dirty="0" err="1"/>
              <a:t>arg</a:t>
            </a:r>
            <a:r>
              <a:rPr lang="en-US" sz="1350" dirty="0"/>
              <a:t>&gt;</a:t>
            </a:r>
          </a:p>
          <a:p>
            <a:r>
              <a:rPr lang="en-US" sz="1350" dirty="0"/>
              <a:t>&lt;op&gt;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5662" y="2343156"/>
            <a:ext cx="415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id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282251" y="2341282"/>
            <a:ext cx="1225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field_template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973926" y="2341282"/>
            <a:ext cx="1225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value_embed</a:t>
            </a:r>
            <a:r>
              <a:rPr lang="zh-CN" altLang="en-US" sz="1350" dirty="0"/>
              <a:t> </a:t>
            </a:r>
            <a:r>
              <a:rPr lang="en-US" altLang="zh-CN" sz="1350" dirty="0"/>
              <a:t>(corresponding to the type)</a:t>
            </a:r>
            <a:endParaRPr lang="en-US" sz="1350" dirty="0"/>
          </a:p>
        </p:txBody>
      </p:sp>
      <p:sp>
        <p:nvSpPr>
          <p:cNvPr id="10" name="Rounded Rectangle 9"/>
          <p:cNvSpPr/>
          <p:nvPr/>
        </p:nvSpPr>
        <p:spPr>
          <a:xfrm>
            <a:off x="4948632" y="1734179"/>
            <a:ext cx="1276038" cy="4047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3648228" y="2341282"/>
            <a:ext cx="122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type: {</a:t>
            </a:r>
            <a:r>
              <a:rPr lang="en-US" altLang="zh-CN" sz="1350" dirty="0" err="1"/>
              <a:t>int</a:t>
            </a:r>
            <a:r>
              <a:rPr lang="en-US" altLang="zh-CN" sz="1350" dirty="0"/>
              <a:t>, double, string, ordinal, category</a:t>
            </a:r>
            <a:r>
              <a:rPr lang="mr-IN" altLang="zh-CN" sz="1350" dirty="0"/>
              <a:t>…</a:t>
            </a:r>
            <a:r>
              <a:rPr lang="en-US" sz="135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480" y="1129548"/>
            <a:ext cx="46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Designed feature for ‘tag’ </a:t>
            </a:r>
            <a:r>
              <a:rPr lang="en-US" dirty="0"/>
              <a:t>: concatenated vector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9216" y="3394710"/>
          <a:ext cx="687861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79"/>
                <a:gridCol w="1753322"/>
                <a:gridCol w="528403"/>
                <a:gridCol w="1528997"/>
                <a:gridCol w="1148105"/>
                <a:gridCol w="1122904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field_template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value_embed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&lt;nan&gt;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[0, 0, 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, 0]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[0, 0, 0, 0, 0]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&lt;field&gt;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&lt;field:1&gt;, &lt;field:2&gt;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embed: $People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&lt;value&gt;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&lt;value:1&gt;, &lt;value:2&gt;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combina</a:t>
                      </a:r>
                      <a:r>
                        <a:rPr lang="en-US" sz="1400" dirty="0" smtClean="0"/>
                        <a:t> of fields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&lt;comp&gt;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comp:eq</a:t>
                      </a:r>
                      <a:r>
                        <a:rPr lang="en-US" sz="1400" dirty="0" smtClean="0"/>
                        <a:t>, g, l&gt;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[0, 0, 0, 0, 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calc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calc</a:t>
                      </a:r>
                      <a:r>
                        <a:rPr lang="en-US" sz="1400" dirty="0" smtClean="0"/>
                        <a:t>: sum, diff, mean&gt;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[0, 0, 0, 0, 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arg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arg</a:t>
                      </a:r>
                      <a:r>
                        <a:rPr lang="en-US" sz="1400" dirty="0" smtClean="0"/>
                        <a:t>: max, min&gt;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[0, 0, 0, 0, 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&lt;op&gt;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[0, 0, 0, 0, 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907308" y="3066609"/>
            <a:ext cx="1225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To be decided</a:t>
            </a:r>
          </a:p>
        </p:txBody>
      </p:sp>
    </p:spTree>
    <p:extLst>
      <p:ext uri="{BB962C8B-B14F-4D97-AF65-F5344CB8AC3E}">
        <p14:creationId xmlns:p14="http://schemas.microsoft.com/office/powerpoint/2010/main" val="1509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67409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i="1" dirty="0" smtClean="0"/>
              <a:t>Problem: natural language question-answer into tables.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Dataset: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</a:p>
          <a:p>
            <a:pPr lvl="1">
              <a:buFont typeface="Wingdings" charset="2"/>
              <a:buChar char="§"/>
            </a:pPr>
            <a:r>
              <a:rPr lang="fr-FR" sz="2400" dirty="0"/>
              <a:t>22033 </a:t>
            </a:r>
            <a:r>
              <a:rPr lang="fr-FR" sz="2400" dirty="0" err="1"/>
              <a:t>queries</a:t>
            </a:r>
            <a:r>
              <a:rPr lang="fr-FR" sz="2400" dirty="0"/>
              <a:t> on 2108 tables) 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b="1" dirty="0" smtClean="0"/>
                  <a:t>Intermediate output</a:t>
                </a:r>
                <a:r>
                  <a:rPr lang="en-US" sz="2400" dirty="0" smtClean="0"/>
                  <a:t>: SQL-like logical forms.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Approach: </a:t>
                </a:r>
                <a:r>
                  <a:rPr lang="en-US" sz="2400" b="1" dirty="0" smtClean="0"/>
                  <a:t>seq2seq translation model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21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b="0" dirty="0" smtClean="0"/>
                  <a:t>Semantic parsing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-expression [1]</a:t>
                </a: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Too many grammatical analysis; hard to capture the complexity of query and similarity among words.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  <a:blipFill rotWithShape="0">
                <a:blip r:embed="rId3"/>
                <a:stretch>
                  <a:fillRect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80" y="2230252"/>
            <a:ext cx="3814893" cy="2822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419" y="3357797"/>
            <a:ext cx="241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37.1%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502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Neural Enquirer/Neural Programmer [2,3]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Memory-based end2end neural network; hard to scale to large table and incapable to use on new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0" y="2402781"/>
            <a:ext cx="4213702" cy="295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419" y="3357797"/>
            <a:ext cx="186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37.7%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3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Translating NL queries to logical forms [4,5]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b="1" dirty="0" smtClean="0"/>
              <a:t>Seq2seq model; 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forms lack of generality; fail to incorporate table information into the model; dataset too small.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62409" y="3357797"/>
            <a:ext cx="27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&gt;70%</a:t>
            </a:r>
            <a:r>
              <a:rPr lang="en-US" sz="2400" dirty="0" smtClean="0"/>
              <a:t>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, ATIS [4,5]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97" y="2473377"/>
            <a:ext cx="4405171" cy="2479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2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Seq2seq attention model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 definition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Tagging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3539</TotalTime>
  <Words>1502</Words>
  <Application>Microsoft Macintosh PowerPoint</Application>
  <PresentationFormat>On-screen Show (4:3)</PresentationFormat>
  <Paragraphs>239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Cambria Math</vt:lpstr>
      <vt:lpstr>DengXian</vt:lpstr>
      <vt:lpstr>Mangal</vt:lpstr>
      <vt:lpstr>Wingdings</vt:lpstr>
      <vt:lpstr>宋体</vt:lpstr>
      <vt:lpstr>Retrospect</vt:lpstr>
      <vt:lpstr>Deep Neural Parsing for Database Query</vt:lpstr>
      <vt:lpstr>Outline</vt:lpstr>
      <vt:lpstr>Problem Statement</vt:lpstr>
      <vt:lpstr>Problem Statement</vt:lpstr>
      <vt:lpstr>Problem Statement</vt:lpstr>
      <vt:lpstr>Related Work</vt:lpstr>
      <vt:lpstr>Related Work</vt:lpstr>
      <vt:lpstr>Related Work</vt:lpstr>
      <vt:lpstr>Approach</vt:lpstr>
      <vt:lpstr>Seq2seq attention model</vt:lpstr>
      <vt:lpstr>SQL-like logical forms</vt:lpstr>
      <vt:lpstr>Data augmentation [5,6]</vt:lpstr>
      <vt:lpstr>Tagging model</vt:lpstr>
      <vt:lpstr>Tagging algorithm</vt:lpstr>
      <vt:lpstr>Experiment</vt:lpstr>
      <vt:lpstr>Tuning hyper-parameters</vt:lpstr>
      <vt:lpstr>Perplexities</vt:lpstr>
      <vt:lpstr>Train acc &amp; dev acc</vt:lpstr>
      <vt:lpstr>Last encoder vectors:</vt:lpstr>
      <vt:lpstr>Conclusion</vt:lpstr>
      <vt:lpstr>Next steps</vt:lpstr>
      <vt:lpstr>Next steps</vt:lpstr>
      <vt:lpstr>Reference</vt:lpstr>
      <vt:lpstr>SQL-like logical forms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29</cp:revision>
  <dcterms:created xsi:type="dcterms:W3CDTF">2017-03-29T05:12:29Z</dcterms:created>
  <dcterms:modified xsi:type="dcterms:W3CDTF">2017-04-29T07:48:26Z</dcterms:modified>
</cp:coreProperties>
</file>