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22"/>
  </p:notesMasterIdLst>
  <p:sldIdLst>
    <p:sldId id="298" r:id="rId2"/>
    <p:sldId id="269" r:id="rId3"/>
    <p:sldId id="299" r:id="rId4"/>
    <p:sldId id="300" r:id="rId5"/>
    <p:sldId id="281" r:id="rId6"/>
    <p:sldId id="284" r:id="rId7"/>
    <p:sldId id="288" r:id="rId8"/>
    <p:sldId id="295" r:id="rId9"/>
    <p:sldId id="283" r:id="rId10"/>
    <p:sldId id="285" r:id="rId11"/>
    <p:sldId id="296" r:id="rId12"/>
    <p:sldId id="260" r:id="rId13"/>
    <p:sldId id="289" r:id="rId14"/>
    <p:sldId id="290" r:id="rId15"/>
    <p:sldId id="274" r:id="rId16"/>
    <p:sldId id="291" r:id="rId17"/>
    <p:sldId id="297" r:id="rId18"/>
    <p:sldId id="301" r:id="rId19"/>
    <p:sldId id="30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4"/>
    <p:restoredTop sz="89286"/>
  </p:normalViewPr>
  <p:slideViewPr>
    <p:cSldViewPr snapToGrid="0" snapToObjects="1">
      <p:cViewPr>
        <p:scale>
          <a:sx n="90" d="100"/>
          <a:sy n="90" d="100"/>
        </p:scale>
        <p:origin x="85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F8A-8554-D74B-B8C7-B6347E590D1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D47B-A527-614C-BCC4-5E0D5E97E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1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后期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新的句子和问答方式：</a:t>
            </a:r>
            <a:r>
              <a:rPr lang="en-US" altLang="zh-CN" dirty="0" smtClean="0"/>
              <a:t>small fields with {possible paraphrases}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</a:t>
            </a:r>
            <a:r>
              <a:rPr lang="en-US" smtClean="0"/>
              <a:t>seq2seq DNN,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23D940-588B-B243-B64D-D9263B98B06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3D940-588B-B243-B64D-D9263B98B06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299" y="719196"/>
            <a:ext cx="9815513" cy="3587761"/>
          </a:xfrm>
        </p:spPr>
        <p:txBody>
          <a:bodyPr>
            <a:normAutofit/>
          </a:bodyPr>
          <a:lstStyle/>
          <a:p>
            <a:r>
              <a:rPr lang="en-US" sz="4000" b="1" dirty="0"/>
              <a:t>Transfer-learnable Deep Neural Natural Language Interface for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039" y="4601608"/>
            <a:ext cx="7543800" cy="1494605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+mn-lt"/>
              </a:rPr>
              <a:t>Hongyu Xiong</a:t>
            </a:r>
          </a:p>
          <a:p>
            <a:r>
              <a:rPr lang="en-US" cap="none" dirty="0" smtClean="0">
                <a:latin typeface="+mn-lt"/>
              </a:rPr>
              <a:t>Stanford University</a:t>
            </a:r>
          </a:p>
          <a:p>
            <a:r>
              <a:rPr lang="en-US" cap="none" dirty="0" smtClean="0">
                <a:latin typeface="+mn-lt"/>
              </a:rPr>
              <a:t>05/31/2017</a:t>
            </a:r>
            <a:endParaRPr lang="en-US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6442" y="2693509"/>
            <a:ext cx="2548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Tags </a:t>
            </a:r>
            <a:r>
              <a:rPr lang="en-US" altLang="zh-CN" dirty="0" smtClean="0"/>
              <a:t>concatenate with words in original query </a:t>
            </a:r>
            <a:r>
              <a:rPr lang="en-US" dirty="0" smtClean="0"/>
              <a:t>(</a:t>
            </a:r>
            <a:r>
              <a:rPr lang="en-US" b="1" dirty="0" smtClean="0"/>
              <a:t>Parallel model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Meaningful tags replace the words in original query (</a:t>
            </a:r>
            <a:r>
              <a:rPr lang="en-US" b="1" dirty="0" smtClean="0"/>
              <a:t>X model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8"/>
          <a:stretch/>
        </p:blipFill>
        <p:spPr>
          <a:xfrm>
            <a:off x="4437172" y="2693509"/>
            <a:ext cx="6919374" cy="128098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37172" y="4588110"/>
            <a:ext cx="6919374" cy="707476"/>
            <a:chOff x="4437172" y="3559724"/>
            <a:chExt cx="6919374" cy="7074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2" b="29106"/>
            <a:stretch/>
          </p:blipFill>
          <p:spPr>
            <a:xfrm>
              <a:off x="4437172" y="3559724"/>
              <a:ext cx="6919374" cy="6736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6" t="69913" r="49564" b="312"/>
            <a:stretch/>
          </p:blipFill>
          <p:spPr>
            <a:xfrm>
              <a:off x="6412007" y="3597630"/>
              <a:ext cx="1507067" cy="635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94" t="69912" r="19951" b="-1730"/>
            <a:stretch/>
          </p:blipFill>
          <p:spPr>
            <a:xfrm>
              <a:off x="9341476" y="3587915"/>
              <a:ext cx="626534" cy="679285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75679" y="5569101"/>
            <a:ext cx="6903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but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1092" y="5559066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QueryX</a:t>
            </a:r>
          </a:p>
          <a:p>
            <a:r>
              <a:rPr lang="en-US" altLang="zh-CN" b="1" dirty="0" smtClean="0"/>
              <a:t>(.qux)</a:t>
            </a:r>
          </a:p>
        </p:txBody>
      </p:sp>
    </p:spTree>
    <p:extLst>
      <p:ext uri="{BB962C8B-B14F-4D97-AF65-F5344CB8AC3E}">
        <p14:creationId xmlns:p14="http://schemas.microsoft.com/office/powerpoint/2010/main" val="195301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4500" y="317500"/>
            <a:ext cx="10058400" cy="885825"/>
          </a:xfrm>
        </p:spPr>
        <p:txBody>
          <a:bodyPr/>
          <a:lstStyle/>
          <a:p>
            <a:r>
              <a:rPr lang="en-US" dirty="0" smtClean="0"/>
              <a:t>SQL-extended command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1287792"/>
            <a:ext cx="9863134" cy="501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43"/>
          <a:stretch/>
        </p:blipFill>
        <p:spPr>
          <a:xfrm>
            <a:off x="2260861" y="1928982"/>
            <a:ext cx="4584423" cy="21066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12787" y="287623"/>
            <a:ext cx="10058400" cy="808037"/>
          </a:xfrm>
        </p:spPr>
        <p:txBody>
          <a:bodyPr/>
          <a:lstStyle/>
          <a:p>
            <a:r>
              <a:rPr lang="en-US" dirty="0" smtClean="0"/>
              <a:t>Seq2seqBridge model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0861" y="1482330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8249" y="1467317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100248" y="1343018"/>
            <a:ext cx="5200650" cy="2886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8"/>
          <a:stretch/>
        </p:blipFill>
        <p:spPr>
          <a:xfrm>
            <a:off x="566961" y="4718043"/>
            <a:ext cx="4844934" cy="89694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100892" y="2343150"/>
            <a:ext cx="4814883" cy="610059"/>
            <a:chOff x="4437172" y="3559724"/>
            <a:chExt cx="6919374" cy="7074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2" b="29106"/>
            <a:stretch/>
          </p:blipFill>
          <p:spPr>
            <a:xfrm>
              <a:off x="4437172" y="3559724"/>
              <a:ext cx="6919374" cy="67361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6" t="69913" r="49564" b="312"/>
            <a:stretch/>
          </p:blipFill>
          <p:spPr>
            <a:xfrm>
              <a:off x="6412007" y="3597630"/>
              <a:ext cx="1507067" cy="63570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94" t="69912" r="19951" b="-1730"/>
            <a:stretch/>
          </p:blipFill>
          <p:spPr>
            <a:xfrm>
              <a:off x="9341476" y="3587915"/>
              <a:ext cx="626534" cy="679285"/>
            </a:xfrm>
            <a:prstGeom prst="rect">
              <a:avLst/>
            </a:prstGeom>
          </p:spPr>
        </p:pic>
      </p:grpSp>
      <p:cxnSp>
        <p:nvCxnSpPr>
          <p:cNvPr id="20" name="Straight Arrow Connector 19"/>
          <p:cNvCxnSpPr/>
          <p:nvPr/>
        </p:nvCxnSpPr>
        <p:spPr>
          <a:xfrm flipV="1">
            <a:off x="3814761" y="4229094"/>
            <a:ext cx="0" cy="403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00898" y="2628891"/>
            <a:ext cx="3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86126" y="2071857"/>
            <a:ext cx="1381247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attention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700458" y="5600700"/>
            <a:ext cx="0" cy="24288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00458" y="5843584"/>
            <a:ext cx="5071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8758239" y="2982319"/>
            <a:ext cx="13739" cy="286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728913" y="5614988"/>
            <a:ext cx="3556" cy="48097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728913" y="6095958"/>
            <a:ext cx="797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0690614" y="2977519"/>
            <a:ext cx="13737" cy="314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60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244" y="1405468"/>
            <a:ext cx="5769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Training Data</a:t>
            </a:r>
            <a:r>
              <a:rPr lang="en-US" sz="2000" dirty="0" smtClean="0"/>
              <a:t>: .qu, .fi, </a:t>
            </a:r>
            <a:r>
              <a:rPr lang="en-US" sz="2000" b="1" dirty="0" smtClean="0"/>
              <a:t>.lo </a:t>
            </a:r>
            <a:r>
              <a:rPr lang="en-US" sz="2000" dirty="0" smtClean="0"/>
              <a:t>files (</a:t>
            </a:r>
            <a:r>
              <a:rPr lang="en-US" sz="2000" dirty="0"/>
              <a:t>original </a:t>
            </a:r>
            <a:r>
              <a:rPr lang="en-US" sz="2000" dirty="0" smtClean="0"/>
              <a:t>files); .ta, .qux, </a:t>
            </a:r>
            <a:r>
              <a:rPr lang="en-US" sz="2000" b="1" dirty="0" smtClean="0"/>
              <a:t>.lox </a:t>
            </a:r>
            <a:r>
              <a:rPr lang="en-US" sz="2000" dirty="0" smtClean="0"/>
              <a:t>files (generated through tagging process)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980267" y="2293543"/>
            <a:ext cx="7857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and 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Nation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field&gt;:0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where &lt;field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&gt;:1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equal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&lt;value&gt;:1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and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&lt;field&gt;:1 equal &lt;value&gt;: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endParaRPr lang="en-US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1697" y="3126274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.ficorr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61687" y="3688724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.vacorr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91667" y="4256072"/>
            <a:ext cx="11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Logical template</a:t>
            </a:r>
          </a:p>
          <a:p>
            <a:r>
              <a:rPr lang="en-US" b="1" dirty="0" smtClean="0"/>
              <a:t>(.lox)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91667" y="2294284"/>
            <a:ext cx="12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 form</a:t>
            </a:r>
          </a:p>
          <a:p>
            <a:r>
              <a:rPr lang="en-US" b="1" dirty="0" smtClean="0"/>
              <a:t>(.lo)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09067" y="5350930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73135" y="5437652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qu+.ta</a:t>
            </a:r>
            <a:r>
              <a:rPr lang="en-US" dirty="0" smtClean="0"/>
              <a:t> / .qux)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68266" y="5437651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3691468" y="5760818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 flipV="1">
            <a:off x="7230534" y="5760817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66800" y="2387601"/>
            <a:ext cx="0" cy="27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244" y="1405468"/>
            <a:ext cx="576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Evaluation &amp; Converting template to logical form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2980267" y="3292606"/>
            <a:ext cx="78570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field&gt;:0 where &lt;field&gt;:1 equal &lt;value&gt;:1 and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&lt;field&gt;:1 equal &lt;value&gt;: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Nation Nation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where 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1697" y="439627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.ficorr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61687" y="495872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.vacorr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1687" y="3298325"/>
            <a:ext cx="11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Logical template</a:t>
            </a:r>
          </a:p>
          <a:p>
            <a:r>
              <a:rPr lang="en-US" b="1" dirty="0" smtClean="0"/>
              <a:t>(.lox)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51697" y="5520510"/>
            <a:ext cx="12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 form</a:t>
            </a:r>
          </a:p>
          <a:p>
            <a:r>
              <a:rPr lang="en-US" b="1" dirty="0" smtClean="0"/>
              <a:t>(.lo)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66800" y="3386664"/>
            <a:ext cx="0" cy="27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09067" y="2099728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573135" y="2186450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qu+.ta</a:t>
            </a:r>
            <a:r>
              <a:rPr lang="en-US" dirty="0" smtClean="0"/>
              <a:t> / .qux)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68266" y="2186449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91468" y="2509616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230534" y="2509615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4" grpId="0"/>
      <p:bldP spid="25" grpId="0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 [5,6]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45734"/>
            <a:ext cx="8793482" cy="43836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Annotate </a:t>
            </a:r>
            <a:r>
              <a:rPr lang="en-US" sz="2400" b="1" dirty="0" smtClean="0"/>
              <a:t>~800 </a:t>
            </a:r>
            <a:r>
              <a:rPr lang="en-US" sz="2400" b="1" dirty="0"/>
              <a:t>queries </a:t>
            </a:r>
            <a:r>
              <a:rPr lang="en-US" sz="2400" dirty="0"/>
              <a:t>with corresponding </a:t>
            </a:r>
            <a:r>
              <a:rPr lang="en-US" sz="2400" b="1" dirty="0" smtClean="0"/>
              <a:t>SQL-extended command</a:t>
            </a:r>
            <a:r>
              <a:rPr lang="en-US" sz="2400" dirty="0" smtClean="0"/>
              <a:t> </a:t>
            </a:r>
            <a:r>
              <a:rPr lang="en-US" sz="2400" dirty="0"/>
              <a:t>based on </a:t>
            </a:r>
            <a:r>
              <a:rPr lang="en-US" sz="2400" dirty="0" err="1"/>
              <a:t>Wikitable</a:t>
            </a:r>
            <a:r>
              <a:rPr lang="en-US" sz="2400" dirty="0"/>
              <a:t> queries; </a:t>
            </a:r>
            <a:r>
              <a:rPr lang="en-US" sz="2400" b="1" dirty="0"/>
              <a:t>Augment to </a:t>
            </a:r>
            <a:r>
              <a:rPr lang="en-US" sz="2400" b="1" dirty="0" smtClean="0"/>
              <a:t>~12,000 </a:t>
            </a:r>
            <a:r>
              <a:rPr lang="en-US" sz="2400" b="1" dirty="0"/>
              <a:t>queries</a:t>
            </a:r>
            <a:r>
              <a:rPr lang="en-US" sz="2400" dirty="0"/>
              <a:t> and corresponding logical forms.  </a:t>
            </a:r>
          </a:p>
          <a:p>
            <a:pPr lvl="1">
              <a:buFont typeface="Wingdings" charset="2"/>
              <a:buChar char="§"/>
            </a:pP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recombination </a:t>
            </a:r>
            <a:r>
              <a:rPr lang="en-US" sz="2200" dirty="0" smtClean="0"/>
              <a:t>and </a:t>
            </a:r>
            <a:r>
              <a:rPr lang="en-US" sz="2200" dirty="0"/>
              <a:t>value replacement </a:t>
            </a:r>
            <a:r>
              <a:rPr lang="en-US" dirty="0"/>
              <a:t>(</a:t>
            </a:r>
            <a:r>
              <a:rPr lang="en-US" dirty="0" err="1" smtClean="0"/>
              <a:t>eg</a:t>
            </a:r>
            <a:r>
              <a:rPr lang="en-US" dirty="0"/>
              <a:t>. argmax Nation </a:t>
            </a:r>
            <a:r>
              <a:rPr lang="en-US" b="1" dirty="0"/>
              <a:t>Gold</a:t>
            </a:r>
            <a:r>
              <a:rPr lang="en-US" dirty="0"/>
              <a:t> -&gt; argmax Nation </a:t>
            </a:r>
            <a:r>
              <a:rPr lang="en-US" b="1" dirty="0" smtClean="0"/>
              <a:t>Silver, </a:t>
            </a:r>
            <a:r>
              <a:rPr lang="en-US" dirty="0"/>
              <a:t>where Nation equal </a:t>
            </a:r>
            <a:r>
              <a:rPr lang="en-US" b="1" dirty="0"/>
              <a:t>Romania</a:t>
            </a:r>
            <a:r>
              <a:rPr lang="en-US" dirty="0"/>
              <a:t> -&gt; where Nation equal </a:t>
            </a:r>
            <a:r>
              <a:rPr lang="en-US" b="1" dirty="0"/>
              <a:t>Spain</a:t>
            </a:r>
            <a:r>
              <a:rPr lang="en-US" dirty="0" smtClean="0"/>
              <a:t>) </a:t>
            </a:r>
            <a:endParaRPr lang="en-US" sz="2200" dirty="0"/>
          </a:p>
          <a:p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Paraphrase sentences recombination</a:t>
            </a:r>
            <a:endParaRPr lang="en-US" dirty="0"/>
          </a:p>
          <a:p>
            <a:r>
              <a:rPr lang="en-US" dirty="0"/>
              <a:t> 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Synonyms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which </a:t>
            </a:r>
            <a:r>
              <a:rPr lang="en-US" b="1" dirty="0"/>
              <a:t>nation</a:t>
            </a:r>
            <a:r>
              <a:rPr lang="en-US" dirty="0"/>
              <a:t> won -&gt; which </a:t>
            </a:r>
            <a:r>
              <a:rPr lang="en-US" b="1" dirty="0"/>
              <a:t>country</a:t>
            </a:r>
            <a:r>
              <a:rPr lang="en-US" dirty="0"/>
              <a:t> won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Noise inducing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has/had, is/are, is/was, ‘the’)</a:t>
            </a:r>
            <a:endParaRPr lang="en-US" dirty="0"/>
          </a:p>
          <a:p>
            <a:pPr lvl="1">
              <a:buFont typeface="Wingdings" charset="2"/>
              <a:buChar char="§"/>
            </a:pPr>
            <a:endParaRPr lang="en-US" sz="2200" dirty="0"/>
          </a:p>
          <a:p>
            <a:pPr lvl="1">
              <a:buFont typeface="Wingdings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66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75201" y="1405464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39269" y="1492186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Tagged_query</a:t>
            </a:r>
            <a:endParaRPr lang="en-US" dirty="0" smtClean="0"/>
          </a:p>
          <a:p>
            <a:r>
              <a:rPr lang="en-US" dirty="0" smtClean="0"/>
              <a:t>(.</a:t>
            </a:r>
            <a:r>
              <a:rPr lang="en-US" dirty="0" err="1" smtClean="0"/>
              <a:t>qu+.ta</a:t>
            </a:r>
            <a:r>
              <a:rPr lang="en-US" dirty="0" smtClean="0"/>
              <a:t> / .qux)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4400" y="1492185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3657602" y="1815352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 flipV="1">
            <a:off x="7196668" y="1815351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18067" y="2757315"/>
            <a:ext cx="53678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54545"/>
                </a:solidFill>
                <a:latin typeface="Helvetica Neue" charset="0"/>
              </a:rPr>
              <a:t>Parallel Model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global step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3500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learning rate 0.0002 step-time 0.34 perplexity 1.00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0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1.00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1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1.00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2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1.00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train accuracy (p): 0.81925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dev accuracy (p): 0.79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test accuracy (p): 0.8167855183763757</a:t>
            </a:r>
          </a:p>
        </p:txBody>
      </p:sp>
      <p:sp>
        <p:nvSpPr>
          <p:cNvPr id="3" name="Rectangle 2"/>
          <p:cNvSpPr/>
          <p:nvPr/>
        </p:nvSpPr>
        <p:spPr>
          <a:xfrm>
            <a:off x="6129855" y="2757315"/>
            <a:ext cx="5147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54545"/>
                </a:solidFill>
                <a:latin typeface="Helvetica Neue" charset="0"/>
              </a:rPr>
              <a:t>X </a:t>
            </a:r>
            <a:r>
              <a:rPr lang="en-US" b="1" dirty="0">
                <a:solidFill>
                  <a:srgbClr val="454545"/>
                </a:solidFill>
                <a:latin typeface="Helvetica Neue" charset="0"/>
              </a:rPr>
              <a:t>Model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global step 4800 learning rate 0.0003 step-time 0.35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1.04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0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1.09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1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1.03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2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1.01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train accuracy: 0.688571428571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dev accuracy: 0.683333333333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test accuracy: 0.696673189824</a:t>
            </a:r>
          </a:p>
        </p:txBody>
      </p:sp>
    </p:spTree>
    <p:extLst>
      <p:ext uri="{BB962C8B-B14F-4D97-AF65-F5344CB8AC3E}">
        <p14:creationId xmlns:p14="http://schemas.microsoft.com/office/powerpoint/2010/main" val="7094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Transfer-learning to different 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3297" y="1876948"/>
            <a:ext cx="242463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Pre-trained Natural Language Interface (NLI)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74602" y="2235136"/>
            <a:ext cx="19159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DBMS1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 flipV="1">
            <a:off x="5967935" y="2835301"/>
            <a:ext cx="1406667" cy="1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9838" y="4273492"/>
            <a:ext cx="19159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DBMS2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0" idx="1"/>
          </p:cNvCxnSpPr>
          <p:nvPr/>
        </p:nvCxnSpPr>
        <p:spPr>
          <a:xfrm>
            <a:off x="5967935" y="2846444"/>
            <a:ext cx="1401903" cy="202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1192" y="4251404"/>
            <a:ext cx="1469350" cy="134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6938" y="3815940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Schema2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13642" y="4318860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68542" y="4336350"/>
            <a:ext cx="0" cy="6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20942" y="4353840"/>
            <a:ext cx="0" cy="49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00822" y="4326360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55722" y="4343850"/>
            <a:ext cx="0" cy="48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23112" y="4331360"/>
            <a:ext cx="0" cy="36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46814" y="4769438"/>
            <a:ext cx="121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fields values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957903" y="5434801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6438" y="5049091"/>
            <a:ext cx="179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Unique Queries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0303" y="5601489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62703" y="5753889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2866012" y="4185272"/>
            <a:ext cx="505838" cy="15686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529009" y="4759441"/>
            <a:ext cx="2424638" cy="469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Tag and augment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29" idx="0"/>
            <a:endCxn id="3" idx="2"/>
          </p:cNvCxnSpPr>
          <p:nvPr/>
        </p:nvCxnSpPr>
        <p:spPr>
          <a:xfrm flipV="1">
            <a:off x="4741328" y="3815940"/>
            <a:ext cx="14288" cy="9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54209" y="4169798"/>
            <a:ext cx="1463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fine-tune training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596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/>
      <p:bldP spid="22" grpId="0"/>
      <p:bldP spid="23" grpId="0" animBg="1"/>
      <p:bldP spid="24" grpId="0"/>
      <p:bldP spid="25" grpId="0" animBg="1"/>
      <p:bldP spid="26" grpId="0" animBg="1"/>
      <p:bldP spid="28" grpId="0" animBg="1"/>
      <p:bldP spid="29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Transfer-learning to different database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Pre-trained NLI on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-AUG 12k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Directly evaluate without fine-tune-training on </a:t>
            </a:r>
            <a:r>
              <a:rPr lang="en-US" sz="2400" dirty="0" err="1" smtClean="0"/>
              <a:t>GeoQuery</a:t>
            </a:r>
            <a:r>
              <a:rPr lang="en-US" sz="2400" dirty="0" smtClean="0"/>
              <a:t>: 49.7% accuracy</a:t>
            </a:r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Fine-tune training on a 1k domain-specific dataset augmented by ~50 queries from </a:t>
            </a:r>
            <a:r>
              <a:rPr lang="en-US" sz="2400" dirty="0" err="1" smtClean="0"/>
              <a:t>GeoQuery</a:t>
            </a:r>
            <a:r>
              <a:rPr lang="en-US" sz="2400" dirty="0" smtClean="0"/>
              <a:t> (original set with total size 880): TO COME!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2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940" y="1845734"/>
            <a:ext cx="10137468" cy="455506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We develop a general Transfer-learnable Deep Neural NLIDB Pipeline, which processes the input queries to convert to SQL-extended commands, which could be used to access DBMS; </a:t>
            </a:r>
            <a:endParaRPr lang="en-US" sz="2400" dirty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The tagging algorithm gives a decent query optimization, adding the schema information to the original query; 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The Seq2seqBridge model enables a information communication between the tagged query and corresponding SQL-extended command, giving a higher test accuracy than normal seq2seq model; 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Data augmentation boosts the volume of dataset while preserve the complexity;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We finally establish a database-adaptation protocol which transfers the formally-trained NLI on unseen different database with high accuracy.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3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203" y="25662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4203" y="1845734"/>
                <a:ext cx="5729522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/>
                  <a:t>Problem: natural language </a:t>
                </a:r>
                <a:r>
                  <a:rPr lang="en-US" sz="2400" i="1" dirty="0" smtClean="0"/>
                  <a:t>interface to database (NLIDB), </a:t>
                </a:r>
                <a:r>
                  <a:rPr lang="en-US" sz="2400" i="1" u="sng" dirty="0" smtClean="0"/>
                  <a:t>with capability to adapt to new database without training from scratch.</a:t>
                </a:r>
                <a:endParaRPr lang="en-US" sz="2400" i="1" u="sng" dirty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Input</a:t>
                </a:r>
                <a:r>
                  <a:rPr lang="en-US" sz="2400" dirty="0"/>
                  <a:t>: NL queries.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Output: </a:t>
                </a:r>
                <a:r>
                  <a:rPr lang="en-US" sz="2400" dirty="0" smtClean="0"/>
                  <a:t>declarative command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database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Dataset: </a:t>
                </a:r>
                <a:r>
                  <a:rPr lang="en-US" sz="2400" b="1" dirty="0" err="1" smtClean="0"/>
                  <a:t>Wikitable</a:t>
                </a:r>
                <a:r>
                  <a:rPr lang="en-US" sz="2400" dirty="0" smtClean="0"/>
                  <a:t>, Geo880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,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ATIS, 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Jobs, Overnight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203" y="1845734"/>
                <a:ext cx="5729522" cy="4225282"/>
              </a:xfrm>
              <a:blipFill rotWithShape="0">
                <a:blip r:embed="rId2"/>
                <a:stretch>
                  <a:fillRect t="-2020" r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767" y="2055596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204" y="1845734"/>
            <a:ext cx="9941476" cy="4360194"/>
          </a:xfrm>
        </p:spPr>
        <p:txBody>
          <a:bodyPr>
            <a:normAutofit/>
          </a:bodyPr>
          <a:lstStyle/>
          <a:p>
            <a:r>
              <a:rPr lang="en-US" dirty="0"/>
              <a:t>[1] P. </a:t>
            </a:r>
            <a:r>
              <a:rPr lang="en-US" dirty="0" err="1"/>
              <a:t>Pasupat</a:t>
            </a:r>
            <a:r>
              <a:rPr lang="en-US" dirty="0"/>
              <a:t> and P. Liang, Compositional semantic parsing on semi-structured tables, ACL, 2015. </a:t>
            </a:r>
          </a:p>
          <a:p>
            <a:r>
              <a:rPr lang="en-US" dirty="0" smtClean="0"/>
              <a:t>[2] </a:t>
            </a:r>
            <a:r>
              <a:rPr lang="en-US" dirty="0"/>
              <a:t>P. Yin, Z. Lu, H. Li and B. Kao</a:t>
            </a:r>
            <a:r>
              <a:rPr lang="en-US" i="1" dirty="0"/>
              <a:t>.</a:t>
            </a:r>
            <a:r>
              <a:rPr lang="en-US" dirty="0"/>
              <a:t>, Neural Enquirer: learning to query tables in natural language, JCA, 2016.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Arvind </a:t>
            </a:r>
            <a:r>
              <a:rPr lang="en-US" dirty="0" err="1"/>
              <a:t>Neelakantan</a:t>
            </a:r>
            <a:r>
              <a:rPr lang="en-US" dirty="0"/>
              <a:t>, Quoc V. Le, Mart ́ın </a:t>
            </a:r>
            <a:r>
              <a:rPr lang="en-US" dirty="0" err="1"/>
              <a:t>Abadi</a:t>
            </a:r>
            <a:r>
              <a:rPr lang="en-US" dirty="0"/>
              <a:t>, Andrew McCallum, and Dario </a:t>
            </a:r>
            <a:r>
              <a:rPr lang="en-US" dirty="0" err="1"/>
              <a:t>Amodei</a:t>
            </a:r>
            <a:r>
              <a:rPr lang="en-US" dirty="0"/>
              <a:t>. </a:t>
            </a:r>
            <a:r>
              <a:rPr lang="en-US" dirty="0" smtClean="0"/>
              <a:t>Learning </a:t>
            </a:r>
            <a:r>
              <a:rPr lang="en-US" dirty="0"/>
              <a:t>a natural language interface with neural programmer. </a:t>
            </a:r>
            <a:r>
              <a:rPr lang="en-US" i="1" dirty="0" err="1"/>
              <a:t>CoRR</a:t>
            </a:r>
            <a:r>
              <a:rPr lang="en-US" dirty="0"/>
              <a:t>, abs/1611.08945, 2016. 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Li Dong and Mirella </a:t>
            </a:r>
            <a:r>
              <a:rPr lang="en-US" dirty="0" err="1"/>
              <a:t>Lapata</a:t>
            </a:r>
            <a:r>
              <a:rPr lang="en-US" dirty="0"/>
              <a:t>. Language to logical form with neural attention. </a:t>
            </a:r>
            <a:r>
              <a:rPr lang="en-US" i="1" dirty="0" err="1"/>
              <a:t>CoRR</a:t>
            </a:r>
            <a:r>
              <a:rPr lang="en-US" dirty="0"/>
              <a:t>, abs/1601.01280, 2016. </a:t>
            </a:r>
          </a:p>
          <a:p>
            <a:r>
              <a:rPr lang="en-US" dirty="0" smtClean="0"/>
              <a:t>[5] </a:t>
            </a:r>
            <a:r>
              <a:rPr lang="en-US" dirty="0"/>
              <a:t>Robin </a:t>
            </a:r>
            <a:r>
              <a:rPr lang="en-US" dirty="0" err="1"/>
              <a:t>Jia</a:t>
            </a:r>
            <a:r>
              <a:rPr lang="en-US" dirty="0"/>
              <a:t> and Percy Liang. Data recombination for neural semantic parsing. </a:t>
            </a:r>
            <a:r>
              <a:rPr lang="en-US" i="1" dirty="0" err="1"/>
              <a:t>CoRR</a:t>
            </a:r>
            <a:r>
              <a:rPr lang="en-US" dirty="0"/>
              <a:t>, abs/1606.03622, 2016. 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/>
              <a:t>Xiang Zhang, </a:t>
            </a:r>
            <a:r>
              <a:rPr lang="en-US" dirty="0" err="1"/>
              <a:t>Junbo</a:t>
            </a:r>
            <a:r>
              <a:rPr lang="en-US" dirty="0"/>
              <a:t> Jake Zhao, and Yann </a:t>
            </a:r>
            <a:r>
              <a:rPr lang="en-US" dirty="0" err="1"/>
              <a:t>LeCun</a:t>
            </a:r>
            <a:r>
              <a:rPr lang="en-US" dirty="0"/>
              <a:t>. Character-level convolutional networks for text classification. In </a:t>
            </a:r>
            <a:r>
              <a:rPr lang="en-US" i="1" dirty="0"/>
              <a:t>NIPS</a:t>
            </a:r>
            <a:r>
              <a:rPr lang="en-US" dirty="0"/>
              <a:t>, 2015.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Recent Related Work (seq2seq)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940" y="1845734"/>
            <a:ext cx="10137468" cy="455506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/>
              <a:t>Robin </a:t>
            </a:r>
            <a:r>
              <a:rPr lang="en-US" sz="2400" dirty="0" err="1"/>
              <a:t>Jia</a:t>
            </a:r>
            <a:r>
              <a:rPr lang="en-US" sz="2400" dirty="0"/>
              <a:t> and Percy </a:t>
            </a:r>
            <a:r>
              <a:rPr lang="en-US" sz="2400" dirty="0" smtClean="0"/>
              <a:t>Liang, </a:t>
            </a:r>
            <a:r>
              <a:rPr lang="en-US" sz="2400" dirty="0"/>
              <a:t>2016. </a:t>
            </a:r>
            <a:r>
              <a:rPr lang="en-US" sz="2400" i="1" dirty="0"/>
              <a:t>Data </a:t>
            </a:r>
            <a:r>
              <a:rPr lang="en-US" sz="2400" i="1" dirty="0" smtClean="0"/>
              <a:t>recombination </a:t>
            </a:r>
            <a:r>
              <a:rPr lang="en-US" sz="2400" i="1" dirty="0"/>
              <a:t>for neural semantic parsing</a:t>
            </a:r>
            <a:r>
              <a:rPr lang="en-US" sz="2400" dirty="0"/>
              <a:t>. </a:t>
            </a:r>
            <a:r>
              <a:rPr lang="en-US" sz="2400" b="1" dirty="0"/>
              <a:t>data augmentation</a:t>
            </a: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Li </a:t>
            </a:r>
            <a:r>
              <a:rPr lang="en-US" sz="2400" dirty="0"/>
              <a:t>Dong and Mirella </a:t>
            </a:r>
            <a:r>
              <a:rPr lang="en-US" sz="2400" dirty="0" err="1" smtClean="0"/>
              <a:t>Lapata</a:t>
            </a:r>
            <a:r>
              <a:rPr lang="en-US" sz="2400" dirty="0"/>
              <a:t>, 2016. </a:t>
            </a:r>
            <a:r>
              <a:rPr lang="en-US" sz="2400" i="1" dirty="0"/>
              <a:t>Language to Logical Form with Neural </a:t>
            </a:r>
            <a:r>
              <a:rPr lang="en-US" sz="2400" i="1" dirty="0" smtClean="0"/>
              <a:t>Attention</a:t>
            </a:r>
            <a:r>
              <a:rPr lang="en-US" sz="2400" dirty="0" smtClean="0"/>
              <a:t>. </a:t>
            </a:r>
            <a:r>
              <a:rPr lang="en-US" sz="2400" b="1" dirty="0"/>
              <a:t>Seq2seq </a:t>
            </a:r>
            <a:r>
              <a:rPr lang="en-US" sz="2400" b="1" dirty="0" smtClean="0"/>
              <a:t>&amp; Seq2Tree model</a:t>
            </a:r>
            <a:endParaRPr lang="en-US" sz="2400" b="1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Yu Su and </a:t>
            </a:r>
            <a:r>
              <a:rPr lang="en-US" sz="2400" dirty="0" err="1"/>
              <a:t>Xifeng</a:t>
            </a:r>
            <a:r>
              <a:rPr lang="en-US" sz="2400" dirty="0"/>
              <a:t> </a:t>
            </a:r>
            <a:r>
              <a:rPr lang="en-US" sz="2400" dirty="0" smtClean="0"/>
              <a:t>Yan, 2017. </a:t>
            </a:r>
            <a:r>
              <a:rPr lang="en-US" sz="2400" i="1" dirty="0"/>
              <a:t>Cross-domain Semantic Parsing via </a:t>
            </a:r>
            <a:r>
              <a:rPr lang="en-US" sz="2400" i="1" dirty="0" smtClean="0"/>
              <a:t>Paraphrasing</a:t>
            </a:r>
            <a:r>
              <a:rPr lang="en-US" sz="2400" dirty="0" smtClean="0"/>
              <a:t>. </a:t>
            </a:r>
            <a:r>
              <a:rPr lang="en-US" sz="2400" b="1" dirty="0" smtClean="0"/>
              <a:t>Domain adaptation protocol, target domain fine-tuning</a:t>
            </a:r>
            <a:r>
              <a:rPr lang="en-US" sz="2400" dirty="0" smtClean="0"/>
              <a:t> </a:t>
            </a: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Jonathan </a:t>
            </a:r>
            <a:r>
              <a:rPr lang="en-US" sz="2400" dirty="0" err="1" smtClean="0"/>
              <a:t>Herzig</a:t>
            </a:r>
            <a:r>
              <a:rPr lang="en-US" sz="2400" dirty="0" smtClean="0"/>
              <a:t> </a:t>
            </a:r>
            <a:r>
              <a:rPr lang="en-US" sz="2400" dirty="0"/>
              <a:t>and Jonathan </a:t>
            </a:r>
            <a:r>
              <a:rPr lang="en-US" sz="2400" dirty="0" err="1" smtClean="0"/>
              <a:t>Berant</a:t>
            </a:r>
            <a:r>
              <a:rPr lang="en-US" sz="2400" dirty="0" smtClean="0"/>
              <a:t>, 2017. </a:t>
            </a:r>
            <a:r>
              <a:rPr lang="en-US" sz="2400" i="1" dirty="0"/>
              <a:t>Neural Semantic Parsing over Multiple </a:t>
            </a:r>
            <a:r>
              <a:rPr lang="en-US" sz="2400" i="1" dirty="0" smtClean="0"/>
              <a:t>Knowledge-bases</a:t>
            </a:r>
            <a:r>
              <a:rPr lang="en-US" sz="2400" dirty="0" smtClean="0"/>
              <a:t>. </a:t>
            </a:r>
            <a:r>
              <a:rPr lang="en-US" sz="2400" b="1" dirty="0" smtClean="0"/>
              <a:t>Trained on multiple domain and use on one specific domain with ‘special encoding’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95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940" y="1845734"/>
            <a:ext cx="10137468" cy="455506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Transfer-learnable Deep Neural NLIDB Pipeline. </a:t>
            </a:r>
            <a:endParaRPr lang="en-US" sz="2400" dirty="0"/>
          </a:p>
          <a:p>
            <a:pPr lvl="1">
              <a:buFont typeface="Wingdings" charset="2"/>
              <a:buChar char="§"/>
            </a:pPr>
            <a:r>
              <a:rPr lang="en-US" sz="2400" dirty="0"/>
              <a:t>T</a:t>
            </a:r>
            <a:r>
              <a:rPr lang="en-US" sz="2400" dirty="0" smtClean="0"/>
              <a:t>agging Algorithm (based on pre-trained dependency tree)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Seq2seqBridge model. 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Data augmentation (recombination + paraphrase + noise).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Cross-database transfer-learning protocol.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71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6784" y="1137601"/>
            <a:ext cx="1760721" cy="337278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82429" y="1137601"/>
            <a:ext cx="3413669" cy="337278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10095" y="1137602"/>
            <a:ext cx="1817586" cy="337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7454" y="509851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Optimization (QO)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1616" y="500561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Language Interface (NLI)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55865" y="1137601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DBMS (search engine)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94394" y="1453642"/>
            <a:ext cx="1210827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38258" y="1460766"/>
            <a:ext cx="1273837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28197" y="1494336"/>
            <a:ext cx="90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Tagging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4138" y="1464356"/>
            <a:ext cx="1032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dirty="0" smtClean="0"/>
              <a:t>eq2seq 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etwork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8" idx="1"/>
          </p:cNvCxnSpPr>
          <p:nvPr/>
        </p:nvCxnSpPr>
        <p:spPr>
          <a:xfrm>
            <a:off x="5440647" y="2813564"/>
            <a:ext cx="253747" cy="1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68432" y="2659675"/>
            <a:ext cx="9722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Tag_query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8" idx="3"/>
            <a:endCxn id="73" idx="1"/>
          </p:cNvCxnSpPr>
          <p:nvPr/>
        </p:nvCxnSpPr>
        <p:spPr>
          <a:xfrm>
            <a:off x="6905221" y="2823994"/>
            <a:ext cx="154230" cy="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3" idx="3"/>
            <a:endCxn id="19" idx="1"/>
          </p:cNvCxnSpPr>
          <p:nvPr/>
        </p:nvCxnSpPr>
        <p:spPr>
          <a:xfrm flipV="1">
            <a:off x="8786600" y="2823640"/>
            <a:ext cx="1403343" cy="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89943" y="2669751"/>
            <a:ext cx="12287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SQL </a:t>
            </a:r>
            <a:r>
              <a:rPr lang="en-US" sz="1400" dirty="0" smtClean="0"/>
              <a:t>command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032028" y="2120659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where &lt;f:1&gt; equal &lt;v:1&gt; select &lt;f:2&gt;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76223" y="3635959"/>
            <a:ext cx="862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094961" y="2274355"/>
            <a:ext cx="990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6873" y="3566009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9373" y="2219396"/>
            <a:ext cx="1469350" cy="134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35119" y="1783932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Schema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5409" y="3180299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681823" y="2286852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6723" y="2304342"/>
            <a:ext cx="0" cy="6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89123" y="2321832"/>
            <a:ext cx="0" cy="49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169003" y="2294352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23903" y="2311842"/>
            <a:ext cx="0" cy="48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491293" y="2299352"/>
            <a:ext cx="0" cy="36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12173" y="2790768"/>
            <a:ext cx="1301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fields &amp; values</a:t>
            </a:r>
            <a:endParaRPr lang="en-US" sz="1400" dirty="0"/>
          </a:p>
        </p:txBody>
      </p:sp>
      <p:cxnSp>
        <p:nvCxnSpPr>
          <p:cNvPr id="43" name="Elbow Connector 42"/>
          <p:cNvCxnSpPr>
            <a:stCxn id="4" idx="0"/>
            <a:endCxn id="28" idx="0"/>
          </p:cNvCxnSpPr>
          <p:nvPr/>
        </p:nvCxnSpPr>
        <p:spPr>
          <a:xfrm rot="16200000" flipH="1" flipV="1">
            <a:off x="5561090" y="-3473866"/>
            <a:ext cx="646330" cy="9869266"/>
          </a:xfrm>
          <a:prstGeom prst="bentConnector3">
            <a:avLst>
              <a:gd name="adj1" fmla="val -125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88142" y="1998837"/>
            <a:ext cx="1062435" cy="5232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Correspondence files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19" idx="0"/>
            <a:endCxn id="7" idx="2"/>
          </p:cNvCxnSpPr>
          <p:nvPr/>
        </p:nvCxnSpPr>
        <p:spPr>
          <a:xfrm flipV="1">
            <a:off x="10804306" y="1783932"/>
            <a:ext cx="871" cy="88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851974" y="2838377"/>
            <a:ext cx="129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look up .corr files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04838" y="3583904"/>
            <a:ext cx="103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attention network </a:t>
            </a:r>
            <a:endParaRPr lang="en-US" sz="1400" dirty="0"/>
          </a:p>
        </p:txBody>
      </p:sp>
      <p:cxnSp>
        <p:nvCxnSpPr>
          <p:cNvPr id="52" name="Elbow Connector 51"/>
          <p:cNvCxnSpPr>
            <a:endCxn id="15" idx="1"/>
          </p:cNvCxnSpPr>
          <p:nvPr/>
        </p:nvCxnSpPr>
        <p:spPr>
          <a:xfrm flipV="1">
            <a:off x="2948690" y="2813564"/>
            <a:ext cx="1519742" cy="822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3694273" y="2522057"/>
            <a:ext cx="1896" cy="2957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5160" y="3918622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how many gold medals japan won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325180" y="4658794"/>
            <a:ext cx="21687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  <a:latin typeface="Helvetica Neue" charset="0"/>
              </a:rPr>
              <a:t>0</a:t>
            </a:r>
            <a:r>
              <a:rPr lang="en-US" sz="1400" dirty="0">
                <a:solidFill>
                  <a:sysClr val="windowText" lastClr="000000"/>
                </a:solidFill>
                <a:latin typeface="Helvetica Neue" charset="0"/>
              </a:rPr>
              <a:t>.</a:t>
            </a:r>
            <a:r>
              <a:rPr lang="en-US" sz="1400" dirty="0" smtClean="0">
                <a:solidFill>
                  <a:sysClr val="windowText" lastClr="000000"/>
                </a:solidFill>
                <a:latin typeface="Helvetica Neue" charset="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Helvetica Neue" charset="0"/>
              </a:rPr>
              <a:t>input: natural language query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  <a:latin typeface="Helvetica Neue" charset="0"/>
              </a:rPr>
              <a:t>1. </a:t>
            </a:r>
            <a:r>
              <a:rPr lang="en-US" sz="1400" dirty="0">
                <a:solidFill>
                  <a:sysClr val="windowText" lastClr="000000"/>
                </a:solidFill>
                <a:latin typeface="Helvetica Neue" charset="0"/>
              </a:rPr>
              <a:t>basic preprocessing: field name/value to one string using ‘_’; number to numerical </a:t>
            </a:r>
            <a:r>
              <a:rPr lang="en-US" sz="1400" dirty="0" smtClean="0">
                <a:solidFill>
                  <a:sysClr val="windowText" lastClr="000000"/>
                </a:solidFill>
                <a:latin typeface="Helvetica Neue" charset="0"/>
              </a:rPr>
              <a:t>value</a:t>
            </a:r>
            <a:endParaRPr lang="en-US" sz="1400" dirty="0">
              <a:solidFill>
                <a:sysClr val="windowText" lastClr="000000"/>
              </a:solidFill>
              <a:effectLst/>
              <a:latin typeface="Helvetica Neue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63441" y="4660317"/>
            <a:ext cx="19843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2. </a:t>
            </a:r>
            <a:r>
              <a:rPr lang="en-US" sz="1400" dirty="0">
                <a:latin typeface="Helvetica Neue" charset="0"/>
              </a:rPr>
              <a:t>tagging process for each word in the </a:t>
            </a:r>
            <a:r>
              <a:rPr lang="en-US" sz="1400" dirty="0" smtClean="0">
                <a:latin typeface="Helvetica Neue" charset="0"/>
              </a:rPr>
              <a:t>query, generating tagged query </a:t>
            </a:r>
            <a:r>
              <a:rPr lang="en-US" sz="1400" dirty="0">
                <a:latin typeface="Helvetica Neue" charset="0"/>
              </a:rPr>
              <a:t>(</a:t>
            </a:r>
            <a:r>
              <a:rPr lang="en-US" sz="1400" b="1" dirty="0">
                <a:latin typeface="Helvetica Neue" charset="0"/>
              </a:rPr>
              <a:t>parallel </a:t>
            </a:r>
            <a:r>
              <a:rPr lang="en-US" sz="1400" b="1" dirty="0" smtClean="0">
                <a:latin typeface="Helvetica Neue" charset="0"/>
              </a:rPr>
              <a:t>mode</a:t>
            </a:r>
            <a:r>
              <a:rPr lang="en-US" sz="1400" dirty="0" smtClean="0">
                <a:latin typeface="Helvetica Neue" charset="0"/>
              </a:rPr>
              <a:t> </a:t>
            </a:r>
            <a:r>
              <a:rPr lang="en-US" sz="1400" dirty="0">
                <a:latin typeface="Helvetica Neue" charset="0"/>
              </a:rPr>
              <a:t>and </a:t>
            </a:r>
            <a:r>
              <a:rPr lang="en-US" sz="1400" b="1" dirty="0">
                <a:latin typeface="Helvetica Neue" charset="0"/>
              </a:rPr>
              <a:t>X </a:t>
            </a:r>
            <a:r>
              <a:rPr lang="en-US" sz="1400" b="1" dirty="0" smtClean="0">
                <a:latin typeface="Helvetica Neue" charset="0"/>
              </a:rPr>
              <a:t>mode</a:t>
            </a:r>
            <a:r>
              <a:rPr lang="en-US" sz="1400" dirty="0" smtClean="0">
                <a:latin typeface="Helvetica Neue" charset="0"/>
              </a:rPr>
              <a:t>)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59451" y="2673667"/>
            <a:ext cx="17271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SQL Logical </a:t>
            </a:r>
            <a:r>
              <a:rPr lang="en-US" sz="1400" dirty="0" smtClean="0"/>
              <a:t>template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5218455" y="4657296"/>
            <a:ext cx="20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3. </a:t>
            </a:r>
            <a:r>
              <a:rPr lang="en-US" sz="1400" dirty="0">
                <a:latin typeface="Helvetica Neue" charset="0"/>
              </a:rPr>
              <a:t>neural translation to </a:t>
            </a:r>
            <a:r>
              <a:rPr lang="en-US" sz="1400" dirty="0" smtClean="0">
                <a:latin typeface="Helvetica Neue" charset="0"/>
              </a:rPr>
              <a:t>logical template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19108" y="4657296"/>
            <a:ext cx="22248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4. convert logical </a:t>
            </a:r>
            <a:r>
              <a:rPr lang="en-US" sz="1400" dirty="0">
                <a:latin typeface="Helvetica Neue" charset="0"/>
              </a:rPr>
              <a:t>template to declarative </a:t>
            </a:r>
            <a:r>
              <a:rPr lang="en-US" sz="1400" dirty="0" smtClean="0">
                <a:latin typeface="Helvetica Neue" charset="0"/>
              </a:rPr>
              <a:t>command like SQL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606291" y="4656118"/>
            <a:ext cx="2199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Helvetica Neue" charset="0"/>
              </a:rPr>
              <a:t>5 </a:t>
            </a:r>
            <a:r>
              <a:rPr lang="en-US" sz="1400" dirty="0" smtClean="0">
                <a:solidFill>
                  <a:sysClr val="windowText" lastClr="000000"/>
                </a:solidFill>
                <a:latin typeface="Helvetica Neue" charset="0"/>
              </a:rPr>
              <a:t>access to </a:t>
            </a:r>
            <a:r>
              <a:rPr lang="en-US" sz="1400" dirty="0">
                <a:solidFill>
                  <a:sysClr val="windowText" lastClr="000000"/>
                </a:solidFill>
                <a:latin typeface="Helvetica Neue" charset="0"/>
              </a:rPr>
              <a:t>the database</a:t>
            </a:r>
            <a:endParaRPr lang="en-US" sz="1400" dirty="0">
              <a:solidFill>
                <a:sysClr val="windowText" lastClr="000000"/>
              </a:solidFill>
              <a:effectLst/>
              <a:latin typeface="Helvetica Neue" charset="0"/>
            </a:endParaRPr>
          </a:p>
        </p:txBody>
      </p:sp>
      <p:cxnSp>
        <p:nvCxnSpPr>
          <p:cNvPr id="64" name="Elbow Connector 63"/>
          <p:cNvCxnSpPr>
            <a:stCxn id="73" idx="2"/>
            <a:endCxn id="15" idx="2"/>
          </p:cNvCxnSpPr>
          <p:nvPr/>
        </p:nvCxnSpPr>
        <p:spPr>
          <a:xfrm rot="5400000" flipH="1">
            <a:off x="6431787" y="1490205"/>
            <a:ext cx="13992" cy="2968486"/>
          </a:xfrm>
          <a:prstGeom prst="bentConnector3">
            <a:avLst>
              <a:gd name="adj1" fmla="val -3573921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0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768839" y="1394085"/>
            <a:ext cx="101733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Rank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Silver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Total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[‘&lt;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:0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’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’</a:t>
            </a:r>
            <a:r>
              <a:rPr lang="en-US" altLang="zh-CN" dirty="0">
                <a:solidFill>
                  <a:srgbClr val="454545"/>
                </a:solidFill>
                <a:latin typeface="Helvetica Neue" charset="0"/>
              </a:rPr>
              <a:t>4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Gold Bronze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nan&gt; 32 4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774" y="139408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Schema</a:t>
            </a:r>
          </a:p>
          <a:p>
            <a:r>
              <a:rPr lang="en-US" b="1" dirty="0" smtClean="0"/>
              <a:t>(.fi)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7274" y="195121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  <a:p>
            <a:r>
              <a:rPr lang="en-US" b="1" dirty="0" smtClean="0"/>
              <a:t>(.qu)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4764" y="414227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.ficorr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4754" y="470472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.vacorr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4734" y="5272069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  <a:p>
            <a:r>
              <a:rPr lang="en-US" b="1" dirty="0" smtClean="0"/>
              <a:t>(.ta)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98759" y="3403607"/>
            <a:ext cx="6243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Identifying </a:t>
            </a:r>
            <a:r>
              <a:rPr lang="en-US" sz="2200" dirty="0"/>
              <a:t>a </a:t>
            </a:r>
            <a:r>
              <a:rPr lang="en-US" sz="2200" b="1" dirty="0"/>
              <a:t>&lt;value&gt; </a:t>
            </a:r>
            <a:r>
              <a:rPr lang="en-US" sz="2200" dirty="0" smtClean="0"/>
              <a:t>or </a:t>
            </a:r>
            <a:r>
              <a:rPr lang="en-US" sz="2200" b="1" dirty="0"/>
              <a:t>&lt;</a:t>
            </a:r>
            <a:r>
              <a:rPr lang="en-US" sz="2200" b="1" dirty="0" smtClean="0"/>
              <a:t>field&gt; </a:t>
            </a:r>
            <a:r>
              <a:rPr lang="en-US" sz="2200" dirty="0" smtClean="0"/>
              <a:t>is relatively easy. Need to establish a correspondence between a </a:t>
            </a:r>
            <a:r>
              <a:rPr lang="en-US" sz="2200" b="1" dirty="0" smtClean="0"/>
              <a:t>&lt;value&gt; </a:t>
            </a:r>
            <a:r>
              <a:rPr lang="en-US" sz="2200" dirty="0" smtClean="0"/>
              <a:t>and </a:t>
            </a:r>
            <a:r>
              <a:rPr lang="en-US" sz="2200" b="1" dirty="0" smtClean="0"/>
              <a:t>&lt;field&gt;</a:t>
            </a:r>
            <a:r>
              <a:rPr lang="en-US" sz="2200" dirty="0" smtClean="0"/>
              <a:t>, so they have the same </a:t>
            </a:r>
            <a:r>
              <a:rPr lang="en-US" sz="2200" b="1" dirty="0" smtClean="0"/>
              <a:t>id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451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7" y="509666"/>
            <a:ext cx="909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 --- dealing with overlapping value domain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endParaRPr lang="en-US" b="1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3467" y="2450068"/>
            <a:ext cx="973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Method:</a:t>
            </a:r>
            <a:r>
              <a:rPr lang="en-US" dirty="0" smtClean="0"/>
              <a:t> Dependency Tree Lowest common ancestor (</a:t>
            </a:r>
            <a:r>
              <a:rPr lang="en-US" dirty="0" err="1" smtClean="0"/>
              <a:t>nltk.stanford.StanfordParser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00109" y="5643529"/>
            <a:ext cx="902602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when the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1st_venue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>
                <a:solidFill>
                  <a:srgbClr val="FF0000"/>
                </a:solidFill>
                <a:latin typeface="Helvetica Neue" charset="0"/>
              </a:rPr>
              <a:t>beijing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2nd_venue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>
                <a:solidFill>
                  <a:srgbClr val="FF0000"/>
                </a:solidFill>
                <a:latin typeface="Helvetica Neue" charset="0"/>
              </a:rPr>
              <a:t>dubai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, which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city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the most recent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3rd_venue</a:t>
            </a:r>
            <a:endParaRPr lang="en-US" u="sng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00" y="2966918"/>
            <a:ext cx="9162113" cy="25590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8721" y="3897443"/>
            <a:ext cx="2053653" cy="1628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7048" y="3899941"/>
            <a:ext cx="1663909" cy="1628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520699"/>
            <a:ext cx="102997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### example: 996 ###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Year 1st_Venue 2nd_Venue 3rd_Venue 4th_Venue 5th_Venue 6th_Venue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when the 1st_venue was beijing and 2nd_venue was dubai, which city was the most recent 3rd_venue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select 3rd_Venue argmax Year where 1st_Venue equal Beijing and 2nd_Venue equal Dubai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endParaRPr lang="en-US" sz="1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'Year']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'1st_Venue']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'2nd_Venue']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'1st_Venue;2nd_Venue;3rd_Venue;4th_Venue']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'3rd_Venue']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['&lt;value&gt;', '1st_Venue;2nd_Venue;3rd_Venue;4th_Venue']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['&lt;value&gt;', '1st_Venue;2nd_Venue;3rd_Venue;4th_Venue']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[(0, 0)]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[(2, 1), (6, 2), (16, 4)]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[4, 8]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Year 1st_Venue 2nd_Venue 1st_Venue;2nd_Venue;3rd_Venue;4th_Venue 3rd_Venue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&lt;nan&gt; beijing dubai &lt;nan&gt; &lt;nan&gt;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&lt;field&gt;:0 &lt;nan&gt; &lt;field&gt;:1 &lt;nan&gt; &lt;value&gt;:1 &lt;nan&gt; &lt;field&gt;:2 &lt;nan&gt; &lt;value&gt;:2 &lt;nan&gt; &lt;nan&gt; &lt;field&gt;:3 &lt;nan&gt; &lt;nan&gt; &lt;nan&gt; &lt;nan&gt; &lt;field&gt;:4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&lt;field&gt;:0 the &lt;field&gt;:1 was &lt;value&gt;:1 and &lt;field&gt;:2 was &lt;value&gt;:2 , which &lt;field&gt;:3 was the most recent &lt;field&gt;:4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select &lt;field&gt;:4 argmax &lt;field&gt;:0 where &lt;field&gt;:1 equal &lt;value&gt;:1 and &lt;field&gt;:2 equal &lt;value&gt;:2</a:t>
            </a:r>
            <a:endParaRPr lang="en-US" sz="1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1070" y="2301826"/>
            <a:ext cx="1846287" cy="53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852297" y="2301826"/>
            <a:ext cx="1701384" cy="53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620" y="2301826"/>
            <a:ext cx="1379650" cy="5396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1110" y="3096306"/>
            <a:ext cx="97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&lt;nan&gt;</a:t>
            </a:r>
          </a:p>
          <a:p>
            <a:r>
              <a:rPr lang="en-US" b="1" dirty="0" smtClean="0"/>
              <a:t>&lt;field&gt;</a:t>
            </a:r>
          </a:p>
          <a:p>
            <a:r>
              <a:rPr lang="en-US" b="1" dirty="0" smtClean="0"/>
              <a:t>&lt;value&gt;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2297" y="3096306"/>
            <a:ext cx="14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48620" y="3096306"/>
            <a:ext cx="1633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type: {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double, string, ordinal,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r>
              <a:rPr lang="mr-I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973" y="1580874"/>
            <a:ext cx="62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feature vector for ‘tag’ 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&lt;field:1;int&gt;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8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53146</TotalTime>
  <Words>1550</Words>
  <Application>Microsoft Macintosh PowerPoint</Application>
  <PresentationFormat>Widescreen</PresentationFormat>
  <Paragraphs>252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Calibri</vt:lpstr>
      <vt:lpstr>Calibri Light</vt:lpstr>
      <vt:lpstr>Cambria Math</vt:lpstr>
      <vt:lpstr>DengXian</vt:lpstr>
      <vt:lpstr>Helvetica Neue</vt:lpstr>
      <vt:lpstr>Mangal</vt:lpstr>
      <vt:lpstr>Menlo</vt:lpstr>
      <vt:lpstr>Wingdings</vt:lpstr>
      <vt:lpstr>宋体</vt:lpstr>
      <vt:lpstr>Retrospect</vt:lpstr>
      <vt:lpstr>Transfer-learnable Deep Neural Natural Language Interface for Database</vt:lpstr>
      <vt:lpstr>Problem Statement</vt:lpstr>
      <vt:lpstr>Recent Related Work (seq2seq)</vt:lpstr>
      <vt:lpstr>Our Contribution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SQL-extended command</vt:lpstr>
      <vt:lpstr>Seq2seqBridge model </vt:lpstr>
      <vt:lpstr>PowerPoint Presentation</vt:lpstr>
      <vt:lpstr>PowerPoint Presentation</vt:lpstr>
      <vt:lpstr>Data augmentation [5,6]</vt:lpstr>
      <vt:lpstr>PowerPoint Presentation</vt:lpstr>
      <vt:lpstr>Transfer-learning to different database</vt:lpstr>
      <vt:lpstr>Transfer-learning to different database</vt:lpstr>
      <vt:lpstr>Conclusion</vt:lpstr>
      <vt:lpstr>Reference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Parsing for Database Query</dc:title>
  <dc:creator>Hongyu Xiong</dc:creator>
  <cp:lastModifiedBy>Hongyu Xiong</cp:lastModifiedBy>
  <cp:revision>112</cp:revision>
  <dcterms:created xsi:type="dcterms:W3CDTF">2017-03-29T05:12:29Z</dcterms:created>
  <dcterms:modified xsi:type="dcterms:W3CDTF">2017-06-12T17:07:39Z</dcterms:modified>
</cp:coreProperties>
</file>