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27"/>
  </p:notesMasterIdLst>
  <p:sldIdLst>
    <p:sldId id="298" r:id="rId2"/>
    <p:sldId id="269" r:id="rId3"/>
    <p:sldId id="299" r:id="rId4"/>
    <p:sldId id="300" r:id="rId5"/>
    <p:sldId id="281" r:id="rId6"/>
    <p:sldId id="284" r:id="rId7"/>
    <p:sldId id="288" r:id="rId8"/>
    <p:sldId id="295" r:id="rId9"/>
    <p:sldId id="303" r:id="rId10"/>
    <p:sldId id="283" r:id="rId11"/>
    <p:sldId id="285" r:id="rId12"/>
    <p:sldId id="296" r:id="rId13"/>
    <p:sldId id="260" r:id="rId14"/>
    <p:sldId id="306" r:id="rId15"/>
    <p:sldId id="305" r:id="rId16"/>
    <p:sldId id="289" r:id="rId17"/>
    <p:sldId id="290" r:id="rId18"/>
    <p:sldId id="274" r:id="rId19"/>
    <p:sldId id="291" r:id="rId20"/>
    <p:sldId id="297" r:id="rId21"/>
    <p:sldId id="304" r:id="rId22"/>
    <p:sldId id="301" r:id="rId23"/>
    <p:sldId id="302" r:id="rId24"/>
    <p:sldId id="275" r:id="rId25"/>
    <p:sldId id="30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/>
    <p:restoredTop sz="89286"/>
  </p:normalViewPr>
  <p:slideViewPr>
    <p:cSldViewPr snapToGrid="0" snapToObjects="1">
      <p:cViewPr>
        <p:scale>
          <a:sx n="80" d="100"/>
          <a:sy n="80" d="100"/>
        </p:scale>
        <p:origin x="122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9AF8A-8554-D74B-B8C7-B6347E590D19}" type="datetimeFigureOut">
              <a:rPr lang="en-US" smtClean="0"/>
              <a:t>5/31/17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2D47B-A527-614C-BCC4-5E0D5E97E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7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 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89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Attention-based seq2seq DNN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39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还是先</a:t>
            </a:r>
            <a:r>
              <a:rPr lang="en-US" altLang="zh-CN" dirty="0" smtClean="0"/>
              <a:t>tag</a:t>
            </a:r>
            <a:r>
              <a:rPr lang="zh-CN" altLang="en-US" dirty="0" smtClean="0"/>
              <a:t>成统一的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r>
              <a:rPr lang="zh-CN" altLang="en-US" dirty="0" smtClean="0">
                <a:sym typeface="Wingdings"/>
              </a:rPr>
              <a:t>：</a:t>
            </a:r>
            <a:r>
              <a:rPr lang="en-US" altLang="zh-CN" dirty="0" smtClean="0">
                <a:sym typeface="Wingdings"/>
              </a:rPr>
              <a:t>[Nation,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Rank</a:t>
            </a:r>
            <a:r>
              <a:rPr lang="mr-IN" altLang="zh-CN" dirty="0" smtClean="0">
                <a:sym typeface="Wingdings"/>
              </a:rPr>
              <a:t>…</a:t>
            </a:r>
            <a:r>
              <a:rPr lang="en-US" altLang="zh-CN" dirty="0" smtClean="0">
                <a:sym typeface="Wingdings"/>
              </a:rPr>
              <a:t>]</a:t>
            </a:r>
            <a:r>
              <a:rPr lang="zh-CN" altLang="en-US" dirty="0" smtClean="0">
                <a:sym typeface="Wingdings"/>
              </a:rPr>
              <a:t>，</a:t>
            </a:r>
            <a:r>
              <a:rPr lang="zh-CN" altLang="en-US" baseline="0" dirty="0" smtClean="0">
                <a:sym typeface="Wingdings"/>
              </a:rPr>
              <a:t>这样可以大致清楚都有什么</a:t>
            </a:r>
            <a:r>
              <a:rPr lang="en-US" altLang="zh-CN" baseline="0" dirty="0" smtClean="0">
                <a:sym typeface="Wingdings"/>
              </a:rPr>
              <a:t>fields</a:t>
            </a:r>
            <a:r>
              <a:rPr lang="zh-CN" altLang="en-US" baseline="0" dirty="0" smtClean="0">
                <a:sym typeface="Wingdings"/>
              </a:rPr>
              <a:t>，然后再</a:t>
            </a:r>
            <a:r>
              <a:rPr lang="en-US" altLang="zh-CN" baseline="0" dirty="0" smtClean="0">
                <a:sym typeface="Wingdings"/>
              </a:rPr>
              <a:t>label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err="1" smtClean="0">
                <a:sym typeface="Wingdings"/>
              </a:rPr>
              <a:t>shown_up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smtClean="0">
                <a:sym typeface="Wingdings"/>
              </a:rPr>
              <a:t>id</a:t>
            </a:r>
          </a:p>
          <a:p>
            <a:r>
              <a:rPr lang="zh-CN" altLang="en-US" baseline="0" dirty="0" smtClean="0">
                <a:sym typeface="Wingdings"/>
              </a:rPr>
              <a:t>对于每一个发现的</a:t>
            </a:r>
            <a:r>
              <a:rPr lang="en-US" altLang="zh-CN" baseline="0" dirty="0" smtClean="0">
                <a:sym typeface="Wingdings"/>
              </a:rPr>
              <a:t>value</a:t>
            </a:r>
            <a:r>
              <a:rPr lang="zh-CN" altLang="en-US" baseline="0" dirty="0" smtClean="0">
                <a:sym typeface="Wingdings"/>
              </a:rPr>
              <a:t>，都要确定其对应的</a:t>
            </a:r>
            <a:r>
              <a:rPr lang="en-US" altLang="zh-CN" baseline="0" dirty="0" smtClean="0">
                <a:sym typeface="Wingdings"/>
              </a:rPr>
              <a:t>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11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还是先</a:t>
            </a:r>
            <a:r>
              <a:rPr lang="en-US" altLang="zh-CN" dirty="0" smtClean="0"/>
              <a:t>tag</a:t>
            </a:r>
            <a:r>
              <a:rPr lang="zh-CN" altLang="en-US" dirty="0" smtClean="0"/>
              <a:t>成统一的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r>
              <a:rPr lang="zh-CN" altLang="en-US" dirty="0" smtClean="0">
                <a:sym typeface="Wingdings"/>
              </a:rPr>
              <a:t>：</a:t>
            </a:r>
            <a:r>
              <a:rPr lang="en-US" altLang="zh-CN" dirty="0" smtClean="0">
                <a:sym typeface="Wingdings"/>
              </a:rPr>
              <a:t>[Nation,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Rank</a:t>
            </a:r>
            <a:r>
              <a:rPr lang="mr-IN" altLang="zh-CN" dirty="0" smtClean="0">
                <a:sym typeface="Wingdings"/>
              </a:rPr>
              <a:t>…</a:t>
            </a:r>
            <a:r>
              <a:rPr lang="en-US" altLang="zh-CN" dirty="0" smtClean="0">
                <a:sym typeface="Wingdings"/>
              </a:rPr>
              <a:t>]</a:t>
            </a:r>
            <a:r>
              <a:rPr lang="zh-CN" altLang="en-US" dirty="0" smtClean="0">
                <a:sym typeface="Wingdings"/>
              </a:rPr>
              <a:t>，</a:t>
            </a:r>
            <a:r>
              <a:rPr lang="zh-CN" altLang="en-US" baseline="0" dirty="0" smtClean="0">
                <a:sym typeface="Wingdings"/>
              </a:rPr>
              <a:t>这样可以大致清楚都有什么</a:t>
            </a:r>
            <a:r>
              <a:rPr lang="en-US" altLang="zh-CN" baseline="0" dirty="0" smtClean="0">
                <a:sym typeface="Wingdings"/>
              </a:rPr>
              <a:t>fields</a:t>
            </a:r>
            <a:r>
              <a:rPr lang="zh-CN" altLang="en-US" baseline="0" dirty="0" smtClean="0">
                <a:sym typeface="Wingdings"/>
              </a:rPr>
              <a:t>，然后再</a:t>
            </a:r>
            <a:r>
              <a:rPr lang="en-US" altLang="zh-CN" baseline="0" dirty="0" smtClean="0">
                <a:sym typeface="Wingdings"/>
              </a:rPr>
              <a:t>label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err="1" smtClean="0">
                <a:sym typeface="Wingdings"/>
              </a:rPr>
              <a:t>shown_up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smtClean="0">
                <a:sym typeface="Wingdings"/>
              </a:rPr>
              <a:t>id</a:t>
            </a:r>
          </a:p>
          <a:p>
            <a:r>
              <a:rPr lang="zh-CN" altLang="en-US" baseline="0" dirty="0" smtClean="0">
                <a:sym typeface="Wingdings"/>
              </a:rPr>
              <a:t>对于每一个发现的</a:t>
            </a:r>
            <a:r>
              <a:rPr lang="en-US" altLang="zh-CN" baseline="0" dirty="0" smtClean="0">
                <a:sym typeface="Wingdings"/>
              </a:rPr>
              <a:t>value</a:t>
            </a:r>
            <a:r>
              <a:rPr lang="zh-CN" altLang="en-US" baseline="0" dirty="0" smtClean="0">
                <a:sym typeface="Wingdings"/>
              </a:rPr>
              <a:t>，都要确定其对应的</a:t>
            </a:r>
            <a:r>
              <a:rPr lang="en-US" altLang="zh-CN" baseline="0" dirty="0" smtClean="0">
                <a:sym typeface="Wingdings"/>
              </a:rPr>
              <a:t>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77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后期</a:t>
            </a:r>
            <a:r>
              <a:rPr lang="en-US" altLang="zh-CN" dirty="0" smtClean="0"/>
              <a:t>adding</a:t>
            </a:r>
            <a:r>
              <a:rPr lang="zh-CN" altLang="en-US" dirty="0" smtClean="0"/>
              <a:t>新的句子和问答方式：</a:t>
            </a:r>
            <a:r>
              <a:rPr lang="en-US" altLang="zh-CN" dirty="0" smtClean="0"/>
              <a:t>small fields with {possible paraphrases}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还是先</a:t>
            </a:r>
            <a:r>
              <a:rPr lang="en-US" altLang="zh-CN" dirty="0" smtClean="0"/>
              <a:t>tag</a:t>
            </a:r>
            <a:r>
              <a:rPr lang="zh-CN" altLang="en-US" dirty="0" smtClean="0"/>
              <a:t>成统一的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r>
              <a:rPr lang="zh-CN" altLang="en-US" dirty="0" smtClean="0">
                <a:sym typeface="Wingdings"/>
              </a:rPr>
              <a:t>：</a:t>
            </a:r>
            <a:r>
              <a:rPr lang="en-US" altLang="zh-CN" dirty="0" smtClean="0">
                <a:sym typeface="Wingdings"/>
              </a:rPr>
              <a:t>[Nation,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Rank</a:t>
            </a:r>
            <a:r>
              <a:rPr lang="mr-IN" altLang="zh-CN" dirty="0" smtClean="0">
                <a:sym typeface="Wingdings"/>
              </a:rPr>
              <a:t>…</a:t>
            </a:r>
            <a:r>
              <a:rPr lang="en-US" altLang="zh-CN" dirty="0" smtClean="0">
                <a:sym typeface="Wingdings"/>
              </a:rPr>
              <a:t>]</a:t>
            </a:r>
            <a:r>
              <a:rPr lang="zh-CN" altLang="en-US" dirty="0" smtClean="0">
                <a:sym typeface="Wingdings"/>
              </a:rPr>
              <a:t>，</a:t>
            </a:r>
            <a:r>
              <a:rPr lang="zh-CN" altLang="en-US" baseline="0" dirty="0" smtClean="0">
                <a:sym typeface="Wingdings"/>
              </a:rPr>
              <a:t>这样可以大致清楚都有什么</a:t>
            </a:r>
            <a:r>
              <a:rPr lang="en-US" altLang="zh-CN" baseline="0" dirty="0" smtClean="0">
                <a:sym typeface="Wingdings"/>
              </a:rPr>
              <a:t>fields</a:t>
            </a:r>
            <a:r>
              <a:rPr lang="zh-CN" altLang="en-US" baseline="0" dirty="0" smtClean="0">
                <a:sym typeface="Wingdings"/>
              </a:rPr>
              <a:t>，然后再</a:t>
            </a:r>
            <a:r>
              <a:rPr lang="en-US" altLang="zh-CN" baseline="0" dirty="0" smtClean="0">
                <a:sym typeface="Wingdings"/>
              </a:rPr>
              <a:t>label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err="1" smtClean="0">
                <a:sym typeface="Wingdings"/>
              </a:rPr>
              <a:t>shown_up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smtClean="0">
                <a:sym typeface="Wingdings"/>
              </a:rPr>
              <a:t>id</a:t>
            </a:r>
          </a:p>
          <a:p>
            <a:r>
              <a:rPr lang="zh-CN" altLang="en-US" baseline="0" dirty="0" smtClean="0">
                <a:sym typeface="Wingdings"/>
              </a:rPr>
              <a:t>对于每一个发现的</a:t>
            </a:r>
            <a:r>
              <a:rPr lang="en-US" altLang="zh-CN" baseline="0" dirty="0" smtClean="0">
                <a:sym typeface="Wingdings"/>
              </a:rPr>
              <a:t>value</a:t>
            </a:r>
            <a:r>
              <a:rPr lang="zh-CN" altLang="en-US" baseline="0" dirty="0" smtClean="0">
                <a:sym typeface="Wingdings"/>
              </a:rPr>
              <a:t>，都要确定其对应的</a:t>
            </a:r>
            <a:r>
              <a:rPr lang="en-US" altLang="zh-CN" baseline="0" dirty="0" smtClean="0">
                <a:sym typeface="Wingdings"/>
              </a:rPr>
              <a:t>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6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Attention-based </a:t>
            </a:r>
            <a:r>
              <a:rPr lang="en-US" smtClean="0"/>
              <a:t>seq2seq DNN,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Attention-based seq2seq DNN,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40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Attention-based seq2seq DNN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01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Attention-based seq2seq DNN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08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5/31/17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5/31/17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5/31/17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23D940-588B-B243-B64D-D9263B98B06E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23D940-588B-B243-B64D-D9263B98B06E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8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299" y="719196"/>
            <a:ext cx="9815513" cy="3587761"/>
          </a:xfrm>
        </p:spPr>
        <p:txBody>
          <a:bodyPr>
            <a:normAutofit/>
          </a:bodyPr>
          <a:lstStyle/>
          <a:p>
            <a:r>
              <a:rPr lang="en-US" sz="4000" b="1" dirty="0"/>
              <a:t>Transfer-learnable Deep Neural Natural Language Interface for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039" y="4601608"/>
            <a:ext cx="7543800" cy="1494605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atin typeface="+mn-lt"/>
              </a:rPr>
              <a:t>Hongyu Xiong</a:t>
            </a:r>
          </a:p>
          <a:p>
            <a:r>
              <a:rPr lang="en-US" cap="none" dirty="0" smtClean="0">
                <a:latin typeface="+mn-lt"/>
              </a:rPr>
              <a:t>Stanford University</a:t>
            </a:r>
          </a:p>
          <a:p>
            <a:r>
              <a:rPr lang="en-US" cap="none" dirty="0" smtClean="0">
                <a:latin typeface="+mn-lt"/>
              </a:rPr>
              <a:t>05/31/2017</a:t>
            </a:r>
            <a:endParaRPr lang="en-US" cap="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7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11070" y="2301826"/>
            <a:ext cx="1846287" cy="539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852297" y="2301826"/>
            <a:ext cx="1701384" cy="53964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648620" y="2301826"/>
            <a:ext cx="1379650" cy="53964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51110" y="3096306"/>
            <a:ext cx="974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&lt;nan&gt;</a:t>
            </a:r>
          </a:p>
          <a:p>
            <a:r>
              <a:rPr lang="en-US" b="1" dirty="0" smtClean="0"/>
              <a:t>&lt;field&gt;</a:t>
            </a:r>
          </a:p>
          <a:p>
            <a:r>
              <a:rPr lang="en-US" b="1" dirty="0" smtClean="0"/>
              <a:t>&lt;value&gt;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52297" y="3096306"/>
            <a:ext cx="142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648620" y="3096306"/>
            <a:ext cx="1633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type: {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int, double, string, ordinal,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category</a:t>
            </a:r>
            <a:r>
              <a:rPr lang="mr-IN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1973" y="1580874"/>
            <a:ext cx="6243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feature </a:t>
            </a:r>
            <a:r>
              <a:rPr lang="en-US" sz="2400" dirty="0" smtClean="0"/>
              <a:t>vector for </a:t>
            </a:r>
            <a:r>
              <a:rPr lang="en-US" sz="2400" dirty="0" smtClean="0"/>
              <a:t>‘tag’ </a:t>
            </a:r>
            <a:r>
              <a:rPr lang="en-US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&lt;field:1;int&gt;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749508" y="509666"/>
            <a:ext cx="4227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Query Optimization (Tagging)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683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9508" y="509666"/>
            <a:ext cx="4227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Query Optimization (Tagging)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66442" y="2693509"/>
            <a:ext cx="25483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Tags </a:t>
            </a:r>
            <a:r>
              <a:rPr lang="en-US" altLang="zh-CN" dirty="0" smtClean="0"/>
              <a:t>concatenate with words in original query </a:t>
            </a:r>
            <a:r>
              <a:rPr lang="en-US" dirty="0" smtClean="0"/>
              <a:t>(</a:t>
            </a:r>
            <a:r>
              <a:rPr lang="en-US" b="1" dirty="0" smtClean="0"/>
              <a:t>Parallel model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Meaningful tags replace the words in original query (</a:t>
            </a:r>
            <a:r>
              <a:rPr lang="en-US" b="1" dirty="0" smtClean="0"/>
              <a:t>X model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8"/>
          <a:stretch/>
        </p:blipFill>
        <p:spPr>
          <a:xfrm>
            <a:off x="4437172" y="2693509"/>
            <a:ext cx="6919374" cy="128098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437172" y="4588110"/>
            <a:ext cx="6919374" cy="707476"/>
            <a:chOff x="4437172" y="3559724"/>
            <a:chExt cx="6919374" cy="70747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342" b="29106"/>
            <a:stretch/>
          </p:blipFill>
          <p:spPr>
            <a:xfrm>
              <a:off x="4437172" y="3559724"/>
              <a:ext cx="6919374" cy="67361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6" t="69913" r="49564" b="312"/>
            <a:stretch/>
          </p:blipFill>
          <p:spPr>
            <a:xfrm>
              <a:off x="6412007" y="3597630"/>
              <a:ext cx="1507067" cy="6357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994" t="69912" r="19951" b="-1730"/>
            <a:stretch/>
          </p:blipFill>
          <p:spPr>
            <a:xfrm>
              <a:off x="9341476" y="3587915"/>
              <a:ext cx="626534" cy="679285"/>
            </a:xfrm>
            <a:prstGeom prst="rect">
              <a:avLst/>
            </a:prstGeom>
          </p:spPr>
        </p:pic>
      </p:grpSp>
      <p:sp>
        <p:nvSpPr>
          <p:cNvPr id="10" name="Rectangle 9"/>
          <p:cNvSpPr/>
          <p:nvPr/>
        </p:nvSpPr>
        <p:spPr>
          <a:xfrm>
            <a:off x="1625598" y="1125648"/>
            <a:ext cx="9816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which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nation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has less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32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gold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but its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bronze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medals are more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25598" y="1669481"/>
            <a:ext cx="98162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&lt;field&gt;:0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&lt;nan&gt;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&lt;value&gt;:1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&lt;field&gt;:2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&lt;nan&gt; &lt;nan&gt;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&lt;value&gt;:2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0484" y="1121015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Query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0484" y="1661731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Tag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75679" y="5569101"/>
            <a:ext cx="69035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which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&lt;field&gt;:0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has less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&lt;value&gt;:1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but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its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&lt;field&gt;:2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medals are more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&lt;value&gt;:2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21092" y="5559066"/>
            <a:ext cx="1139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QueryX</a:t>
            </a:r>
          </a:p>
          <a:p>
            <a:r>
              <a:rPr lang="en-US" altLang="zh-CN" b="1" dirty="0" smtClean="0"/>
              <a:t>(.qux)</a:t>
            </a:r>
          </a:p>
        </p:txBody>
      </p:sp>
    </p:spTree>
    <p:extLst>
      <p:ext uri="{BB962C8B-B14F-4D97-AF65-F5344CB8AC3E}">
        <p14:creationId xmlns:p14="http://schemas.microsoft.com/office/powerpoint/2010/main" val="195301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4500" y="317500"/>
            <a:ext cx="10058400" cy="885825"/>
          </a:xfrm>
        </p:spPr>
        <p:txBody>
          <a:bodyPr/>
          <a:lstStyle/>
          <a:p>
            <a:r>
              <a:rPr lang="en-US" dirty="0" smtClean="0"/>
              <a:t>SQL-extended command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37" y="1287792"/>
            <a:ext cx="9863134" cy="501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0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103" y="1812758"/>
            <a:ext cx="4637447" cy="238713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12787" y="287623"/>
            <a:ext cx="10058400" cy="808037"/>
          </a:xfrm>
        </p:spPr>
        <p:txBody>
          <a:bodyPr/>
          <a:lstStyle/>
          <a:p>
            <a:r>
              <a:rPr lang="en-US" dirty="0" smtClean="0"/>
              <a:t>Seq2seqBridge model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60861" y="1482330"/>
            <a:ext cx="1289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Encoder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68249" y="1467317"/>
            <a:ext cx="1289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Decoder</a:t>
            </a:r>
          </a:p>
        </p:txBody>
      </p:sp>
      <p:sp>
        <p:nvSpPr>
          <p:cNvPr id="9" name="Rectangle 8"/>
          <p:cNvSpPr/>
          <p:nvPr/>
        </p:nvSpPr>
        <p:spPr>
          <a:xfrm>
            <a:off x="2100248" y="1343018"/>
            <a:ext cx="5200650" cy="2886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814761" y="4229094"/>
            <a:ext cx="0" cy="4032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300898" y="2628891"/>
            <a:ext cx="357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926980" y="5586412"/>
            <a:ext cx="0" cy="242884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926985" y="5843584"/>
            <a:ext cx="3844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8758239" y="2982319"/>
            <a:ext cx="13739" cy="2861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2657718" y="5614988"/>
            <a:ext cx="3556" cy="51017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2657718" y="6095959"/>
            <a:ext cx="8046634" cy="19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10690614" y="2977519"/>
            <a:ext cx="13737" cy="3147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2158101" y="4700376"/>
            <a:ext cx="155547" cy="84611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3035445" y="4714831"/>
            <a:ext cx="155547" cy="84611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3902228" y="4710064"/>
            <a:ext cx="155547" cy="84611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1724030" y="4705296"/>
            <a:ext cx="155547" cy="84611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2585759" y="4705296"/>
            <a:ext cx="155547" cy="846112"/>
            <a:chOff x="4004007" y="4185826"/>
            <a:chExt cx="385011" cy="1654558"/>
          </a:xfrm>
        </p:grpSpPr>
        <p:sp>
          <p:nvSpPr>
            <p:cNvPr id="77" name="Rounded Rectangle 76"/>
            <p:cNvSpPr/>
            <p:nvPr/>
          </p:nvSpPr>
          <p:spPr>
            <a:xfrm>
              <a:off x="4004007" y="4185826"/>
              <a:ext cx="385011" cy="165455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 rot="5400000">
              <a:off x="3919253" y="4333595"/>
              <a:ext cx="543340" cy="3049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/>
            <p:cNvSpPr/>
            <p:nvPr/>
          </p:nvSpPr>
          <p:spPr>
            <a:xfrm rot="5400000">
              <a:off x="3923002" y="4923128"/>
              <a:ext cx="544879" cy="295916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 rot="5400000">
              <a:off x="3987296" y="5444621"/>
              <a:ext cx="416291" cy="29591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Rounded Rectangle 80"/>
          <p:cNvSpPr/>
          <p:nvPr/>
        </p:nvSpPr>
        <p:spPr>
          <a:xfrm>
            <a:off x="3473600" y="4710063"/>
            <a:ext cx="155547" cy="84611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4383354" y="4718599"/>
            <a:ext cx="155547" cy="84611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4851470" y="4718599"/>
            <a:ext cx="155547" cy="846112"/>
            <a:chOff x="4004007" y="4185826"/>
            <a:chExt cx="385011" cy="1654558"/>
          </a:xfrm>
        </p:grpSpPr>
        <p:sp>
          <p:nvSpPr>
            <p:cNvPr id="84" name="Rounded Rectangle 83"/>
            <p:cNvSpPr/>
            <p:nvPr/>
          </p:nvSpPr>
          <p:spPr>
            <a:xfrm>
              <a:off x="4004007" y="4185826"/>
              <a:ext cx="385011" cy="165455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ounded Rectangle 84"/>
            <p:cNvSpPr/>
            <p:nvPr/>
          </p:nvSpPr>
          <p:spPr>
            <a:xfrm rot="5400000">
              <a:off x="3919253" y="4333595"/>
              <a:ext cx="543340" cy="3049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ounded Rectangle 85"/>
            <p:cNvSpPr/>
            <p:nvPr/>
          </p:nvSpPr>
          <p:spPr>
            <a:xfrm rot="5400000">
              <a:off x="3923002" y="4923128"/>
              <a:ext cx="544879" cy="295916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ounded Rectangle 86"/>
            <p:cNvSpPr/>
            <p:nvPr/>
          </p:nvSpPr>
          <p:spPr>
            <a:xfrm rot="5400000">
              <a:off x="3987296" y="5444621"/>
              <a:ext cx="416291" cy="29591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Rounded Rectangle 91"/>
          <p:cNvSpPr/>
          <p:nvPr/>
        </p:nvSpPr>
        <p:spPr>
          <a:xfrm>
            <a:off x="8040153" y="2122097"/>
            <a:ext cx="155547" cy="84611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>
            <a:off x="9956266" y="2133541"/>
            <a:ext cx="155547" cy="84611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/>
          <p:cNvGrpSpPr/>
          <p:nvPr/>
        </p:nvGrpSpPr>
        <p:grpSpPr>
          <a:xfrm>
            <a:off x="8681767" y="2128773"/>
            <a:ext cx="155547" cy="846112"/>
            <a:chOff x="4004007" y="4185826"/>
            <a:chExt cx="385011" cy="1654558"/>
          </a:xfrm>
        </p:grpSpPr>
        <p:sp>
          <p:nvSpPr>
            <p:cNvPr id="97" name="Rounded Rectangle 96"/>
            <p:cNvSpPr/>
            <p:nvPr/>
          </p:nvSpPr>
          <p:spPr>
            <a:xfrm>
              <a:off x="4004007" y="4185826"/>
              <a:ext cx="385011" cy="165455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ounded Rectangle 97"/>
            <p:cNvSpPr/>
            <p:nvPr/>
          </p:nvSpPr>
          <p:spPr>
            <a:xfrm rot="5400000">
              <a:off x="3919253" y="4333595"/>
              <a:ext cx="543340" cy="3049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ounded Rectangle 98"/>
            <p:cNvSpPr/>
            <p:nvPr/>
          </p:nvSpPr>
          <p:spPr>
            <a:xfrm rot="5400000">
              <a:off x="3923002" y="4923128"/>
              <a:ext cx="544879" cy="295916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99"/>
            <p:cNvSpPr/>
            <p:nvPr/>
          </p:nvSpPr>
          <p:spPr>
            <a:xfrm rot="5400000">
              <a:off x="3987296" y="5444621"/>
              <a:ext cx="416291" cy="29591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ounded Rectangle 100"/>
          <p:cNvSpPr/>
          <p:nvPr/>
        </p:nvSpPr>
        <p:spPr>
          <a:xfrm>
            <a:off x="9311165" y="2133541"/>
            <a:ext cx="155547" cy="84611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11283660" y="2136207"/>
            <a:ext cx="155547" cy="84611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10618862" y="2142076"/>
            <a:ext cx="155547" cy="846112"/>
            <a:chOff x="4004007" y="4185826"/>
            <a:chExt cx="385011" cy="1654558"/>
          </a:xfrm>
        </p:grpSpPr>
        <p:sp>
          <p:nvSpPr>
            <p:cNvPr id="104" name="Rounded Rectangle 103"/>
            <p:cNvSpPr/>
            <p:nvPr/>
          </p:nvSpPr>
          <p:spPr>
            <a:xfrm>
              <a:off x="4004007" y="4185826"/>
              <a:ext cx="385011" cy="165455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104"/>
            <p:cNvSpPr/>
            <p:nvPr/>
          </p:nvSpPr>
          <p:spPr>
            <a:xfrm rot="5400000">
              <a:off x="3919253" y="4333595"/>
              <a:ext cx="543340" cy="3049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/>
            <p:cNvSpPr/>
            <p:nvPr/>
          </p:nvSpPr>
          <p:spPr>
            <a:xfrm rot="5400000">
              <a:off x="3923002" y="4923128"/>
              <a:ext cx="544879" cy="295916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/>
            <p:cNvSpPr/>
            <p:nvPr/>
          </p:nvSpPr>
          <p:spPr>
            <a:xfrm rot="5400000">
              <a:off x="3987296" y="5444621"/>
              <a:ext cx="416291" cy="29591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760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11648" y="1014402"/>
            <a:ext cx="11556198" cy="4912779"/>
            <a:chOff x="411648" y="1014402"/>
            <a:chExt cx="11556198" cy="4912779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3347" y="1484142"/>
              <a:ext cx="4637447" cy="238713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018105" y="1153714"/>
              <a:ext cx="1289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Encoder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25493" y="1138701"/>
              <a:ext cx="1289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Decoder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857492" y="1014402"/>
              <a:ext cx="5200650" cy="28860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572005" y="3900478"/>
              <a:ext cx="0" cy="4032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8058142" y="2300275"/>
              <a:ext cx="54293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684224" y="5257796"/>
              <a:ext cx="0" cy="242884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669941" y="5514968"/>
              <a:ext cx="37878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 flipV="1">
              <a:off x="9444043" y="2653703"/>
              <a:ext cx="13739" cy="28612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3414962" y="5286372"/>
              <a:ext cx="3556" cy="510173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3414962" y="5766539"/>
              <a:ext cx="7889467" cy="19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 flipV="1">
              <a:off x="11290692" y="2648903"/>
              <a:ext cx="13737" cy="31476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ounded Rectangle 61"/>
            <p:cNvSpPr/>
            <p:nvPr/>
          </p:nvSpPr>
          <p:spPr>
            <a:xfrm>
              <a:off x="2886769" y="4371760"/>
              <a:ext cx="155547" cy="84611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3792689" y="4386215"/>
              <a:ext cx="155547" cy="84611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4659472" y="4381448"/>
              <a:ext cx="155547" cy="84611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409834" y="4376680"/>
              <a:ext cx="155547" cy="84611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3343003" y="4376680"/>
              <a:ext cx="155547" cy="846112"/>
              <a:chOff x="4004007" y="4185826"/>
              <a:chExt cx="385011" cy="1654558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4004007" y="4185826"/>
                <a:ext cx="385011" cy="165455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 rot="5400000">
                <a:off x="3919253" y="4333595"/>
                <a:ext cx="543340" cy="30495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 rot="5400000">
                <a:off x="3923002" y="4923128"/>
                <a:ext cx="544879" cy="295916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 rot="5400000">
                <a:off x="3987296" y="5444621"/>
                <a:ext cx="416291" cy="295917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1" name="Rounded Rectangle 80"/>
            <p:cNvSpPr/>
            <p:nvPr/>
          </p:nvSpPr>
          <p:spPr>
            <a:xfrm>
              <a:off x="4230844" y="4381447"/>
              <a:ext cx="155547" cy="84611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5140598" y="4389983"/>
              <a:ext cx="155547" cy="84611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5608714" y="4389983"/>
              <a:ext cx="155547" cy="846112"/>
              <a:chOff x="4004007" y="4185826"/>
              <a:chExt cx="385011" cy="1654558"/>
            </a:xfrm>
          </p:grpSpPr>
          <p:sp>
            <p:nvSpPr>
              <p:cNvPr id="84" name="Rounded Rectangle 83"/>
              <p:cNvSpPr/>
              <p:nvPr/>
            </p:nvSpPr>
            <p:spPr>
              <a:xfrm>
                <a:off x="4004007" y="4185826"/>
                <a:ext cx="385011" cy="165455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 rot="5400000">
                <a:off x="3919253" y="4333595"/>
                <a:ext cx="543340" cy="30495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 rot="5400000">
                <a:off x="3923002" y="4923128"/>
                <a:ext cx="544879" cy="295916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 rot="5400000">
                <a:off x="3987296" y="5444621"/>
                <a:ext cx="416291" cy="295917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Rounded Rectangle 91"/>
            <p:cNvSpPr/>
            <p:nvPr/>
          </p:nvSpPr>
          <p:spPr>
            <a:xfrm>
              <a:off x="8740245" y="1793481"/>
              <a:ext cx="155547" cy="846112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10570630" y="1804925"/>
              <a:ext cx="155547" cy="846112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9353283" y="1800157"/>
              <a:ext cx="155547" cy="846112"/>
              <a:chOff x="4004007" y="4185826"/>
              <a:chExt cx="385011" cy="1654558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4004007" y="4185826"/>
                <a:ext cx="385011" cy="165455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ounded Rectangle 97"/>
              <p:cNvSpPr/>
              <p:nvPr/>
            </p:nvSpPr>
            <p:spPr>
              <a:xfrm rot="5400000">
                <a:off x="3919253" y="4333595"/>
                <a:ext cx="543340" cy="30495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ounded Rectangle 98"/>
              <p:cNvSpPr/>
              <p:nvPr/>
            </p:nvSpPr>
            <p:spPr>
              <a:xfrm rot="5400000">
                <a:off x="3923002" y="4923128"/>
                <a:ext cx="544879" cy="295916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ounded Rectangle 99"/>
              <p:cNvSpPr/>
              <p:nvPr/>
            </p:nvSpPr>
            <p:spPr>
              <a:xfrm rot="5400000">
                <a:off x="3987296" y="5444621"/>
                <a:ext cx="416291" cy="295917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1" name="Rounded Rectangle 100"/>
            <p:cNvSpPr/>
            <p:nvPr/>
          </p:nvSpPr>
          <p:spPr>
            <a:xfrm>
              <a:off x="9954105" y="1804925"/>
              <a:ext cx="155547" cy="846112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11812299" y="1807591"/>
              <a:ext cx="155547" cy="846112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11204650" y="1813460"/>
              <a:ext cx="155547" cy="846112"/>
              <a:chOff x="4004007" y="4185826"/>
              <a:chExt cx="385011" cy="1654558"/>
            </a:xfrm>
          </p:grpSpPr>
          <p:sp>
            <p:nvSpPr>
              <p:cNvPr id="104" name="Rounded Rectangle 103"/>
              <p:cNvSpPr/>
              <p:nvPr/>
            </p:nvSpPr>
            <p:spPr>
              <a:xfrm>
                <a:off x="4004007" y="4185826"/>
                <a:ext cx="385011" cy="165455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ounded Rectangle 104"/>
              <p:cNvSpPr/>
              <p:nvPr/>
            </p:nvSpPr>
            <p:spPr>
              <a:xfrm rot="5400000">
                <a:off x="3919253" y="4333595"/>
                <a:ext cx="543340" cy="30495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 rot="5400000">
                <a:off x="3923002" y="4923128"/>
                <a:ext cx="544879" cy="295916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 rot="5400000">
                <a:off x="3987296" y="5444621"/>
                <a:ext cx="416291" cy="295917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505725" y="2007516"/>
              <a:ext cx="367511" cy="3533942"/>
              <a:chOff x="1893008" y="528641"/>
              <a:chExt cx="578730" cy="5059111"/>
            </a:xfrm>
          </p:grpSpPr>
          <p:sp>
            <p:nvSpPr>
              <p:cNvPr id="47" name="Rounded Rectangle 46"/>
              <p:cNvSpPr/>
              <p:nvPr/>
            </p:nvSpPr>
            <p:spPr>
              <a:xfrm rot="5400000">
                <a:off x="1256512" y="1165137"/>
                <a:ext cx="1851721" cy="57873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 rot="5400000">
                <a:off x="1329177" y="3002363"/>
                <a:ext cx="1706392" cy="57873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 rot="5400000">
                <a:off x="1490517" y="4606532"/>
                <a:ext cx="1383711" cy="578730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411648" y="2001959"/>
              <a:ext cx="114244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smtClean="0"/>
                <a:t>&lt;nan&gt;</a:t>
              </a:r>
            </a:p>
            <a:p>
              <a:r>
                <a:rPr lang="en-US" sz="2200" b="1" dirty="0" smtClean="0"/>
                <a:t>&lt;field&gt;</a:t>
              </a:r>
            </a:p>
            <a:p>
              <a:r>
                <a:rPr lang="en-US" sz="2200" b="1" dirty="0" smtClean="0"/>
                <a:t>&lt;value&gt;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11835" y="3556420"/>
              <a:ext cx="490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id</a:t>
              </a:r>
              <a:endParaRPr lang="en-US" sz="24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7211" y="4480631"/>
              <a:ext cx="99278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{</a:t>
              </a:r>
              <a:r>
                <a:rPr lang="en-US" altLang="zh-CN" sz="2200" dirty="0"/>
                <a:t>int, </a:t>
              </a:r>
              <a:r>
                <a:rPr lang="en-US" altLang="zh-CN" sz="2200" dirty="0" smtClean="0"/>
                <a:t>string</a:t>
              </a:r>
              <a:r>
                <a:rPr lang="en-US" altLang="zh-CN" sz="2200" dirty="0"/>
                <a:t>, ordinal, </a:t>
              </a:r>
              <a:endParaRPr lang="en-US" altLang="zh-CN" sz="2200" dirty="0" smtClean="0"/>
            </a:p>
            <a:p>
              <a:r>
                <a:rPr lang="mr-IN" altLang="zh-CN" sz="2200" dirty="0" smtClean="0"/>
                <a:t>…</a:t>
              </a:r>
              <a:r>
                <a:rPr lang="en-US" sz="2200" dirty="0" smtClean="0"/>
                <a:t>}</a:t>
              </a:r>
              <a:endParaRPr lang="en-US" sz="2200" dirty="0"/>
            </a:p>
          </p:txBody>
        </p:sp>
        <p:cxnSp>
          <p:nvCxnSpPr>
            <p:cNvPr id="5" name="Straight Connector 4"/>
            <p:cNvCxnSpPr>
              <a:endCxn id="77" idx="0"/>
            </p:cNvCxnSpPr>
            <p:nvPr/>
          </p:nvCxnSpPr>
          <p:spPr>
            <a:xfrm>
              <a:off x="1873236" y="2092625"/>
              <a:ext cx="1547541" cy="228405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endCxn id="77" idx="2"/>
            </p:cNvCxnSpPr>
            <p:nvPr/>
          </p:nvCxnSpPr>
          <p:spPr>
            <a:xfrm flipV="1">
              <a:off x="1873236" y="5222792"/>
              <a:ext cx="1547541" cy="31866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281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145"/>
          <p:cNvGrpSpPr/>
          <p:nvPr/>
        </p:nvGrpSpPr>
        <p:grpSpPr>
          <a:xfrm>
            <a:off x="1893008" y="2053810"/>
            <a:ext cx="367511" cy="3533942"/>
            <a:chOff x="1893008" y="528641"/>
            <a:chExt cx="578730" cy="5059111"/>
          </a:xfrm>
        </p:grpSpPr>
        <p:sp>
          <p:nvSpPr>
            <p:cNvPr id="2" name="Rounded Rectangle 1"/>
            <p:cNvSpPr/>
            <p:nvPr/>
          </p:nvSpPr>
          <p:spPr>
            <a:xfrm rot="5400000">
              <a:off x="1256512" y="1165137"/>
              <a:ext cx="1851721" cy="578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 rot="5400000">
              <a:off x="1329177" y="3002363"/>
              <a:ext cx="1706392" cy="57873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 rot="5400000">
              <a:off x="1490517" y="4606532"/>
              <a:ext cx="1383711" cy="5787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18646" y="681719"/>
            <a:ext cx="974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&lt;nan&gt;</a:t>
            </a:r>
          </a:p>
          <a:p>
            <a:r>
              <a:rPr lang="en-US" b="1" dirty="0" smtClean="0"/>
              <a:t>&lt;field&gt;</a:t>
            </a:r>
          </a:p>
          <a:p>
            <a:r>
              <a:rPr lang="en-US" b="1" dirty="0" smtClean="0"/>
              <a:t>&lt;value&gt;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37793" y="2596236"/>
            <a:ext cx="49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66315" y="4387423"/>
            <a:ext cx="1633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type: {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int, double, string, ordinal,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category</a:t>
            </a:r>
            <a:r>
              <a:rPr lang="mr-IN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8729663" y="362427"/>
            <a:ext cx="3007874" cy="1878760"/>
            <a:chOff x="5986463" y="1076802"/>
            <a:chExt cx="3007874" cy="1878760"/>
          </a:xfrm>
        </p:grpSpPr>
        <p:sp>
          <p:nvSpPr>
            <p:cNvPr id="8" name="Rectangle 7"/>
            <p:cNvSpPr/>
            <p:nvPr/>
          </p:nvSpPr>
          <p:spPr>
            <a:xfrm>
              <a:off x="5986463" y="1381120"/>
              <a:ext cx="300037" cy="54769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89190" y="2105030"/>
              <a:ext cx="300037" cy="5456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stCxn id="8" idx="2"/>
              <a:endCxn id="9" idx="0"/>
            </p:cNvCxnSpPr>
            <p:nvPr/>
          </p:nvCxnSpPr>
          <p:spPr>
            <a:xfrm>
              <a:off x="6136482" y="1928813"/>
              <a:ext cx="2727" cy="1762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438905" y="1381120"/>
              <a:ext cx="300037" cy="5429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41632" y="2105030"/>
              <a:ext cx="300037" cy="5429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13" idx="2"/>
              <a:endCxn id="14" idx="0"/>
            </p:cNvCxnSpPr>
            <p:nvPr/>
          </p:nvCxnSpPr>
          <p:spPr>
            <a:xfrm>
              <a:off x="6588924" y="1924045"/>
              <a:ext cx="2727" cy="180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6896103" y="1381121"/>
              <a:ext cx="300037" cy="5429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898830" y="2105031"/>
              <a:ext cx="300037" cy="5429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17" idx="2"/>
              <a:endCxn id="18" idx="0"/>
            </p:cNvCxnSpPr>
            <p:nvPr/>
          </p:nvCxnSpPr>
          <p:spPr>
            <a:xfrm>
              <a:off x="7046122" y="1924046"/>
              <a:ext cx="2727" cy="180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7348545" y="1381121"/>
              <a:ext cx="300037" cy="542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351272" y="2107758"/>
              <a:ext cx="300037" cy="5429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20" idx="2"/>
              <a:endCxn id="21" idx="0"/>
            </p:cNvCxnSpPr>
            <p:nvPr/>
          </p:nvCxnSpPr>
          <p:spPr>
            <a:xfrm>
              <a:off x="7498564" y="1924045"/>
              <a:ext cx="2727" cy="1837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7781933" y="1381124"/>
              <a:ext cx="300037" cy="542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784660" y="2105034"/>
              <a:ext cx="300037" cy="542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34" idx="2"/>
              <a:endCxn id="35" idx="0"/>
            </p:cNvCxnSpPr>
            <p:nvPr/>
          </p:nvCxnSpPr>
          <p:spPr>
            <a:xfrm>
              <a:off x="8841592" y="1924045"/>
              <a:ext cx="2727" cy="180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8234375" y="1381120"/>
              <a:ext cx="300037" cy="542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237102" y="2105030"/>
              <a:ext cx="300037" cy="53816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>
              <a:stCxn id="31" idx="2"/>
              <a:endCxn id="32" idx="0"/>
            </p:cNvCxnSpPr>
            <p:nvPr/>
          </p:nvCxnSpPr>
          <p:spPr>
            <a:xfrm>
              <a:off x="8384394" y="1924045"/>
              <a:ext cx="2727" cy="180985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8691573" y="1381121"/>
              <a:ext cx="300037" cy="5429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694300" y="2105030"/>
              <a:ext cx="300037" cy="5381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>
              <a:stCxn id="34" idx="2"/>
              <a:endCxn id="35" idx="0"/>
            </p:cNvCxnSpPr>
            <p:nvPr/>
          </p:nvCxnSpPr>
          <p:spPr>
            <a:xfrm>
              <a:off x="8841592" y="1924045"/>
              <a:ext cx="2727" cy="180985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8" idx="2"/>
              <a:endCxn id="29" idx="0"/>
            </p:cNvCxnSpPr>
            <p:nvPr/>
          </p:nvCxnSpPr>
          <p:spPr>
            <a:xfrm>
              <a:off x="7931952" y="1924049"/>
              <a:ext cx="2727" cy="180985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8" idx="3"/>
              <a:endCxn id="13" idx="1"/>
            </p:cNvCxnSpPr>
            <p:nvPr/>
          </p:nvCxnSpPr>
          <p:spPr>
            <a:xfrm flipV="1">
              <a:off x="6286500" y="1652583"/>
              <a:ext cx="152405" cy="23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9" idx="3"/>
              <a:endCxn id="14" idx="1"/>
            </p:cNvCxnSpPr>
            <p:nvPr/>
          </p:nvCxnSpPr>
          <p:spPr>
            <a:xfrm flipV="1">
              <a:off x="6289227" y="2376493"/>
              <a:ext cx="152405" cy="13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13" idx="3"/>
              <a:endCxn id="17" idx="1"/>
            </p:cNvCxnSpPr>
            <p:nvPr/>
          </p:nvCxnSpPr>
          <p:spPr>
            <a:xfrm>
              <a:off x="6738942" y="1652583"/>
              <a:ext cx="157161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4" idx="3"/>
              <a:endCxn id="18" idx="1"/>
            </p:cNvCxnSpPr>
            <p:nvPr/>
          </p:nvCxnSpPr>
          <p:spPr>
            <a:xfrm>
              <a:off x="6741669" y="2376493"/>
              <a:ext cx="157161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17" idx="3"/>
              <a:endCxn id="20" idx="1"/>
            </p:cNvCxnSpPr>
            <p:nvPr/>
          </p:nvCxnSpPr>
          <p:spPr>
            <a:xfrm flipV="1">
              <a:off x="7196140" y="1652583"/>
              <a:ext cx="152405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18" idx="3"/>
              <a:endCxn id="21" idx="1"/>
            </p:cNvCxnSpPr>
            <p:nvPr/>
          </p:nvCxnSpPr>
          <p:spPr>
            <a:xfrm>
              <a:off x="7198867" y="2376494"/>
              <a:ext cx="152405" cy="27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20" idx="3"/>
              <a:endCxn id="28" idx="1"/>
            </p:cNvCxnSpPr>
            <p:nvPr/>
          </p:nvCxnSpPr>
          <p:spPr>
            <a:xfrm>
              <a:off x="7648582" y="1652583"/>
              <a:ext cx="133351" cy="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28" idx="3"/>
              <a:endCxn id="31" idx="1"/>
            </p:cNvCxnSpPr>
            <p:nvPr/>
          </p:nvCxnSpPr>
          <p:spPr>
            <a:xfrm flipV="1">
              <a:off x="8081970" y="1652583"/>
              <a:ext cx="152405" cy="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31" idx="3"/>
              <a:endCxn id="34" idx="1"/>
            </p:cNvCxnSpPr>
            <p:nvPr/>
          </p:nvCxnSpPr>
          <p:spPr>
            <a:xfrm>
              <a:off x="8534412" y="1652583"/>
              <a:ext cx="1571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29" idx="3"/>
              <a:endCxn id="32" idx="1"/>
            </p:cNvCxnSpPr>
            <p:nvPr/>
          </p:nvCxnSpPr>
          <p:spPr>
            <a:xfrm flipV="1">
              <a:off x="8084697" y="2374111"/>
              <a:ext cx="152405" cy="2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21" idx="3"/>
              <a:endCxn id="29" idx="1"/>
            </p:cNvCxnSpPr>
            <p:nvPr/>
          </p:nvCxnSpPr>
          <p:spPr>
            <a:xfrm flipV="1">
              <a:off x="7651309" y="2376497"/>
              <a:ext cx="133351" cy="2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32" idx="3"/>
              <a:endCxn id="35" idx="1"/>
            </p:cNvCxnSpPr>
            <p:nvPr/>
          </p:nvCxnSpPr>
          <p:spPr>
            <a:xfrm>
              <a:off x="8537139" y="2374111"/>
              <a:ext cx="1571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Up Arrow 108"/>
            <p:cNvSpPr/>
            <p:nvPr/>
          </p:nvSpPr>
          <p:spPr>
            <a:xfrm flipH="1">
              <a:off x="6086006" y="2720715"/>
              <a:ext cx="102941" cy="217357"/>
            </a:xfrm>
            <a:prstGeom prst="up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Up Arrow 109"/>
            <p:cNvSpPr/>
            <p:nvPr/>
          </p:nvSpPr>
          <p:spPr>
            <a:xfrm flipH="1">
              <a:off x="6545701" y="2730710"/>
              <a:ext cx="102941" cy="217357"/>
            </a:xfrm>
            <a:prstGeom prst="up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Up Arrow 110"/>
            <p:cNvSpPr/>
            <p:nvPr/>
          </p:nvSpPr>
          <p:spPr>
            <a:xfrm flipH="1">
              <a:off x="7002899" y="2730710"/>
              <a:ext cx="102941" cy="217357"/>
            </a:xfrm>
            <a:prstGeom prst="up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Up Arrow 111"/>
            <p:cNvSpPr/>
            <p:nvPr/>
          </p:nvSpPr>
          <p:spPr>
            <a:xfrm flipH="1">
              <a:off x="7452607" y="2738205"/>
              <a:ext cx="102941" cy="217357"/>
            </a:xfrm>
            <a:prstGeom prst="up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Up Arrow 112"/>
            <p:cNvSpPr/>
            <p:nvPr/>
          </p:nvSpPr>
          <p:spPr>
            <a:xfrm flipH="1">
              <a:off x="7879828" y="1081797"/>
              <a:ext cx="102941" cy="217357"/>
            </a:xfrm>
            <a:prstGeom prst="up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Up Arrow 113"/>
            <p:cNvSpPr/>
            <p:nvPr/>
          </p:nvSpPr>
          <p:spPr>
            <a:xfrm flipH="1">
              <a:off x="8332028" y="1076802"/>
              <a:ext cx="102941" cy="217357"/>
            </a:xfrm>
            <a:prstGeom prst="up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Up Arrow 114"/>
            <p:cNvSpPr/>
            <p:nvPr/>
          </p:nvSpPr>
          <p:spPr>
            <a:xfrm flipH="1">
              <a:off x="8789223" y="1076802"/>
              <a:ext cx="102941" cy="217357"/>
            </a:xfrm>
            <a:prstGeom prst="up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Up Arrow 115"/>
            <p:cNvSpPr/>
            <p:nvPr/>
          </p:nvSpPr>
          <p:spPr>
            <a:xfrm flipH="1">
              <a:off x="8342023" y="2720723"/>
              <a:ext cx="102941" cy="217357"/>
            </a:xfrm>
            <a:prstGeom prst="up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Up Arrow 116"/>
            <p:cNvSpPr/>
            <p:nvPr/>
          </p:nvSpPr>
          <p:spPr>
            <a:xfrm flipH="1">
              <a:off x="8799218" y="2720723"/>
              <a:ext cx="102941" cy="217357"/>
            </a:xfrm>
            <a:prstGeom prst="up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Diamond 117"/>
            <p:cNvSpPr/>
            <p:nvPr/>
          </p:nvSpPr>
          <p:spPr>
            <a:xfrm>
              <a:off x="7887323" y="2768185"/>
              <a:ext cx="124920" cy="139906"/>
            </a:xfrm>
            <a:prstGeom prst="diamond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Rounded Rectangle 118"/>
          <p:cNvSpPr/>
          <p:nvPr/>
        </p:nvSpPr>
        <p:spPr>
          <a:xfrm>
            <a:off x="3994484" y="2490366"/>
            <a:ext cx="385011" cy="165455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/>
          <p:cNvGrpSpPr/>
          <p:nvPr/>
        </p:nvGrpSpPr>
        <p:grpSpPr>
          <a:xfrm>
            <a:off x="4004007" y="4185826"/>
            <a:ext cx="385011" cy="1654558"/>
            <a:chOff x="4004007" y="4185826"/>
            <a:chExt cx="385011" cy="1654558"/>
          </a:xfrm>
        </p:grpSpPr>
        <p:sp>
          <p:nvSpPr>
            <p:cNvPr id="120" name="Rounded Rectangle 119"/>
            <p:cNvSpPr/>
            <p:nvPr/>
          </p:nvSpPr>
          <p:spPr>
            <a:xfrm>
              <a:off x="4004007" y="4185826"/>
              <a:ext cx="385011" cy="165455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ed Rectangle 120"/>
            <p:cNvSpPr/>
            <p:nvPr/>
          </p:nvSpPr>
          <p:spPr>
            <a:xfrm rot="5400000">
              <a:off x="3919253" y="4333595"/>
              <a:ext cx="543340" cy="3049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ounded Rectangle 121"/>
            <p:cNvSpPr/>
            <p:nvPr/>
          </p:nvSpPr>
          <p:spPr>
            <a:xfrm rot="5400000">
              <a:off x="3923002" y="4923128"/>
              <a:ext cx="544879" cy="295916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ounded Rectangle 122"/>
            <p:cNvSpPr/>
            <p:nvPr/>
          </p:nvSpPr>
          <p:spPr>
            <a:xfrm rot="5400000">
              <a:off x="3987296" y="5444621"/>
              <a:ext cx="416291" cy="29591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Rounded Rectangle 124"/>
          <p:cNvSpPr/>
          <p:nvPr/>
        </p:nvSpPr>
        <p:spPr>
          <a:xfrm>
            <a:off x="4875555" y="2485599"/>
            <a:ext cx="385011" cy="165455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125"/>
          <p:cNvSpPr/>
          <p:nvPr/>
        </p:nvSpPr>
        <p:spPr>
          <a:xfrm>
            <a:off x="4870790" y="4181059"/>
            <a:ext cx="385011" cy="16545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31"/>
          <p:cNvSpPr/>
          <p:nvPr/>
        </p:nvSpPr>
        <p:spPr>
          <a:xfrm>
            <a:off x="6342786" y="3353780"/>
            <a:ext cx="385011" cy="165455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04515" y="3353780"/>
            <a:ext cx="385011" cy="1654558"/>
            <a:chOff x="4004007" y="4185826"/>
            <a:chExt cx="385011" cy="1654558"/>
          </a:xfrm>
        </p:grpSpPr>
        <p:sp>
          <p:nvSpPr>
            <p:cNvPr id="135" name="Rounded Rectangle 134"/>
            <p:cNvSpPr/>
            <p:nvPr/>
          </p:nvSpPr>
          <p:spPr>
            <a:xfrm>
              <a:off x="4004007" y="4185826"/>
              <a:ext cx="385011" cy="165455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ounded Rectangle 135"/>
            <p:cNvSpPr/>
            <p:nvPr/>
          </p:nvSpPr>
          <p:spPr>
            <a:xfrm rot="5400000">
              <a:off x="3919253" y="4333595"/>
              <a:ext cx="543340" cy="3049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ounded Rectangle 136"/>
            <p:cNvSpPr/>
            <p:nvPr/>
          </p:nvSpPr>
          <p:spPr>
            <a:xfrm rot="5400000">
              <a:off x="3923002" y="4923128"/>
              <a:ext cx="544879" cy="295916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ounded Rectangle 137"/>
            <p:cNvSpPr/>
            <p:nvPr/>
          </p:nvSpPr>
          <p:spPr>
            <a:xfrm rot="5400000">
              <a:off x="3987296" y="5444621"/>
              <a:ext cx="416291" cy="29591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Rounded Rectangle 138"/>
          <p:cNvSpPr/>
          <p:nvPr/>
        </p:nvSpPr>
        <p:spPr>
          <a:xfrm>
            <a:off x="8092356" y="3358547"/>
            <a:ext cx="385011" cy="165455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ounded Rectangle 139"/>
          <p:cNvSpPr/>
          <p:nvPr/>
        </p:nvSpPr>
        <p:spPr>
          <a:xfrm>
            <a:off x="8973427" y="3353780"/>
            <a:ext cx="385011" cy="165455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/>
          <p:cNvGrpSpPr/>
          <p:nvPr/>
        </p:nvGrpSpPr>
        <p:grpSpPr>
          <a:xfrm>
            <a:off x="9913737" y="3353780"/>
            <a:ext cx="385011" cy="1654558"/>
            <a:chOff x="4004007" y="4185826"/>
            <a:chExt cx="385011" cy="1654558"/>
          </a:xfrm>
        </p:grpSpPr>
        <p:sp>
          <p:nvSpPr>
            <p:cNvPr id="142" name="Rounded Rectangle 141"/>
            <p:cNvSpPr/>
            <p:nvPr/>
          </p:nvSpPr>
          <p:spPr>
            <a:xfrm>
              <a:off x="4004007" y="4185826"/>
              <a:ext cx="385011" cy="165455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ounded Rectangle 142"/>
            <p:cNvSpPr/>
            <p:nvPr/>
          </p:nvSpPr>
          <p:spPr>
            <a:xfrm rot="5400000">
              <a:off x="3919253" y="4333595"/>
              <a:ext cx="543340" cy="3049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ounded Rectangle 143"/>
            <p:cNvSpPr/>
            <p:nvPr/>
          </p:nvSpPr>
          <p:spPr>
            <a:xfrm rot="5400000">
              <a:off x="3923002" y="4923128"/>
              <a:ext cx="544879" cy="295916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ounded Rectangle 144"/>
            <p:cNvSpPr/>
            <p:nvPr/>
          </p:nvSpPr>
          <p:spPr>
            <a:xfrm rot="5400000">
              <a:off x="3987296" y="5444621"/>
              <a:ext cx="416291" cy="29591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850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49507" y="509666"/>
            <a:ext cx="7581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Natural Language Interface (Neural Translation Machine):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63244" y="1405468"/>
            <a:ext cx="5769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Training Data</a:t>
            </a:r>
            <a:r>
              <a:rPr lang="en-US" sz="2000" dirty="0" smtClean="0"/>
              <a:t>: .qu, .fi, </a:t>
            </a:r>
            <a:r>
              <a:rPr lang="en-US" sz="2000" b="1" dirty="0" smtClean="0"/>
              <a:t>.lo </a:t>
            </a:r>
            <a:r>
              <a:rPr lang="en-US" sz="2000" dirty="0" smtClean="0"/>
              <a:t>files (</a:t>
            </a:r>
            <a:r>
              <a:rPr lang="en-US" sz="2000" dirty="0"/>
              <a:t>original </a:t>
            </a:r>
            <a:r>
              <a:rPr lang="en-US" sz="2000" dirty="0" smtClean="0"/>
              <a:t>files); .ta, .qux, </a:t>
            </a:r>
            <a:r>
              <a:rPr lang="en-US" sz="2000" b="1" dirty="0" smtClean="0"/>
              <a:t>.lox </a:t>
            </a:r>
            <a:r>
              <a:rPr lang="en-US" sz="2000" dirty="0" smtClean="0"/>
              <a:t>files (generated through tagging process)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2980267" y="2293543"/>
            <a:ext cx="78570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diff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Silver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where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Nation equal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italy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and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where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Nation equal </a:t>
            </a:r>
            <a:r>
              <a:rPr lang="en-US" dirty="0" err="1" smtClean="0">
                <a:solidFill>
                  <a:srgbClr val="454545"/>
                </a:solidFill>
                <a:latin typeface="Helvetica Neue" charset="0"/>
              </a:rPr>
              <a:t>india</a:t>
            </a:r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Silver Nation</a:t>
            </a: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&lt;nan&gt; </a:t>
            </a:r>
            <a:r>
              <a:rPr lang="en-US" dirty="0" err="1" smtClean="0">
                <a:solidFill>
                  <a:srgbClr val="454545"/>
                </a:solidFill>
                <a:latin typeface="Helvetica Neue" charset="0"/>
              </a:rPr>
              <a:t>italy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; </a:t>
            </a:r>
            <a:r>
              <a:rPr lang="en-US" dirty="0" err="1" smtClean="0">
                <a:solidFill>
                  <a:srgbClr val="454545"/>
                </a:solidFill>
                <a:latin typeface="Helvetica Neue" charset="0"/>
              </a:rPr>
              <a:t>india</a:t>
            </a:r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diff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&lt;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field&gt;:0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where &lt;field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&gt;:1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equal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&lt;value&gt;:1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and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where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&lt;field&gt;:1 equal &lt;value&gt;: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/>
            </a:r>
            <a:br>
              <a:rPr lang="en-US" dirty="0">
                <a:solidFill>
                  <a:srgbClr val="454545"/>
                </a:solidFill>
                <a:latin typeface="Helvetica Neue" charset="0"/>
              </a:rPr>
            </a:br>
            <a:endParaRPr lang="en-US" dirty="0">
              <a:solidFill>
                <a:srgbClr val="454545"/>
              </a:solidFill>
              <a:effectLst/>
              <a:latin typeface="Helvetica Neue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51697" y="3126274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.ficorr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661687" y="3688724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.vacorr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91667" y="4256072"/>
            <a:ext cx="1139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Logical template</a:t>
            </a:r>
          </a:p>
          <a:p>
            <a:r>
              <a:rPr lang="en-US" b="1" dirty="0" smtClean="0"/>
              <a:t>(.lox)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691667" y="2294284"/>
            <a:ext cx="1278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Logic form</a:t>
            </a:r>
          </a:p>
          <a:p>
            <a:r>
              <a:rPr lang="en-US" b="1" dirty="0" smtClean="0"/>
              <a:t>(.lo)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809067" y="5350930"/>
            <a:ext cx="24214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Natural Language Interface (NLI)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573135" y="5437652"/>
            <a:ext cx="21183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Tagged query</a:t>
            </a:r>
          </a:p>
          <a:p>
            <a:r>
              <a:rPr lang="en-US" dirty="0" smtClean="0"/>
              <a:t>(.</a:t>
            </a:r>
            <a:r>
              <a:rPr lang="en-US" dirty="0" err="1" smtClean="0"/>
              <a:t>qu+.ta</a:t>
            </a:r>
            <a:r>
              <a:rPr lang="en-US" dirty="0" smtClean="0"/>
              <a:t> / .qux)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68266" y="5437651"/>
            <a:ext cx="19134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smtClean="0"/>
              <a:t>ogical </a:t>
            </a:r>
            <a:r>
              <a:rPr lang="en-US" dirty="0" smtClean="0"/>
              <a:t>template</a:t>
            </a:r>
          </a:p>
          <a:p>
            <a:r>
              <a:rPr lang="en-US" dirty="0" smtClean="0"/>
              <a:t>(.lox)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3"/>
            <a:endCxn id="16" idx="1"/>
          </p:cNvCxnSpPr>
          <p:nvPr/>
        </p:nvCxnSpPr>
        <p:spPr>
          <a:xfrm>
            <a:off x="3691468" y="5760818"/>
            <a:ext cx="1117599" cy="5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8" idx="1"/>
          </p:cNvCxnSpPr>
          <p:nvPr/>
        </p:nvCxnSpPr>
        <p:spPr>
          <a:xfrm flipV="1">
            <a:off x="7230534" y="5760817"/>
            <a:ext cx="1337732" cy="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66800" y="2387601"/>
            <a:ext cx="0" cy="273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3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49507" y="509666"/>
            <a:ext cx="7581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Natural Language Interface (Neural Translation Machine):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63244" y="1405468"/>
            <a:ext cx="5769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Evaluation &amp; Converting template to logical form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2980267" y="3292606"/>
            <a:ext cx="785706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diff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&lt;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field&gt;:0 where &lt;field&gt;:1 equal &lt;value&gt;:1 and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where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&lt;field&gt;:1 equal &lt;value&gt;: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/>
            </a:r>
            <a:br>
              <a:rPr lang="en-US" dirty="0">
                <a:solidFill>
                  <a:srgbClr val="454545"/>
                </a:solidFill>
                <a:latin typeface="Helvetica Neue" charset="0"/>
              </a:rPr>
            </a:br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Silver Nation Nation</a:t>
            </a: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&lt;nan&gt; </a:t>
            </a:r>
            <a:r>
              <a:rPr lang="en-US" dirty="0" err="1" smtClean="0">
                <a:solidFill>
                  <a:srgbClr val="454545"/>
                </a:solidFill>
                <a:latin typeface="Helvetica Neue" charset="0"/>
              </a:rPr>
              <a:t>italy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dirty="0" err="1" smtClean="0">
                <a:solidFill>
                  <a:srgbClr val="454545"/>
                </a:solidFill>
                <a:latin typeface="Helvetica Neue" charset="0"/>
              </a:rPr>
              <a:t>india</a:t>
            </a:r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diff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Silver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where Nation equal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italy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and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where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Nation equal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india</a:t>
            </a:r>
            <a:endParaRPr lang="en-US" dirty="0">
              <a:solidFill>
                <a:srgbClr val="454545"/>
              </a:solidFill>
              <a:latin typeface="Helvetica Neue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51697" y="4396271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.ficorr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661687" y="4958721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.vacorr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661687" y="3298325"/>
            <a:ext cx="1139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Logical template</a:t>
            </a:r>
          </a:p>
          <a:p>
            <a:r>
              <a:rPr lang="en-US" b="1" dirty="0" smtClean="0"/>
              <a:t>(.lox)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651697" y="5520510"/>
            <a:ext cx="1278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Logic form</a:t>
            </a:r>
          </a:p>
          <a:p>
            <a:r>
              <a:rPr lang="en-US" b="1" dirty="0" smtClean="0"/>
              <a:t>(.lo)</a:t>
            </a:r>
            <a:endParaRPr lang="en-US" b="1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066800" y="3386664"/>
            <a:ext cx="0" cy="273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09067" y="2099728"/>
            <a:ext cx="24214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Natural Language Interface (NLI)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573135" y="2186450"/>
            <a:ext cx="21183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Tagged query</a:t>
            </a:r>
          </a:p>
          <a:p>
            <a:r>
              <a:rPr lang="en-US" dirty="0" smtClean="0"/>
              <a:t>(.</a:t>
            </a:r>
            <a:r>
              <a:rPr lang="en-US" dirty="0" err="1" smtClean="0"/>
              <a:t>qu+.ta</a:t>
            </a:r>
            <a:r>
              <a:rPr lang="en-US" dirty="0" smtClean="0"/>
              <a:t> / .qux)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568266" y="2186449"/>
            <a:ext cx="19134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smtClean="0"/>
              <a:t>ogical </a:t>
            </a:r>
            <a:r>
              <a:rPr lang="en-US" dirty="0" smtClean="0"/>
              <a:t>template</a:t>
            </a:r>
          </a:p>
          <a:p>
            <a:r>
              <a:rPr lang="en-US" dirty="0" smtClean="0"/>
              <a:t>(.lox)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691468" y="2509616"/>
            <a:ext cx="1117599" cy="5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7230534" y="2509615"/>
            <a:ext cx="1337732" cy="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52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3" grpId="0"/>
      <p:bldP spid="24" grpId="0"/>
      <p:bldP spid="25" grpId="0"/>
      <p:bldP spid="27" grpId="0" animBg="1"/>
      <p:bldP spid="28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augmentation [5,6]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7280" y="1845734"/>
            <a:ext cx="8793482" cy="438361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Annotate </a:t>
            </a:r>
            <a:r>
              <a:rPr lang="en-US" sz="2400" b="1" dirty="0" smtClean="0"/>
              <a:t>~800 </a:t>
            </a:r>
            <a:r>
              <a:rPr lang="en-US" sz="2400" b="1" dirty="0"/>
              <a:t>queries </a:t>
            </a:r>
            <a:r>
              <a:rPr lang="en-US" sz="2400" dirty="0"/>
              <a:t>with corresponding </a:t>
            </a:r>
            <a:r>
              <a:rPr lang="en-US" sz="2400" b="1" dirty="0" smtClean="0"/>
              <a:t>SQL-extended command</a:t>
            </a:r>
            <a:r>
              <a:rPr lang="en-US" sz="2400" dirty="0" smtClean="0"/>
              <a:t> </a:t>
            </a:r>
            <a:r>
              <a:rPr lang="en-US" sz="2400" dirty="0"/>
              <a:t>based on </a:t>
            </a:r>
            <a:r>
              <a:rPr lang="en-US" sz="2400" dirty="0" err="1"/>
              <a:t>Wikitable</a:t>
            </a:r>
            <a:r>
              <a:rPr lang="en-US" sz="2400" dirty="0"/>
              <a:t> queries; </a:t>
            </a:r>
            <a:r>
              <a:rPr lang="en-US" sz="2400" b="1" dirty="0"/>
              <a:t>Augment to </a:t>
            </a:r>
            <a:r>
              <a:rPr lang="en-US" sz="2400" b="1" dirty="0" smtClean="0"/>
              <a:t>~12,000 </a:t>
            </a:r>
            <a:r>
              <a:rPr lang="en-US" sz="2400" b="1" dirty="0"/>
              <a:t>queries</a:t>
            </a:r>
            <a:r>
              <a:rPr lang="en-US" sz="2400" dirty="0"/>
              <a:t> and corresponding logical forms.  </a:t>
            </a:r>
          </a:p>
          <a:p>
            <a:pPr lvl="1">
              <a:buFont typeface="Wingdings" charset="2"/>
              <a:buChar char="§"/>
            </a:pPr>
            <a:endParaRPr lang="en-US" sz="2000" dirty="0"/>
          </a:p>
          <a:p>
            <a:pPr lvl="1">
              <a:buFont typeface="Wingdings" charset="2"/>
              <a:buChar char="§"/>
            </a:pPr>
            <a:r>
              <a:rPr lang="en-US" sz="2200" dirty="0"/>
              <a:t>Field recombination </a:t>
            </a:r>
            <a:r>
              <a:rPr lang="en-US" sz="2200" dirty="0" smtClean="0"/>
              <a:t>and </a:t>
            </a:r>
            <a:r>
              <a:rPr lang="en-US" sz="2200" dirty="0"/>
              <a:t>value replacement </a:t>
            </a:r>
            <a:r>
              <a:rPr lang="en-US" dirty="0"/>
              <a:t>(</a:t>
            </a:r>
            <a:r>
              <a:rPr lang="en-US" dirty="0" err="1" smtClean="0"/>
              <a:t>eg</a:t>
            </a:r>
            <a:r>
              <a:rPr lang="en-US" dirty="0"/>
              <a:t>. argmax Nation </a:t>
            </a:r>
            <a:r>
              <a:rPr lang="en-US" b="1" dirty="0"/>
              <a:t>Gold</a:t>
            </a:r>
            <a:r>
              <a:rPr lang="en-US" dirty="0"/>
              <a:t> -&gt; argmax Nation </a:t>
            </a:r>
            <a:r>
              <a:rPr lang="en-US" b="1" dirty="0" smtClean="0"/>
              <a:t>Silver, </a:t>
            </a:r>
            <a:r>
              <a:rPr lang="en-US" dirty="0"/>
              <a:t>where Nation equal </a:t>
            </a:r>
            <a:r>
              <a:rPr lang="en-US" b="1" dirty="0"/>
              <a:t>Romania</a:t>
            </a:r>
            <a:r>
              <a:rPr lang="en-US" dirty="0"/>
              <a:t> -&gt; where Nation equal </a:t>
            </a:r>
            <a:r>
              <a:rPr lang="en-US" b="1" dirty="0"/>
              <a:t>Spain</a:t>
            </a:r>
            <a:r>
              <a:rPr lang="en-US" dirty="0" smtClean="0"/>
              <a:t>) </a:t>
            </a:r>
            <a:endParaRPr lang="en-US" sz="2200" dirty="0"/>
          </a:p>
          <a:p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Paraphrase sentences recombination</a:t>
            </a:r>
            <a:endParaRPr lang="en-US" dirty="0"/>
          </a:p>
          <a:p>
            <a:r>
              <a:rPr lang="en-US" dirty="0"/>
              <a:t> </a:t>
            </a:r>
          </a:p>
          <a:p>
            <a:pPr lvl="1">
              <a:buFont typeface="Wingdings" charset="2"/>
              <a:buChar char="§"/>
            </a:pPr>
            <a:r>
              <a:rPr lang="en-US" sz="2200" dirty="0"/>
              <a:t>Synonyms replacement </a:t>
            </a: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. which </a:t>
            </a:r>
            <a:r>
              <a:rPr lang="en-US" b="1" dirty="0"/>
              <a:t>nation</a:t>
            </a:r>
            <a:r>
              <a:rPr lang="en-US" dirty="0"/>
              <a:t> won -&gt; which </a:t>
            </a:r>
            <a:r>
              <a:rPr lang="en-US" b="1" dirty="0"/>
              <a:t>country</a:t>
            </a:r>
            <a:r>
              <a:rPr lang="en-US" dirty="0"/>
              <a:t> won</a:t>
            </a:r>
            <a:r>
              <a:rPr lang="en-US" dirty="0" smtClean="0"/>
              <a:t>)</a:t>
            </a:r>
          </a:p>
          <a:p>
            <a:pPr lvl="1">
              <a:buFont typeface="Wingdings" charset="2"/>
              <a:buChar char="§"/>
            </a:pPr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sz="2200" dirty="0"/>
              <a:t>Noise inducing </a:t>
            </a:r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smtClean="0"/>
              <a:t>has/had, is/are, is/was, ‘the’</a:t>
            </a:r>
            <a:r>
              <a:rPr lang="en-US" dirty="0" smtClean="0"/>
              <a:t>)</a:t>
            </a:r>
            <a:endParaRPr lang="en-US" dirty="0"/>
          </a:p>
          <a:p>
            <a:pPr lvl="1">
              <a:buFont typeface="Wingdings" charset="2"/>
              <a:buChar char="§"/>
            </a:pPr>
            <a:endParaRPr lang="en-US" sz="2200" dirty="0"/>
          </a:p>
          <a:p>
            <a:pPr lvl="1">
              <a:buFont typeface="Wingdings" charset="2"/>
              <a:buChar char="§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0661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49507" y="509666"/>
            <a:ext cx="7581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Natural Language Interface </a:t>
            </a:r>
            <a:r>
              <a:rPr lang="en-US" sz="2400" dirty="0" smtClean="0"/>
              <a:t>(NLI):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775201" y="1405464"/>
            <a:ext cx="24214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Natural Language Interface (NLI)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539269" y="1492186"/>
            <a:ext cx="21183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Tagged_query</a:t>
            </a:r>
            <a:endParaRPr lang="en-US" dirty="0" smtClean="0"/>
          </a:p>
          <a:p>
            <a:r>
              <a:rPr lang="en-US" dirty="0" smtClean="0"/>
              <a:t>(.</a:t>
            </a:r>
            <a:r>
              <a:rPr lang="en-US" dirty="0" err="1" smtClean="0"/>
              <a:t>qu+.ta</a:t>
            </a:r>
            <a:r>
              <a:rPr lang="en-US" dirty="0" smtClean="0"/>
              <a:t> / .qux)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34400" y="1492185"/>
            <a:ext cx="19134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smtClean="0"/>
              <a:t>ogical </a:t>
            </a:r>
            <a:r>
              <a:rPr lang="en-US" dirty="0" smtClean="0"/>
              <a:t>template</a:t>
            </a:r>
          </a:p>
          <a:p>
            <a:r>
              <a:rPr lang="en-US" dirty="0" smtClean="0"/>
              <a:t>(.lox)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3"/>
            <a:endCxn id="16" idx="1"/>
          </p:cNvCxnSpPr>
          <p:nvPr/>
        </p:nvCxnSpPr>
        <p:spPr>
          <a:xfrm>
            <a:off x="3657602" y="1815352"/>
            <a:ext cx="1117599" cy="5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8" idx="1"/>
          </p:cNvCxnSpPr>
          <p:nvPr/>
        </p:nvCxnSpPr>
        <p:spPr>
          <a:xfrm flipV="1">
            <a:off x="7196668" y="1815351"/>
            <a:ext cx="1337732" cy="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18067" y="2757315"/>
            <a:ext cx="536786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454545"/>
                </a:solidFill>
                <a:latin typeface="Helvetica Neue" charset="0"/>
              </a:rPr>
              <a:t>Parallel Model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:</a:t>
            </a:r>
          </a:p>
          <a:p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global step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35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00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learning rate 0.0002 step-time 0.34 perplexity 1.00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 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eval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 bucket 0 perplexity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1.00</a:t>
            </a:r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 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eval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 bucket 1 perplexity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1.00</a:t>
            </a:r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 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eval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 bucket 2 perplexity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1.00</a:t>
            </a: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train accuracy (p): 0.81925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dev accuracy (p): 0.79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test accuracy (p):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0.8167855183763757</a:t>
            </a:r>
            <a:endParaRPr lang="en-US" dirty="0">
              <a:solidFill>
                <a:srgbClr val="454545"/>
              </a:solidFill>
              <a:latin typeface="Helvetica Neue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29855" y="2757315"/>
            <a:ext cx="514773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454545"/>
                </a:solidFill>
                <a:latin typeface="Helvetica Neue" charset="0"/>
              </a:rPr>
              <a:t>X </a:t>
            </a:r>
            <a:r>
              <a:rPr lang="en-US" b="1" dirty="0">
                <a:solidFill>
                  <a:srgbClr val="454545"/>
                </a:solidFill>
                <a:latin typeface="Helvetica Neue" charset="0"/>
              </a:rPr>
              <a:t>Model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</a:t>
            </a: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global step 4800 learning rate 0.0003 step-time 0.35 perplexity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1.04</a:t>
            </a:r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 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eval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 bucket 0 perplexity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1.09</a:t>
            </a:r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 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eval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 bucket 1 perplexity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1.03</a:t>
            </a:r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 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eval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 bucket 2 perplexity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1.01</a:t>
            </a: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train accuracy: 0.688571428571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dev accuracy: 0.683333333333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test accuracy: 0.696673189824</a:t>
            </a:r>
          </a:p>
        </p:txBody>
      </p:sp>
    </p:spTree>
    <p:extLst>
      <p:ext uri="{BB962C8B-B14F-4D97-AF65-F5344CB8AC3E}">
        <p14:creationId xmlns:p14="http://schemas.microsoft.com/office/powerpoint/2010/main" val="70949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203" y="256624"/>
            <a:ext cx="6072515" cy="1450757"/>
          </a:xfrm>
        </p:spPr>
        <p:txBody>
          <a:bodyPr/>
          <a:lstStyle/>
          <a:p>
            <a:r>
              <a:rPr lang="en-US" altLang="zh-CN" dirty="0" smtClean="0"/>
              <a:t>Problem Statement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4203" y="1845734"/>
                <a:ext cx="5729522" cy="4225282"/>
              </a:xfrm>
            </p:spPr>
            <p:txBody>
              <a:bodyPr>
                <a:normAutofit/>
              </a:bodyPr>
              <a:lstStyle/>
              <a:p>
                <a:pPr lvl="1">
                  <a:buFont typeface="Wingdings" charset="2"/>
                  <a:buChar char="§"/>
                </a:pPr>
                <a:r>
                  <a:rPr lang="en-US" sz="2400" i="1" dirty="0"/>
                  <a:t>Problem: natural language </a:t>
                </a:r>
                <a:r>
                  <a:rPr lang="en-US" sz="2400" i="1" dirty="0" smtClean="0"/>
                  <a:t>interface to database (NLIDB</a:t>
                </a:r>
                <a:r>
                  <a:rPr lang="en-US" sz="2400" i="1" dirty="0" smtClean="0"/>
                  <a:t>), </a:t>
                </a:r>
                <a:r>
                  <a:rPr lang="en-US" sz="2400" i="1" u="sng" dirty="0" smtClean="0"/>
                  <a:t>with capability to adapt to new database without training from scratch.</a:t>
                </a:r>
                <a:endParaRPr lang="en-US" sz="2400" i="1" u="sng" dirty="0"/>
              </a:p>
              <a:p>
                <a:pPr lvl="1">
                  <a:buFont typeface="Wingdings" charset="2"/>
                  <a:buChar char="§"/>
                </a:pPr>
                <a:endParaRPr lang="en-US" sz="2400" dirty="0" smtClean="0"/>
              </a:p>
              <a:p>
                <a:pPr lvl="1">
                  <a:buFont typeface="Wingdings" charset="2"/>
                  <a:buChar char="§"/>
                </a:pPr>
                <a:endParaRPr lang="en-US" sz="2400" dirty="0"/>
              </a:p>
              <a:p>
                <a:pPr lvl="1">
                  <a:buFont typeface="Wingdings" charset="2"/>
                  <a:buChar char="§"/>
                </a:pPr>
                <a:r>
                  <a:rPr lang="en-US" sz="2400" dirty="0" smtClean="0"/>
                  <a:t>Input</a:t>
                </a:r>
                <a:r>
                  <a:rPr lang="en-US" sz="2400" dirty="0"/>
                  <a:t>: NL queries.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𝑞</m:t>
                    </m:r>
                    <m:r>
                      <a:rPr lang="en-US" sz="24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𝑞</m:t>
                            </m:r>
                          </m:e>
                        </m:d>
                      </m:sub>
                    </m:sSub>
                  </m:oMath>
                </a14:m>
                <a:endParaRPr lang="en-US" sz="2400" dirty="0"/>
              </a:p>
              <a:p>
                <a:pPr lvl="1">
                  <a:buFont typeface="Wingdings" charset="2"/>
                  <a:buChar char="§"/>
                </a:pPr>
                <a:r>
                  <a:rPr lang="en-US" sz="2400" dirty="0"/>
                  <a:t>Output: </a:t>
                </a:r>
                <a:r>
                  <a:rPr lang="en-US" sz="2400" dirty="0" smtClean="0"/>
                  <a:t>declarative command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database</a:t>
                </a:r>
              </a:p>
              <a:p>
                <a:pPr lvl="1">
                  <a:buFont typeface="Wingdings" charset="2"/>
                  <a:buChar char="§"/>
                </a:pPr>
                <a:r>
                  <a:rPr lang="en-US" sz="2400" dirty="0"/>
                  <a:t>Dataset: </a:t>
                </a:r>
                <a:r>
                  <a:rPr lang="en-US" sz="2400" b="1" dirty="0" err="1" smtClean="0"/>
                  <a:t>Wikitable</a:t>
                </a:r>
                <a:r>
                  <a:rPr lang="en-US" sz="2400" dirty="0" smtClean="0"/>
                  <a:t>, Geo880</a:t>
                </a:r>
                <a:r>
                  <a:rPr lang="en-US" sz="2400" dirty="0" smtClean="0">
                    <a:solidFill>
                      <a:schemeClr val="bg1">
                        <a:lumMod val="65000"/>
                      </a:schemeClr>
                    </a:solidFill>
                  </a:rPr>
                  <a:t>, </a:t>
                </a: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</a:rPr>
                  <a:t>ATIS, </a:t>
                </a:r>
                <a:r>
                  <a:rPr lang="en-US" sz="2400" dirty="0" smtClean="0">
                    <a:solidFill>
                      <a:schemeClr val="bg1">
                        <a:lumMod val="65000"/>
                      </a:schemeClr>
                    </a:solidFill>
                  </a:rPr>
                  <a:t>Jobs, Overnight</a:t>
                </a:r>
                <a:endParaRPr lang="en-US" sz="24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lvl="1">
                  <a:buFont typeface="Wingdings" charset="2"/>
                  <a:buChar char="§"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4203" y="1845734"/>
                <a:ext cx="5729522" cy="4225282"/>
              </a:xfrm>
              <a:blipFill rotWithShape="0">
                <a:blip r:embed="rId2"/>
                <a:stretch>
                  <a:fillRect t="-2020" r="-2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767" y="2055596"/>
            <a:ext cx="3842576" cy="380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6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Transfer-learning to different database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43297" y="1876948"/>
            <a:ext cx="2424638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Pre-trained Natural </a:t>
            </a:r>
            <a:r>
              <a:rPr lang="en-US" sz="2400" dirty="0" smtClean="0"/>
              <a:t>Language Interface (NLI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74602" y="2235136"/>
            <a:ext cx="191597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DBMS1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Arrow Connector 4"/>
          <p:cNvCxnSpPr>
            <a:stCxn id="3" idx="3"/>
            <a:endCxn id="4" idx="1"/>
          </p:cNvCxnSpPr>
          <p:nvPr/>
        </p:nvCxnSpPr>
        <p:spPr>
          <a:xfrm flipV="1">
            <a:off x="5967935" y="2835301"/>
            <a:ext cx="1406667" cy="11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69838" y="4273492"/>
            <a:ext cx="191597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DBMS2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11" name="Straight Arrow Connector 10"/>
          <p:cNvCxnSpPr>
            <a:stCxn id="3" idx="3"/>
            <a:endCxn id="10" idx="1"/>
          </p:cNvCxnSpPr>
          <p:nvPr/>
        </p:nvCxnSpPr>
        <p:spPr>
          <a:xfrm>
            <a:off x="5967935" y="2846444"/>
            <a:ext cx="1401903" cy="202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41192" y="4251404"/>
            <a:ext cx="1469350" cy="1349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6938" y="3815940"/>
            <a:ext cx="102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Schema2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013642" y="4318860"/>
            <a:ext cx="2500" cy="322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68542" y="4336350"/>
            <a:ext cx="0" cy="673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320942" y="4353840"/>
            <a:ext cx="0" cy="496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500822" y="4326360"/>
            <a:ext cx="2500" cy="322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55722" y="4343850"/>
            <a:ext cx="0" cy="48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823112" y="4331360"/>
            <a:ext cx="0" cy="360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46814" y="4769438"/>
            <a:ext cx="1219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fields values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957903" y="5434801"/>
            <a:ext cx="1469350" cy="13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06438" y="5049091"/>
            <a:ext cx="179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Unique </a:t>
            </a:r>
            <a:r>
              <a:rPr lang="en-US" smtClean="0"/>
              <a:t>Queries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110303" y="5601489"/>
            <a:ext cx="1469350" cy="13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262703" y="5753889"/>
            <a:ext cx="1469350" cy="13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/>
          <p:cNvSpPr/>
          <p:nvPr/>
        </p:nvSpPr>
        <p:spPr>
          <a:xfrm>
            <a:off x="2866012" y="4185272"/>
            <a:ext cx="505838" cy="15686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529009" y="4759441"/>
            <a:ext cx="2424638" cy="4697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Tag and augment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Straight Arrow Connector 29"/>
          <p:cNvCxnSpPr>
            <a:stCxn id="29" idx="0"/>
            <a:endCxn id="3" idx="2"/>
          </p:cNvCxnSpPr>
          <p:nvPr/>
        </p:nvCxnSpPr>
        <p:spPr>
          <a:xfrm flipV="1">
            <a:off x="4741328" y="3815940"/>
            <a:ext cx="14288" cy="94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54209" y="4169798"/>
            <a:ext cx="1463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fine-tune training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6596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/>
      <p:bldP spid="22" grpId="0"/>
      <p:bldP spid="23" grpId="0" animBg="1"/>
      <p:bldP spid="24" grpId="0"/>
      <p:bldP spid="25" grpId="0" animBg="1"/>
      <p:bldP spid="26" grpId="0" animBg="1"/>
      <p:bldP spid="28" grpId="0" animBg="1"/>
      <p:bldP spid="29" grpId="0" animBg="1"/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71977" y="762520"/>
            <a:ext cx="2424638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Pre-trained Natural </a:t>
            </a:r>
            <a:r>
              <a:rPr lang="en-US" sz="2400" dirty="0" smtClean="0"/>
              <a:t>Language Interface (NLI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974679" y="1092132"/>
            <a:ext cx="1915972" cy="129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DBMS1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Arrow Connector 4"/>
          <p:cNvCxnSpPr>
            <a:stCxn id="3" idx="3"/>
            <a:endCxn id="4" idx="1"/>
          </p:cNvCxnSpPr>
          <p:nvPr/>
        </p:nvCxnSpPr>
        <p:spPr>
          <a:xfrm>
            <a:off x="6796615" y="1732016"/>
            <a:ext cx="1178064" cy="6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969915" y="3159064"/>
            <a:ext cx="1915972" cy="129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DBMS2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11" name="Straight Arrow Connector 10"/>
          <p:cNvCxnSpPr>
            <a:stCxn id="3" idx="3"/>
            <a:endCxn id="10" idx="1"/>
          </p:cNvCxnSpPr>
          <p:nvPr/>
        </p:nvCxnSpPr>
        <p:spPr>
          <a:xfrm>
            <a:off x="6796615" y="1732016"/>
            <a:ext cx="1173300" cy="2073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769872" y="3136976"/>
            <a:ext cx="1469350" cy="1349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95617" y="2701512"/>
            <a:ext cx="1309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Schema2</a:t>
            </a:r>
            <a:endParaRPr lang="en-US" sz="24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842322" y="3204432"/>
            <a:ext cx="2500" cy="322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997222" y="3221922"/>
            <a:ext cx="0" cy="673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49622" y="3239412"/>
            <a:ext cx="0" cy="496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329502" y="3211932"/>
            <a:ext cx="2500" cy="322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484402" y="3229422"/>
            <a:ext cx="0" cy="48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651792" y="3216932"/>
            <a:ext cx="0" cy="360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75493" y="3569282"/>
            <a:ext cx="140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fields,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786583" y="4406101"/>
            <a:ext cx="1469350" cy="13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35117" y="3948951"/>
            <a:ext cx="239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Unique </a:t>
            </a:r>
            <a:r>
              <a:rPr lang="en-US" sz="2400" smtClean="0"/>
              <a:t>Queries2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1938983" y="4572789"/>
            <a:ext cx="1469350" cy="13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091383" y="4725189"/>
            <a:ext cx="1469350" cy="13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/>
          <p:cNvSpPr/>
          <p:nvPr/>
        </p:nvSpPr>
        <p:spPr>
          <a:xfrm>
            <a:off x="3780420" y="3070844"/>
            <a:ext cx="505838" cy="15686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4357689" y="3645013"/>
            <a:ext cx="2424638" cy="4697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Augmented data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Straight Arrow Connector 29"/>
          <p:cNvCxnSpPr>
            <a:stCxn id="29" idx="0"/>
            <a:endCxn id="3" idx="2"/>
          </p:cNvCxnSpPr>
          <p:nvPr/>
        </p:nvCxnSpPr>
        <p:spPr>
          <a:xfrm flipV="1">
            <a:off x="5570008" y="2701512"/>
            <a:ext cx="14288" cy="94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582889" y="3055370"/>
            <a:ext cx="182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fine-tune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48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/>
      <p:bldP spid="22" grpId="0"/>
      <p:bldP spid="23" grpId="0" animBg="1"/>
      <p:bldP spid="24" grpId="0"/>
      <p:bldP spid="25" grpId="0" animBg="1"/>
      <p:bldP spid="26" grpId="0" animBg="1"/>
      <p:bldP spid="28" grpId="0" animBg="1"/>
      <p:bldP spid="29" grpId="0" animBg="1"/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Transfer-learning to different database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charset="2"/>
              <a:buChar char="§"/>
            </a:pPr>
            <a:r>
              <a:rPr lang="en-US" sz="2400" dirty="0" smtClean="0"/>
              <a:t>Pre-trained NLI on </a:t>
            </a:r>
            <a:r>
              <a:rPr lang="en-US" sz="2400" dirty="0" err="1" smtClean="0"/>
              <a:t>Wikitable</a:t>
            </a:r>
            <a:r>
              <a:rPr lang="en-US" sz="2400" dirty="0" smtClean="0"/>
              <a:t>-AUG 12k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Directly evaluate without fine-tune-training on </a:t>
            </a:r>
            <a:r>
              <a:rPr lang="en-US" sz="2400" dirty="0" err="1" smtClean="0"/>
              <a:t>GeoQuery</a:t>
            </a:r>
            <a:r>
              <a:rPr lang="en-US" sz="2400" dirty="0" smtClean="0"/>
              <a:t>: 49.7% accuracy</a:t>
            </a:r>
          </a:p>
          <a:p>
            <a:pPr lvl="1">
              <a:buFont typeface="Wingdings" charset="2"/>
              <a:buChar char="§"/>
            </a:pPr>
            <a:endParaRPr lang="en-US" sz="2400" dirty="0"/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Fine-tune training on a 1k domain-specific dataset augmented by ~50 queries from </a:t>
            </a:r>
            <a:r>
              <a:rPr lang="en-US" sz="2400" dirty="0" err="1" smtClean="0"/>
              <a:t>GeoQuery</a:t>
            </a:r>
            <a:r>
              <a:rPr lang="en-US" sz="2400" dirty="0" smtClean="0"/>
              <a:t> (original set with total size 880): TO COME!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721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940" y="1845734"/>
            <a:ext cx="10137468" cy="4555067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§"/>
            </a:pPr>
            <a:r>
              <a:rPr lang="en-US" sz="2400" dirty="0" smtClean="0"/>
              <a:t>We develop a general Transfer-learnable Deep Neural NLIDB Pipeline, which processes the input queries to convert to SQL-extended commands, which could be used to access DBMS; </a:t>
            </a:r>
            <a:endParaRPr lang="en-US" sz="2400" dirty="0"/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The tagging algorithm gives a decent query optimization, adding the schema information to the original query; 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The Seq2seqBridge model enables a information communication between the tagged query and corresponding SQL-extended command, giving a higher test accuracy than normal seq2seq model; 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Data augmentation boosts the volume of dataset while preserve the complexity;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We finally establish a database-adaptation protocol which transfers the formally-trained NLI on unseen different database with high accuracy.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35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4204" y="1845734"/>
            <a:ext cx="9941476" cy="4360194"/>
          </a:xfrm>
        </p:spPr>
        <p:txBody>
          <a:bodyPr>
            <a:normAutofit/>
          </a:bodyPr>
          <a:lstStyle/>
          <a:p>
            <a:r>
              <a:rPr lang="en-US" dirty="0"/>
              <a:t>[1] P. </a:t>
            </a:r>
            <a:r>
              <a:rPr lang="en-US" dirty="0" err="1"/>
              <a:t>Pasupat</a:t>
            </a:r>
            <a:r>
              <a:rPr lang="en-US" dirty="0"/>
              <a:t> and P. Liang, Compositional semantic parsing on semi-structured tables, ACL, 2015. </a:t>
            </a:r>
          </a:p>
          <a:p>
            <a:r>
              <a:rPr lang="en-US" dirty="0" smtClean="0"/>
              <a:t>[2] </a:t>
            </a:r>
            <a:r>
              <a:rPr lang="en-US" dirty="0"/>
              <a:t>P. Yin, Z. Lu, H. Li and B. Kao</a:t>
            </a:r>
            <a:r>
              <a:rPr lang="en-US" i="1" dirty="0"/>
              <a:t>.</a:t>
            </a:r>
            <a:r>
              <a:rPr lang="en-US" dirty="0"/>
              <a:t>, Neural Enquirer: learning to query tables in natural language, JCA, 2016. 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3</a:t>
            </a:r>
            <a:r>
              <a:rPr lang="en-US" dirty="0" smtClean="0"/>
              <a:t>] </a:t>
            </a:r>
            <a:r>
              <a:rPr lang="en-US" dirty="0"/>
              <a:t>Arvind </a:t>
            </a:r>
            <a:r>
              <a:rPr lang="en-US" dirty="0" err="1"/>
              <a:t>Neelakantan</a:t>
            </a:r>
            <a:r>
              <a:rPr lang="en-US" dirty="0"/>
              <a:t>, Quoc V. Le, Mart ́ın </a:t>
            </a:r>
            <a:r>
              <a:rPr lang="en-US" dirty="0" err="1"/>
              <a:t>Abadi</a:t>
            </a:r>
            <a:r>
              <a:rPr lang="en-US" dirty="0"/>
              <a:t>, Andrew McCallum, and Dario </a:t>
            </a:r>
            <a:r>
              <a:rPr lang="en-US" dirty="0" err="1"/>
              <a:t>Amodei</a:t>
            </a:r>
            <a:r>
              <a:rPr lang="en-US" dirty="0"/>
              <a:t>. </a:t>
            </a:r>
            <a:r>
              <a:rPr lang="en-US" dirty="0" smtClean="0"/>
              <a:t>Learning </a:t>
            </a:r>
            <a:r>
              <a:rPr lang="en-US" dirty="0"/>
              <a:t>a natural language interface with neural programmer. </a:t>
            </a:r>
            <a:r>
              <a:rPr lang="en-US" i="1" dirty="0" err="1"/>
              <a:t>CoRR</a:t>
            </a:r>
            <a:r>
              <a:rPr lang="en-US" dirty="0"/>
              <a:t>, abs/1611.08945, 2016. </a:t>
            </a:r>
            <a:endParaRPr lang="en-US" dirty="0" smtClean="0"/>
          </a:p>
          <a:p>
            <a:r>
              <a:rPr lang="en-US" dirty="0" smtClean="0"/>
              <a:t>[4] </a:t>
            </a:r>
            <a:r>
              <a:rPr lang="en-US" dirty="0"/>
              <a:t>Li Dong and Mirella </a:t>
            </a:r>
            <a:r>
              <a:rPr lang="en-US" dirty="0" err="1"/>
              <a:t>Lapata</a:t>
            </a:r>
            <a:r>
              <a:rPr lang="en-US" dirty="0"/>
              <a:t>. Language to logical form with neural attention. </a:t>
            </a:r>
            <a:r>
              <a:rPr lang="en-US" i="1" dirty="0" err="1"/>
              <a:t>CoRR</a:t>
            </a:r>
            <a:r>
              <a:rPr lang="en-US" dirty="0"/>
              <a:t>, abs/1601.01280, 2016. </a:t>
            </a:r>
          </a:p>
          <a:p>
            <a:r>
              <a:rPr lang="en-US" dirty="0" smtClean="0"/>
              <a:t>[5] </a:t>
            </a:r>
            <a:r>
              <a:rPr lang="en-US" dirty="0"/>
              <a:t>Robin </a:t>
            </a:r>
            <a:r>
              <a:rPr lang="en-US" dirty="0" err="1"/>
              <a:t>Jia</a:t>
            </a:r>
            <a:r>
              <a:rPr lang="en-US" dirty="0"/>
              <a:t> and Percy Liang. Data recombination for neural semantic parsing. </a:t>
            </a:r>
            <a:r>
              <a:rPr lang="en-US" i="1" dirty="0" err="1"/>
              <a:t>CoRR</a:t>
            </a:r>
            <a:r>
              <a:rPr lang="en-US" dirty="0"/>
              <a:t>, abs/1606.03622, 2016. </a:t>
            </a:r>
            <a:endParaRPr lang="en-US" dirty="0" smtClean="0"/>
          </a:p>
          <a:p>
            <a:r>
              <a:rPr lang="en-US" dirty="0" smtClean="0"/>
              <a:t>[6] </a:t>
            </a:r>
            <a:r>
              <a:rPr lang="en-US" dirty="0"/>
              <a:t>Xiang Zhang, </a:t>
            </a:r>
            <a:r>
              <a:rPr lang="en-US" dirty="0" err="1"/>
              <a:t>Junbo</a:t>
            </a:r>
            <a:r>
              <a:rPr lang="en-US" dirty="0"/>
              <a:t> Jake Zhao, and Yann </a:t>
            </a:r>
            <a:r>
              <a:rPr lang="en-US" dirty="0" err="1"/>
              <a:t>LeCun</a:t>
            </a:r>
            <a:r>
              <a:rPr lang="en-US" dirty="0"/>
              <a:t>. Character-level convolutional networks for text classification. In </a:t>
            </a:r>
            <a:r>
              <a:rPr lang="en-US" i="1" dirty="0"/>
              <a:t>NIPS</a:t>
            </a:r>
            <a:r>
              <a:rPr lang="en-US" dirty="0"/>
              <a:t>, 2015.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8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8818"/>
            <a:ext cx="12192000" cy="548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3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Recent Related Work (seq2seq)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940" y="1845734"/>
            <a:ext cx="10137468" cy="4555067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§"/>
            </a:pPr>
            <a:r>
              <a:rPr lang="en-US" sz="2400" dirty="0"/>
              <a:t>Robin </a:t>
            </a:r>
            <a:r>
              <a:rPr lang="en-US" sz="2400" dirty="0" err="1"/>
              <a:t>Jia</a:t>
            </a:r>
            <a:r>
              <a:rPr lang="en-US" sz="2400" dirty="0"/>
              <a:t> and Percy </a:t>
            </a:r>
            <a:r>
              <a:rPr lang="en-US" sz="2400" dirty="0" smtClean="0"/>
              <a:t>Liang, </a:t>
            </a:r>
            <a:r>
              <a:rPr lang="en-US" sz="2400" dirty="0"/>
              <a:t>2016. </a:t>
            </a:r>
            <a:r>
              <a:rPr lang="en-US" sz="2400" i="1" dirty="0"/>
              <a:t>Data </a:t>
            </a:r>
            <a:r>
              <a:rPr lang="en-US" sz="2400" i="1" dirty="0" smtClean="0"/>
              <a:t>recombination </a:t>
            </a:r>
            <a:r>
              <a:rPr lang="en-US" sz="2400" i="1" dirty="0"/>
              <a:t>for neural semantic parsing</a:t>
            </a:r>
            <a:r>
              <a:rPr lang="en-US" sz="2400" dirty="0"/>
              <a:t>. </a:t>
            </a:r>
            <a:r>
              <a:rPr lang="en-US" sz="2400" b="1" dirty="0"/>
              <a:t>data augmentation</a:t>
            </a:r>
            <a:endParaRPr lang="en-US" sz="2400" dirty="0"/>
          </a:p>
          <a:p>
            <a:pPr lvl="1">
              <a:buFont typeface="Wingdings" charset="2"/>
              <a:buChar char="§"/>
            </a:pPr>
            <a:endParaRPr lang="en-US" sz="2400" dirty="0" smtClean="0"/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Li </a:t>
            </a:r>
            <a:r>
              <a:rPr lang="en-US" sz="2400" dirty="0"/>
              <a:t>Dong and Mirella </a:t>
            </a:r>
            <a:r>
              <a:rPr lang="en-US" sz="2400" dirty="0" err="1" smtClean="0"/>
              <a:t>Lapata</a:t>
            </a:r>
            <a:r>
              <a:rPr lang="en-US" sz="2400" dirty="0"/>
              <a:t>, 2016. </a:t>
            </a:r>
            <a:r>
              <a:rPr lang="en-US" sz="2400" i="1" dirty="0"/>
              <a:t>Language to Logical Form with Neural </a:t>
            </a:r>
            <a:r>
              <a:rPr lang="en-US" sz="2400" i="1" dirty="0" smtClean="0"/>
              <a:t>Attention</a:t>
            </a:r>
            <a:r>
              <a:rPr lang="en-US" sz="2400" dirty="0" smtClean="0"/>
              <a:t>. </a:t>
            </a:r>
            <a:r>
              <a:rPr lang="en-US" sz="2400" b="1" dirty="0"/>
              <a:t>Seq2seq </a:t>
            </a:r>
            <a:r>
              <a:rPr lang="en-US" sz="2400" b="1" dirty="0" smtClean="0"/>
              <a:t>&amp; Seq2Tree model</a:t>
            </a:r>
            <a:endParaRPr lang="en-US" sz="2400" b="1" dirty="0"/>
          </a:p>
          <a:p>
            <a:pPr lvl="1">
              <a:buFont typeface="Wingdings" charset="2"/>
              <a:buChar char="§"/>
            </a:pPr>
            <a:endParaRPr lang="en-US" sz="2400" dirty="0" smtClean="0"/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Yu Su and </a:t>
            </a:r>
            <a:r>
              <a:rPr lang="en-US" sz="2400" dirty="0" err="1"/>
              <a:t>Xifeng</a:t>
            </a:r>
            <a:r>
              <a:rPr lang="en-US" sz="2400" dirty="0"/>
              <a:t> </a:t>
            </a:r>
            <a:r>
              <a:rPr lang="en-US" sz="2400" dirty="0" smtClean="0"/>
              <a:t>Yan, 2017. </a:t>
            </a:r>
            <a:r>
              <a:rPr lang="en-US" sz="2400" i="1" dirty="0"/>
              <a:t>Cross-domain Semantic Parsing via </a:t>
            </a:r>
            <a:r>
              <a:rPr lang="en-US" sz="2400" i="1" dirty="0" smtClean="0"/>
              <a:t>Paraphrasing</a:t>
            </a:r>
            <a:r>
              <a:rPr lang="en-US" sz="2400" dirty="0" smtClean="0"/>
              <a:t>. </a:t>
            </a:r>
            <a:r>
              <a:rPr lang="en-US" sz="2400" b="1" dirty="0" smtClean="0"/>
              <a:t>Domain adaptation protocol, target domain fine-tuning</a:t>
            </a:r>
            <a:r>
              <a:rPr lang="en-US" sz="2400" dirty="0" smtClean="0"/>
              <a:t> </a:t>
            </a:r>
            <a:endParaRPr lang="en-US" sz="2400" dirty="0"/>
          </a:p>
          <a:p>
            <a:pPr lvl="1">
              <a:buFont typeface="Wingdings" charset="2"/>
              <a:buChar char="§"/>
            </a:pPr>
            <a:endParaRPr lang="en-US" sz="2400" dirty="0" smtClean="0"/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Jonathan </a:t>
            </a:r>
            <a:r>
              <a:rPr lang="en-US" sz="2400" dirty="0" err="1" smtClean="0"/>
              <a:t>Herzig</a:t>
            </a:r>
            <a:r>
              <a:rPr lang="en-US" sz="2400" dirty="0" smtClean="0"/>
              <a:t> </a:t>
            </a:r>
            <a:r>
              <a:rPr lang="en-US" sz="2400" dirty="0"/>
              <a:t>and Jonathan </a:t>
            </a:r>
            <a:r>
              <a:rPr lang="en-US" sz="2400" dirty="0" err="1" smtClean="0"/>
              <a:t>Berant</a:t>
            </a:r>
            <a:r>
              <a:rPr lang="en-US" sz="2400" dirty="0" smtClean="0"/>
              <a:t>, 2017. </a:t>
            </a:r>
            <a:r>
              <a:rPr lang="en-US" sz="2400" i="1" dirty="0"/>
              <a:t>Neural Semantic Parsing over Multiple </a:t>
            </a:r>
            <a:r>
              <a:rPr lang="en-US" sz="2400" i="1" dirty="0" smtClean="0"/>
              <a:t>Knowledge-bases</a:t>
            </a:r>
            <a:r>
              <a:rPr lang="en-US" sz="2400" dirty="0" smtClean="0"/>
              <a:t>. </a:t>
            </a:r>
            <a:r>
              <a:rPr lang="en-US" sz="2400" b="1" dirty="0" smtClean="0"/>
              <a:t>Trained on multiple domain and use on one specific domain with ‘special encoding’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095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940" y="1845734"/>
            <a:ext cx="10137468" cy="4555067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§"/>
            </a:pPr>
            <a:r>
              <a:rPr lang="en-US" sz="2400" dirty="0" smtClean="0"/>
              <a:t>Transfer-learnable Deep Neural NLIDB Pipeline. </a:t>
            </a:r>
            <a:endParaRPr lang="en-US" sz="2400" dirty="0"/>
          </a:p>
          <a:p>
            <a:pPr lvl="1">
              <a:buFont typeface="Wingdings" charset="2"/>
              <a:buChar char="§"/>
            </a:pPr>
            <a:r>
              <a:rPr lang="en-US" sz="2400" dirty="0"/>
              <a:t>T</a:t>
            </a:r>
            <a:r>
              <a:rPr lang="en-US" sz="2400" dirty="0" smtClean="0"/>
              <a:t>agging Algorithm (based on pre-trained dependency tree)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Seq2seqBridge model. 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Data augmentation (recombination + paraphrase + noise).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Cross-database transfer-learning protocol.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716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325180" y="500561"/>
            <a:ext cx="11529308" cy="5543228"/>
            <a:chOff x="325180" y="500561"/>
            <a:chExt cx="11529308" cy="5543228"/>
          </a:xfrm>
        </p:grpSpPr>
        <p:sp>
          <p:nvSpPr>
            <p:cNvPr id="2" name="Rectangle 1"/>
            <p:cNvSpPr/>
            <p:nvPr/>
          </p:nvSpPr>
          <p:spPr>
            <a:xfrm>
              <a:off x="2646784" y="1137601"/>
              <a:ext cx="1760721" cy="3372787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5482429" y="1137601"/>
              <a:ext cx="3413669" cy="3372787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9910095" y="1137602"/>
              <a:ext cx="1817586" cy="33727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97454" y="509851"/>
              <a:ext cx="20986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Query Optimization (QO)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21616" y="500561"/>
              <a:ext cx="20986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Natural Language Interface (NLI)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755865" y="1137601"/>
              <a:ext cx="20986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DBMS (search engine)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94394" y="1453642"/>
              <a:ext cx="1210827" cy="27407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38258" y="1460766"/>
              <a:ext cx="1273837" cy="27407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28197" y="1494336"/>
              <a:ext cx="905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Tagging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14138" y="1464356"/>
              <a:ext cx="10324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</a:t>
              </a:r>
              <a:r>
                <a:rPr lang="en-US" dirty="0" smtClean="0"/>
                <a:t>eq2seq </a:t>
              </a:r>
              <a:r>
                <a:rPr lang="en-US" altLang="zh-CN" dirty="0" smtClean="0"/>
                <a:t>Bridge</a:t>
              </a:r>
              <a:r>
                <a:rPr lang="zh-CN" altLang="en-US" dirty="0" smtClean="0"/>
                <a:t> </a:t>
              </a:r>
              <a:r>
                <a:rPr lang="en-US" altLang="zh-CN" dirty="0"/>
                <a:t>N</a:t>
              </a:r>
              <a:r>
                <a:rPr lang="en-US" altLang="zh-CN" dirty="0" smtClean="0"/>
                <a:t>etwork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15" idx="3"/>
              <a:endCxn id="8" idx="1"/>
            </p:cNvCxnSpPr>
            <p:nvPr/>
          </p:nvCxnSpPr>
          <p:spPr>
            <a:xfrm>
              <a:off x="5440647" y="2813564"/>
              <a:ext cx="253747" cy="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468432" y="2659675"/>
              <a:ext cx="97221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Tag_query</a:t>
              </a:r>
              <a:endParaRPr lang="en-US" sz="1400" dirty="0"/>
            </a:p>
          </p:txBody>
        </p:sp>
        <p:cxnSp>
          <p:nvCxnSpPr>
            <p:cNvPr id="16" name="Straight Arrow Connector 15"/>
            <p:cNvCxnSpPr>
              <a:stCxn id="8" idx="3"/>
              <a:endCxn id="73" idx="1"/>
            </p:cNvCxnSpPr>
            <p:nvPr/>
          </p:nvCxnSpPr>
          <p:spPr>
            <a:xfrm>
              <a:off x="6905221" y="2823994"/>
              <a:ext cx="154230" cy="35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3" idx="3"/>
              <a:endCxn id="19" idx="1"/>
            </p:cNvCxnSpPr>
            <p:nvPr/>
          </p:nvCxnSpPr>
          <p:spPr>
            <a:xfrm flipV="1">
              <a:off x="8786600" y="2823640"/>
              <a:ext cx="1403343" cy="39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0189943" y="2669751"/>
              <a:ext cx="122872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SQL </a:t>
              </a:r>
              <a:r>
                <a:rPr lang="en-US" sz="1400" dirty="0" smtClean="0"/>
                <a:t>command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032028" y="2120659"/>
              <a:ext cx="19374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where &lt;f:1&gt; equal &lt;v:1&gt; select &lt;</a:t>
              </a:r>
              <a:r>
                <a:rPr lang="en-US" sz="1400" dirty="0" smtClean="0"/>
                <a:t>f:2</a:t>
              </a:r>
              <a:r>
                <a:rPr lang="en-US" sz="1400" dirty="0" smtClean="0"/>
                <a:t>&gt;</a:t>
              </a:r>
              <a:endParaRPr lang="en-US" sz="1400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076223" y="3635959"/>
              <a:ext cx="8620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2094961" y="2274355"/>
              <a:ext cx="99025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606873" y="3566009"/>
              <a:ext cx="1469350" cy="134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09373" y="2219396"/>
              <a:ext cx="1469350" cy="13491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5119" y="1783932"/>
              <a:ext cx="1029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Schema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5409" y="3180299"/>
              <a:ext cx="1029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Query</a:t>
              </a:r>
              <a:endParaRPr lang="en-US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681823" y="2286852"/>
              <a:ext cx="2500" cy="322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36723" y="2304342"/>
              <a:ext cx="0" cy="6732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89123" y="2321832"/>
              <a:ext cx="0" cy="4967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1169003" y="2294352"/>
              <a:ext cx="2500" cy="322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323903" y="2311842"/>
              <a:ext cx="0" cy="4870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491293" y="2299352"/>
              <a:ext cx="0" cy="3603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112173" y="2790768"/>
              <a:ext cx="1301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fields </a:t>
              </a:r>
              <a:r>
                <a:rPr lang="en-US" sz="1400" smtClean="0"/>
                <a:t>&amp; values</a:t>
              </a:r>
              <a:endParaRPr lang="en-US" sz="1400" dirty="0"/>
            </a:p>
          </p:txBody>
        </p:sp>
        <p:cxnSp>
          <p:nvCxnSpPr>
            <p:cNvPr id="43" name="Elbow Connector 42"/>
            <p:cNvCxnSpPr>
              <a:stCxn id="4" idx="0"/>
              <a:endCxn id="28" idx="0"/>
            </p:cNvCxnSpPr>
            <p:nvPr/>
          </p:nvCxnSpPr>
          <p:spPr>
            <a:xfrm rot="16200000" flipH="1" flipV="1">
              <a:off x="5561090" y="-3473866"/>
              <a:ext cx="646330" cy="9869266"/>
            </a:xfrm>
            <a:prstGeom prst="bentConnector3">
              <a:avLst>
                <a:gd name="adj1" fmla="val -12575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088142" y="1998837"/>
              <a:ext cx="1062435" cy="523220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Correspondence </a:t>
              </a:r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files</a:t>
              </a:r>
              <a:endParaRPr lang="en-US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cxnSp>
          <p:nvCxnSpPr>
            <p:cNvPr id="47" name="Straight Arrow Connector 46"/>
            <p:cNvCxnSpPr>
              <a:stCxn id="19" idx="0"/>
              <a:endCxn id="7" idx="2"/>
            </p:cNvCxnSpPr>
            <p:nvPr/>
          </p:nvCxnSpPr>
          <p:spPr>
            <a:xfrm flipV="1">
              <a:off x="10804306" y="1783932"/>
              <a:ext cx="871" cy="8858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8851974" y="2838377"/>
              <a:ext cx="12931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look up .corr files</a:t>
              </a:r>
              <a:endParaRPr lang="en-US" sz="1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704838" y="3583904"/>
              <a:ext cx="10321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attention </a:t>
              </a:r>
              <a:r>
                <a:rPr lang="en-US" sz="1400" dirty="0" smtClean="0"/>
                <a:t>network </a:t>
              </a:r>
              <a:endParaRPr lang="en-US" sz="1400" dirty="0"/>
            </a:p>
          </p:txBody>
        </p:sp>
        <p:cxnSp>
          <p:nvCxnSpPr>
            <p:cNvPr id="52" name="Elbow Connector 51"/>
            <p:cNvCxnSpPr>
              <a:endCxn id="15" idx="1"/>
            </p:cNvCxnSpPr>
            <p:nvPr/>
          </p:nvCxnSpPr>
          <p:spPr>
            <a:xfrm flipV="1">
              <a:off x="2948690" y="2813564"/>
              <a:ext cx="1519742" cy="82239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 flipV="1">
              <a:off x="3694273" y="2522057"/>
              <a:ext cx="1896" cy="29572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55160" y="3918622"/>
              <a:ext cx="19374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how many gold medals japan won</a:t>
              </a:r>
              <a:endParaRPr lang="en-US" sz="14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25180" y="4658794"/>
              <a:ext cx="216878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sysClr val="windowText" lastClr="000000"/>
                  </a:solidFill>
                  <a:latin typeface="Helvetica Neue" charset="0"/>
                </a:rPr>
                <a:t>0</a:t>
              </a:r>
              <a:r>
                <a:rPr lang="en-US" sz="1400" dirty="0">
                  <a:solidFill>
                    <a:sysClr val="windowText" lastClr="000000"/>
                  </a:solidFill>
                  <a:latin typeface="Helvetica Neue" charset="0"/>
                </a:rPr>
                <a:t>.</a:t>
              </a:r>
              <a:r>
                <a:rPr lang="en-US" sz="1400" dirty="0" smtClean="0">
                  <a:solidFill>
                    <a:sysClr val="windowText" lastClr="000000"/>
                  </a:solidFill>
                  <a:latin typeface="Helvetica Neue" charset="0"/>
                </a:rPr>
                <a:t> </a:t>
              </a:r>
              <a:r>
                <a:rPr lang="en-US" sz="1400" dirty="0">
                  <a:solidFill>
                    <a:sysClr val="windowText" lastClr="000000"/>
                  </a:solidFill>
                  <a:latin typeface="Helvetica Neue" charset="0"/>
                </a:rPr>
                <a:t>input: natural language query</a:t>
              </a:r>
            </a:p>
            <a:p>
              <a:r>
                <a:rPr lang="en-US" sz="1400" dirty="0" smtClean="0">
                  <a:solidFill>
                    <a:sysClr val="windowText" lastClr="000000"/>
                  </a:solidFill>
                  <a:latin typeface="Helvetica Neue" charset="0"/>
                </a:rPr>
                <a:t>1. </a:t>
              </a:r>
              <a:r>
                <a:rPr lang="en-US" sz="1400" dirty="0">
                  <a:solidFill>
                    <a:sysClr val="windowText" lastClr="000000"/>
                  </a:solidFill>
                  <a:latin typeface="Helvetica Neue" charset="0"/>
                </a:rPr>
                <a:t>basic preprocessing: field name/value to one string using ‘_’; number to numerical </a:t>
              </a:r>
              <a:r>
                <a:rPr lang="en-US" sz="1400" dirty="0" smtClean="0">
                  <a:solidFill>
                    <a:sysClr val="windowText" lastClr="000000"/>
                  </a:solidFill>
                  <a:latin typeface="Helvetica Neue" charset="0"/>
                </a:rPr>
                <a:t>value</a:t>
              </a:r>
              <a:endParaRPr lang="en-US" sz="1400" dirty="0">
                <a:solidFill>
                  <a:sysClr val="windowText" lastClr="000000"/>
                </a:solidFill>
                <a:effectLst/>
                <a:latin typeface="Helvetica Neue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663441" y="4660317"/>
              <a:ext cx="1984331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Helvetica Neue" charset="0"/>
                </a:rPr>
                <a:t>2. </a:t>
              </a:r>
              <a:r>
                <a:rPr lang="en-US" sz="1400" dirty="0">
                  <a:latin typeface="Helvetica Neue" charset="0"/>
                </a:rPr>
                <a:t>tagging process for each word in the </a:t>
              </a:r>
              <a:r>
                <a:rPr lang="en-US" sz="1400" dirty="0" smtClean="0">
                  <a:latin typeface="Helvetica Neue" charset="0"/>
                </a:rPr>
                <a:t>query, generating tagged query </a:t>
              </a:r>
              <a:r>
                <a:rPr lang="en-US" sz="1400" dirty="0">
                  <a:latin typeface="Helvetica Neue" charset="0"/>
                </a:rPr>
                <a:t>(</a:t>
              </a:r>
              <a:r>
                <a:rPr lang="en-US" sz="1400" b="1" dirty="0">
                  <a:latin typeface="Helvetica Neue" charset="0"/>
                </a:rPr>
                <a:t>parallel </a:t>
              </a:r>
              <a:r>
                <a:rPr lang="en-US" sz="1400" b="1" dirty="0" smtClean="0">
                  <a:latin typeface="Helvetica Neue" charset="0"/>
                </a:rPr>
                <a:t>mode</a:t>
              </a:r>
              <a:r>
                <a:rPr lang="en-US" sz="1400" dirty="0" smtClean="0">
                  <a:latin typeface="Helvetica Neue" charset="0"/>
                </a:rPr>
                <a:t> </a:t>
              </a:r>
              <a:r>
                <a:rPr lang="en-US" sz="1400" dirty="0">
                  <a:latin typeface="Helvetica Neue" charset="0"/>
                </a:rPr>
                <a:t>and </a:t>
              </a:r>
              <a:r>
                <a:rPr lang="en-US" sz="1400" b="1" dirty="0">
                  <a:latin typeface="Helvetica Neue" charset="0"/>
                </a:rPr>
                <a:t>X </a:t>
              </a:r>
              <a:r>
                <a:rPr lang="en-US" sz="1400" b="1" dirty="0" smtClean="0">
                  <a:latin typeface="Helvetica Neue" charset="0"/>
                </a:rPr>
                <a:t>mode</a:t>
              </a:r>
              <a:r>
                <a:rPr lang="en-US" sz="1400" dirty="0" smtClean="0">
                  <a:latin typeface="Helvetica Neue" charset="0"/>
                </a:rPr>
                <a:t>)</a:t>
              </a:r>
              <a:endParaRPr lang="en-US" sz="1400" dirty="0">
                <a:effectLst/>
                <a:latin typeface="Helvetica Neue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059451" y="2673667"/>
              <a:ext cx="17271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SQL Logical </a:t>
              </a:r>
              <a:r>
                <a:rPr lang="en-US" sz="1400" dirty="0" smtClean="0"/>
                <a:t>template</a:t>
              </a:r>
              <a:endParaRPr lang="en-US" sz="1400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218455" y="4657296"/>
              <a:ext cx="208588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Helvetica Neue" charset="0"/>
                </a:rPr>
                <a:t>3. </a:t>
              </a:r>
              <a:r>
                <a:rPr lang="en-US" sz="1400" dirty="0">
                  <a:latin typeface="Helvetica Neue" charset="0"/>
                </a:rPr>
                <a:t>neural translation to </a:t>
              </a:r>
              <a:r>
                <a:rPr lang="en-US" sz="1400" dirty="0" smtClean="0">
                  <a:latin typeface="Helvetica Neue" charset="0"/>
                </a:rPr>
                <a:t>logical template</a:t>
              </a:r>
              <a:endParaRPr lang="en-US" sz="1400" dirty="0">
                <a:effectLst/>
                <a:latin typeface="Helvetica Neue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7419108" y="4657296"/>
              <a:ext cx="222481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Helvetica Neue" charset="0"/>
                </a:rPr>
                <a:t>4. convert logical </a:t>
              </a:r>
              <a:r>
                <a:rPr lang="en-US" sz="1400" dirty="0">
                  <a:latin typeface="Helvetica Neue" charset="0"/>
                </a:rPr>
                <a:t>template to declarative </a:t>
              </a:r>
              <a:r>
                <a:rPr lang="en-US" sz="1400" dirty="0" smtClean="0">
                  <a:latin typeface="Helvetica Neue" charset="0"/>
                </a:rPr>
                <a:t>command like SQL</a:t>
              </a:r>
              <a:endParaRPr lang="en-US" sz="1400" dirty="0">
                <a:effectLst/>
                <a:latin typeface="Helvetica Neue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606291" y="4656118"/>
              <a:ext cx="219964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ysClr val="windowText" lastClr="000000"/>
                  </a:solidFill>
                  <a:latin typeface="Helvetica Neue" charset="0"/>
                </a:rPr>
                <a:t>5 </a:t>
              </a:r>
              <a:r>
                <a:rPr lang="en-US" sz="1400" dirty="0" smtClean="0">
                  <a:solidFill>
                    <a:sysClr val="windowText" lastClr="000000"/>
                  </a:solidFill>
                  <a:latin typeface="Helvetica Neue" charset="0"/>
                </a:rPr>
                <a:t>access to </a:t>
              </a:r>
              <a:r>
                <a:rPr lang="en-US" sz="1400" dirty="0">
                  <a:solidFill>
                    <a:sysClr val="windowText" lastClr="000000"/>
                  </a:solidFill>
                  <a:latin typeface="Helvetica Neue" charset="0"/>
                </a:rPr>
                <a:t>the database</a:t>
              </a:r>
              <a:endParaRPr lang="en-US" sz="1400" dirty="0">
                <a:solidFill>
                  <a:sysClr val="windowText" lastClr="000000"/>
                </a:solidFill>
                <a:effectLst/>
                <a:latin typeface="Helvetica Neue" charset="0"/>
              </a:endParaRPr>
            </a:p>
          </p:txBody>
        </p:sp>
        <p:cxnSp>
          <p:nvCxnSpPr>
            <p:cNvPr id="64" name="Elbow Connector 63"/>
            <p:cNvCxnSpPr>
              <a:stCxn id="73" idx="2"/>
              <a:endCxn id="15" idx="2"/>
            </p:cNvCxnSpPr>
            <p:nvPr/>
          </p:nvCxnSpPr>
          <p:spPr>
            <a:xfrm rot="5400000" flipH="1">
              <a:off x="6431787" y="1490205"/>
              <a:ext cx="13992" cy="2968486"/>
            </a:xfrm>
            <a:prstGeom prst="bentConnector3">
              <a:avLst>
                <a:gd name="adj1" fmla="val -3573921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504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9508" y="509666"/>
            <a:ext cx="4227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Query Optimization (Tagging)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768839" y="1394085"/>
            <a:ext cx="101733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Nation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Rank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Gold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Silver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Bronze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Total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/>
            </a:r>
            <a:br>
              <a:rPr lang="en-US" dirty="0">
                <a:solidFill>
                  <a:srgbClr val="454545"/>
                </a:solidFill>
                <a:latin typeface="Helvetica Neue" charset="0"/>
              </a:rPr>
            </a:br>
            <a:r>
              <a:rPr lang="en-US" dirty="0">
                <a:solidFill>
                  <a:srgbClr val="454545"/>
                </a:solidFill>
                <a:latin typeface="Helvetica Neue" charset="0"/>
              </a:rPr>
              <a:t>which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nation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has less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32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gold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but its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bronze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medals are more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4</a:t>
            </a: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[‘&lt;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field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:0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', 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Nation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']</a:t>
            </a:r>
          </a:p>
          <a:p>
            <a:r>
              <a:rPr lang="mr-IN" dirty="0">
                <a:solidFill>
                  <a:srgbClr val="454545"/>
                </a:solidFill>
                <a:latin typeface="Helvetica Neue" charset="0"/>
              </a:rPr>
              <a:t>['&lt;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field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:1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', '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Gold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']</a:t>
            </a:r>
          </a:p>
          <a:p>
            <a:r>
              <a:rPr lang="mr-IN" dirty="0">
                <a:solidFill>
                  <a:srgbClr val="454545"/>
                </a:solidFill>
                <a:latin typeface="Helvetica Neue" charset="0"/>
              </a:rPr>
              <a:t>['&lt;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field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:2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', '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Bronze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']</a:t>
            </a:r>
          </a:p>
          <a:p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['&lt;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value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:1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', ’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32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']</a:t>
            </a:r>
            <a:endParaRPr lang="mr-IN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['&lt;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value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:2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', ’</a:t>
            </a:r>
            <a:r>
              <a:rPr lang="en-US" altLang="zh-CN" dirty="0">
                <a:solidFill>
                  <a:srgbClr val="454545"/>
                </a:solidFill>
                <a:latin typeface="Helvetica Neue" charset="0"/>
              </a:rPr>
              <a:t>4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']</a:t>
            </a:r>
            <a:endParaRPr lang="mr-IN" dirty="0">
              <a:solidFill>
                <a:srgbClr val="454545"/>
              </a:solidFill>
              <a:latin typeface="Helvetica Neue" charset="0"/>
            </a:endParaRP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Nation Gold Bronze</a:t>
            </a:r>
          </a:p>
          <a:p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&lt;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nan&gt; 32 4</a:t>
            </a: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&lt;field&gt;:0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&lt;nan&gt;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&lt;value&gt;:1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&lt;field&gt;:2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&lt;nan&gt; &lt;nan&gt;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&lt;value&gt;:2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4774" y="1394085"/>
            <a:ext cx="1139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Schema</a:t>
            </a:r>
          </a:p>
          <a:p>
            <a:r>
              <a:rPr lang="en-US" b="1" dirty="0" smtClean="0"/>
              <a:t>(.fi)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47274" y="1951215"/>
            <a:ext cx="1139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Query</a:t>
            </a:r>
          </a:p>
          <a:p>
            <a:r>
              <a:rPr lang="en-US" b="1" dirty="0" smtClean="0"/>
              <a:t>(.qu)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64764" y="4142271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.ficorr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4754" y="4704721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.vacorr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04734" y="5272069"/>
            <a:ext cx="1139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Tag</a:t>
            </a:r>
          </a:p>
          <a:p>
            <a:r>
              <a:rPr lang="en-US" b="1" dirty="0" smtClean="0"/>
              <a:t>(.ta)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698759" y="3403607"/>
            <a:ext cx="62434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Identifying </a:t>
            </a:r>
            <a:r>
              <a:rPr lang="en-US" sz="2200" dirty="0"/>
              <a:t>a </a:t>
            </a:r>
            <a:r>
              <a:rPr lang="en-US" sz="2200" b="1" dirty="0"/>
              <a:t>&lt;value&gt; </a:t>
            </a:r>
            <a:r>
              <a:rPr lang="en-US" sz="2200" dirty="0" smtClean="0"/>
              <a:t>or </a:t>
            </a:r>
            <a:r>
              <a:rPr lang="en-US" sz="2200" b="1" dirty="0"/>
              <a:t>&lt;</a:t>
            </a:r>
            <a:r>
              <a:rPr lang="en-US" sz="2200" b="1" dirty="0" smtClean="0"/>
              <a:t>field&gt; </a:t>
            </a:r>
            <a:r>
              <a:rPr lang="en-US" sz="2200" dirty="0" smtClean="0"/>
              <a:t>is relatively easy. Need to establish a correspondence between a </a:t>
            </a:r>
            <a:r>
              <a:rPr lang="en-US" sz="2200" b="1" dirty="0" smtClean="0"/>
              <a:t>&lt;value&gt; </a:t>
            </a:r>
            <a:r>
              <a:rPr lang="en-US" sz="2200" dirty="0" smtClean="0"/>
              <a:t>and </a:t>
            </a:r>
            <a:r>
              <a:rPr lang="en-US" sz="2200" b="1" dirty="0" smtClean="0"/>
              <a:t>&lt;field&gt;</a:t>
            </a:r>
            <a:r>
              <a:rPr lang="en-US" sz="2200" dirty="0" smtClean="0"/>
              <a:t>, so they have the same </a:t>
            </a:r>
            <a:r>
              <a:rPr lang="en-US" sz="2200" b="1" dirty="0" smtClean="0"/>
              <a:t>id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3451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9507" y="509666"/>
            <a:ext cx="9094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Query Optimization (Tagging</a:t>
            </a:r>
            <a:r>
              <a:rPr lang="en-US" sz="2400" dirty="0" smtClean="0"/>
              <a:t>) --- dealing with overlapping value domain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625598" y="1125648"/>
            <a:ext cx="9816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which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nation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has less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32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gold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but its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bronze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medals are more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25598" y="1669481"/>
            <a:ext cx="98162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&lt;field&gt;:0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&lt;nan&gt;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</a:t>
            </a:r>
            <a:r>
              <a:rPr lang="en-US" u="sng" dirty="0" smtClean="0">
                <a:solidFill>
                  <a:srgbClr val="454545"/>
                </a:solidFill>
                <a:latin typeface="Helvetica Neue" charset="0"/>
              </a:rPr>
              <a:t>&gt;:</a:t>
            </a:r>
            <a:r>
              <a:rPr lang="en-US" b="1" u="sng" dirty="0" smtClean="0">
                <a:solidFill>
                  <a:srgbClr val="454545"/>
                </a:solidFill>
                <a:latin typeface="Helvetica Neue" charset="0"/>
              </a:rPr>
              <a:t>?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&lt;field&gt;:2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&lt;nan&gt; &lt;nan&gt;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</a:t>
            </a:r>
            <a:r>
              <a:rPr lang="en-US" u="sng" dirty="0" smtClean="0">
                <a:solidFill>
                  <a:srgbClr val="454545"/>
                </a:solidFill>
                <a:latin typeface="Helvetica Neue" charset="0"/>
              </a:rPr>
              <a:t>&gt;:</a:t>
            </a:r>
            <a:r>
              <a:rPr lang="en-US" b="1" u="sng" dirty="0" smtClean="0">
                <a:solidFill>
                  <a:srgbClr val="454545"/>
                </a:solidFill>
                <a:latin typeface="Helvetica Neue" charset="0"/>
              </a:rPr>
              <a:t>?</a:t>
            </a:r>
            <a:endParaRPr lang="en-US" b="1" u="sng" dirty="0">
              <a:solidFill>
                <a:srgbClr val="454545"/>
              </a:solidFill>
              <a:latin typeface="Helvetica Neue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0484" y="1121015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Query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0484" y="1661731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Tag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3467" y="2450068"/>
            <a:ext cx="973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Method:</a:t>
            </a:r>
            <a:r>
              <a:rPr lang="en-US" dirty="0" smtClean="0"/>
              <a:t> </a:t>
            </a:r>
            <a:r>
              <a:rPr lang="en-US" dirty="0" smtClean="0"/>
              <a:t>Dependency Tree Lowest common ancestor (</a:t>
            </a:r>
            <a:r>
              <a:rPr lang="en-US" dirty="0" err="1" smtClean="0"/>
              <a:t>nltk.stanford.StanfordParser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100109" y="5643529"/>
            <a:ext cx="9026023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when the </a:t>
            </a:r>
            <a:r>
              <a:rPr lang="en-US" u="sng" dirty="0">
                <a:solidFill>
                  <a:schemeClr val="accent4"/>
                </a:solidFill>
                <a:latin typeface="Helvetica Neue" charset="0"/>
              </a:rPr>
              <a:t>1st_venue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was </a:t>
            </a:r>
            <a:r>
              <a:rPr lang="en-US" u="sng" dirty="0">
                <a:solidFill>
                  <a:srgbClr val="FF0000"/>
                </a:solidFill>
                <a:latin typeface="Helvetica Neue" charset="0"/>
              </a:rPr>
              <a:t>beijing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and </a:t>
            </a:r>
            <a:r>
              <a:rPr lang="en-US" u="sng" dirty="0">
                <a:solidFill>
                  <a:schemeClr val="accent4"/>
                </a:solidFill>
                <a:latin typeface="Helvetica Neue" charset="0"/>
              </a:rPr>
              <a:t>2nd_venue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was </a:t>
            </a:r>
            <a:r>
              <a:rPr lang="en-US" u="sng" dirty="0">
                <a:solidFill>
                  <a:srgbClr val="FF0000"/>
                </a:solidFill>
                <a:latin typeface="Helvetica Neue" charset="0"/>
              </a:rPr>
              <a:t>dubai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, which </a:t>
            </a:r>
            <a:r>
              <a:rPr lang="en-US" u="sng" dirty="0">
                <a:solidFill>
                  <a:schemeClr val="accent4"/>
                </a:solidFill>
                <a:latin typeface="Helvetica Neue" charset="0"/>
              </a:rPr>
              <a:t>city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was the most recent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3rd_venue</a:t>
            </a:r>
            <a:endParaRPr lang="en-US" u="sng" dirty="0">
              <a:solidFill>
                <a:srgbClr val="454545"/>
              </a:solidFill>
              <a:effectLst/>
              <a:latin typeface="Helvetica Neue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000" y="2966918"/>
            <a:ext cx="9162113" cy="25590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48721" y="3897443"/>
            <a:ext cx="2053653" cy="16285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497048" y="3899941"/>
            <a:ext cx="1663909" cy="16285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7400" y="520699"/>
            <a:ext cx="102997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### example: 996 ###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Year 1st_Venue 2nd_Venue 3rd_Venue 4th_Venue 5th_Venue 6th_Venue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when the 1st_venue was beijing and 2nd_venue was dubai, which city was the most recent 3rd_venue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select 3rd_Venue argmax Year where 1st_Venue equal Beijing and 2nd_Venue equal Dubai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 charset="0"/>
              </a:rPr>
            </a:br>
            <a:endParaRPr lang="en-US" sz="1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['&lt;field&gt;', 'Year']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['&lt;field&gt;', '1st_Venue']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['&lt;field&gt;', '2nd_Venue']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['&lt;field&gt;', '1st_Venue;2nd_Venue;3rd_Venue;4th_Venue']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['&lt;field&gt;', '3rd_Venue']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['&lt;value&gt;', '1st_Venue;2nd_Venue;3rd_Venue;4th_Venue']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['&lt;value&gt;', '1st_Venue;2nd_Venue;3rd_Venue;4th_Venue']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[(0, 0)]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[]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[(2, 1), (6, 2), (16, 4)]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[4, 8]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Year 1st_Venue 2nd_Venue 1st_Venue;2nd_Venue;3rd_Venue;4th_Venue 3rd_Venue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&lt;nan&gt; beijing dubai &lt;nan&gt; &lt;nan&gt;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&lt;field&gt;:0 &lt;nan&gt; &lt;field&gt;:1 &lt;nan&gt; &lt;value&gt;:1 &lt;nan&gt; &lt;field&gt;:2 &lt;nan&gt; &lt;value&gt;:2 &lt;nan&gt; &lt;nan&gt; &lt;field&gt;:3 &lt;nan&gt; &lt;nan&gt; &lt;nan&gt; &lt;nan&gt; &lt;field&gt;:4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&lt;field&gt;:0 the &lt;field&gt;:1 was &lt;value&gt;:1 and &lt;field&gt;:2 was &lt;value&gt;:2 , which &lt;field&gt;:3 was the most recent &lt;field&gt;:4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select &lt;field&gt;:4 argmax &lt;field&gt;:0 where &lt;field&gt;:1 equal &lt;value&gt;:1 and &lt;field&gt;:2 equal &lt;value&gt;:2</a:t>
            </a:r>
            <a:endParaRPr lang="en-US" sz="14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76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44774" y="293937"/>
            <a:ext cx="11671013" cy="5886902"/>
            <a:chOff x="344774" y="293937"/>
            <a:chExt cx="11671013" cy="5886902"/>
          </a:xfrm>
        </p:grpSpPr>
        <p:sp>
          <p:nvSpPr>
            <p:cNvPr id="2" name="Rectangle 1"/>
            <p:cNvSpPr/>
            <p:nvPr/>
          </p:nvSpPr>
          <p:spPr>
            <a:xfrm>
              <a:off x="1716087" y="293937"/>
              <a:ext cx="10299700" cy="53553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454545"/>
                  </a:solidFill>
                  <a:latin typeface="Helvetica Neue" charset="0"/>
                </a:rPr>
                <a:t>Year </a:t>
              </a:r>
              <a:r>
                <a:rPr lang="en-US" dirty="0">
                  <a:solidFill>
                    <a:srgbClr val="454545"/>
                  </a:solidFill>
                  <a:latin typeface="Helvetica Neue" charset="0"/>
                </a:rPr>
                <a:t>1st_Venue 2nd_Venue 3rd_Venue 4th_Venue 5th_Venue </a:t>
              </a:r>
              <a:r>
                <a:rPr lang="en-US" dirty="0" smtClean="0">
                  <a:solidFill>
                    <a:srgbClr val="454545"/>
                  </a:solidFill>
                  <a:latin typeface="Helvetica Neue" charset="0"/>
                </a:rPr>
                <a:t>6th_Venue</a:t>
              </a:r>
            </a:p>
            <a:p>
              <a:endParaRPr lang="en-US" dirty="0">
                <a:solidFill>
                  <a:srgbClr val="454545"/>
                </a:solidFill>
                <a:latin typeface="Helvetica Neue" charset="0"/>
              </a:endParaRPr>
            </a:p>
            <a:p>
              <a:r>
                <a:rPr lang="en-US" dirty="0">
                  <a:solidFill>
                    <a:srgbClr val="454545"/>
                  </a:solidFill>
                  <a:latin typeface="Helvetica Neue" charset="0"/>
                </a:rPr>
                <a:t>when the 1st_venue was beijing and 2nd_venue was dubai, which city was the most recent </a:t>
              </a:r>
              <a:r>
                <a:rPr lang="en-US" dirty="0" smtClean="0">
                  <a:solidFill>
                    <a:srgbClr val="454545"/>
                  </a:solidFill>
                  <a:latin typeface="Helvetica Neue" charset="0"/>
                </a:rPr>
                <a:t>3rd_venue</a:t>
              </a:r>
            </a:p>
            <a:p>
              <a:endParaRPr lang="en-US" dirty="0">
                <a:solidFill>
                  <a:srgbClr val="454545"/>
                </a:solidFill>
                <a:latin typeface="Helvetica Neue" charset="0"/>
              </a:endParaRPr>
            </a:p>
            <a:p>
              <a:r>
                <a:rPr lang="en-US" dirty="0">
                  <a:solidFill>
                    <a:srgbClr val="454545"/>
                  </a:solidFill>
                  <a:latin typeface="Helvetica Neue" charset="0"/>
                </a:rPr>
                <a:t>select 3rd_Venue argmax Year where 1st_Venue equal Beijing and 2nd_Venue equal Dubai</a:t>
              </a:r>
            </a:p>
            <a:p>
              <a:r>
                <a:rPr lang="en-US" dirty="0">
                  <a:solidFill>
                    <a:srgbClr val="454545"/>
                  </a:solidFill>
                  <a:latin typeface="Helvetica Neue" charset="0"/>
                </a:rPr>
                <a:t/>
              </a:r>
              <a:br>
                <a:rPr lang="en-US" dirty="0">
                  <a:solidFill>
                    <a:srgbClr val="454545"/>
                  </a:solidFill>
                  <a:latin typeface="Helvetica Neue" charset="0"/>
                </a:rPr>
              </a:br>
              <a:endParaRPr lang="en-US" dirty="0">
                <a:solidFill>
                  <a:srgbClr val="454545"/>
                </a:solidFill>
                <a:latin typeface="Helvetica Neue" charset="0"/>
              </a:endParaRPr>
            </a:p>
            <a:p>
              <a:r>
                <a:rPr lang="en-US" dirty="0">
                  <a:solidFill>
                    <a:srgbClr val="454545"/>
                  </a:solidFill>
                  <a:latin typeface="Helvetica Neue" charset="0"/>
                </a:rPr>
                <a:t>Year </a:t>
              </a:r>
              <a:r>
                <a:rPr lang="en-US" dirty="0">
                  <a:solidFill>
                    <a:srgbClr val="454545"/>
                  </a:solidFill>
                  <a:latin typeface="Helvetica Neue" charset="0"/>
                </a:rPr>
                <a:t>1st_Venue 2nd_Venue </a:t>
              </a:r>
              <a:r>
                <a:rPr lang="en-US" dirty="0" smtClean="0">
                  <a:solidFill>
                    <a:srgbClr val="454545"/>
                  </a:solidFill>
                  <a:latin typeface="Helvetica Neue" charset="0"/>
                </a:rPr>
                <a:t>3rd_Venue</a:t>
              </a:r>
            </a:p>
            <a:p>
              <a:endParaRPr lang="en-US" dirty="0">
                <a:solidFill>
                  <a:srgbClr val="454545"/>
                </a:solidFill>
                <a:latin typeface="Helvetica Neue" charset="0"/>
              </a:endParaRPr>
            </a:p>
            <a:p>
              <a:r>
                <a:rPr lang="en-US" dirty="0">
                  <a:solidFill>
                    <a:srgbClr val="454545"/>
                  </a:solidFill>
                  <a:latin typeface="Helvetica Neue" charset="0"/>
                </a:rPr>
                <a:t>&lt;nan&gt; beijing dubai </a:t>
              </a:r>
              <a:r>
                <a:rPr lang="en-US" dirty="0">
                  <a:solidFill>
                    <a:srgbClr val="454545"/>
                  </a:solidFill>
                  <a:latin typeface="Helvetica Neue" charset="0"/>
                </a:rPr>
                <a:t>&lt;</a:t>
              </a:r>
              <a:r>
                <a:rPr lang="en-US" dirty="0">
                  <a:solidFill>
                    <a:srgbClr val="454545"/>
                  </a:solidFill>
                  <a:latin typeface="Helvetica Neue" charset="0"/>
                </a:rPr>
                <a:t>nan</a:t>
              </a:r>
              <a:r>
                <a:rPr lang="en-US" dirty="0" smtClean="0">
                  <a:solidFill>
                    <a:srgbClr val="454545"/>
                  </a:solidFill>
                  <a:latin typeface="Helvetica Neue" charset="0"/>
                </a:rPr>
                <a:t>&gt;</a:t>
              </a:r>
            </a:p>
            <a:p>
              <a:endParaRPr lang="en-US" dirty="0">
                <a:solidFill>
                  <a:srgbClr val="454545"/>
                </a:solidFill>
                <a:latin typeface="Helvetica Neue" charset="0"/>
              </a:endParaRPr>
            </a:p>
            <a:p>
              <a:r>
                <a:rPr lang="en-US" dirty="0">
                  <a:solidFill>
                    <a:srgbClr val="454545"/>
                  </a:solidFill>
                  <a:latin typeface="Helvetica Neue" charset="0"/>
                </a:rPr>
                <a:t>&lt;</a:t>
              </a:r>
              <a:r>
                <a:rPr lang="en-US" dirty="0">
                  <a:solidFill>
                    <a:srgbClr val="454545"/>
                  </a:solidFill>
                  <a:latin typeface="Helvetica Neue" charset="0"/>
                </a:rPr>
                <a:t>field:0</a:t>
              </a:r>
              <a:r>
                <a:rPr lang="en-US" dirty="0">
                  <a:solidFill>
                    <a:srgbClr val="454545"/>
                  </a:solidFill>
                  <a:latin typeface="Helvetica Neue" charset="0"/>
                </a:rPr>
                <a:t>&gt; &lt;nan&gt; &lt;</a:t>
              </a:r>
              <a:r>
                <a:rPr lang="en-US" dirty="0">
                  <a:solidFill>
                    <a:srgbClr val="454545"/>
                  </a:solidFill>
                  <a:latin typeface="Helvetica Neue" charset="0"/>
                </a:rPr>
                <a:t>field:1</a:t>
              </a:r>
              <a:r>
                <a:rPr lang="en-US" dirty="0">
                  <a:solidFill>
                    <a:srgbClr val="454545"/>
                  </a:solidFill>
                  <a:latin typeface="Helvetica Neue" charset="0"/>
                </a:rPr>
                <a:t>&gt; &lt;nan&gt; &lt;</a:t>
              </a:r>
              <a:r>
                <a:rPr lang="en-US" dirty="0">
                  <a:solidFill>
                    <a:srgbClr val="454545"/>
                  </a:solidFill>
                  <a:latin typeface="Helvetica Neue" charset="0"/>
                </a:rPr>
                <a:t>value:1</a:t>
              </a:r>
              <a:r>
                <a:rPr lang="en-US" dirty="0">
                  <a:solidFill>
                    <a:srgbClr val="454545"/>
                  </a:solidFill>
                  <a:latin typeface="Helvetica Neue" charset="0"/>
                </a:rPr>
                <a:t>&gt; &lt;nan&gt; &lt;</a:t>
              </a:r>
              <a:r>
                <a:rPr lang="en-US" dirty="0">
                  <a:solidFill>
                    <a:srgbClr val="454545"/>
                  </a:solidFill>
                  <a:latin typeface="Helvetica Neue" charset="0"/>
                </a:rPr>
                <a:t>field:2</a:t>
              </a:r>
              <a:r>
                <a:rPr lang="en-US" dirty="0">
                  <a:solidFill>
                    <a:srgbClr val="454545"/>
                  </a:solidFill>
                  <a:latin typeface="Helvetica Neue" charset="0"/>
                </a:rPr>
                <a:t>&gt; &lt;nan&gt; &lt;</a:t>
              </a:r>
              <a:r>
                <a:rPr lang="en-US" dirty="0">
                  <a:solidFill>
                    <a:srgbClr val="454545"/>
                  </a:solidFill>
                  <a:latin typeface="Helvetica Neue" charset="0"/>
                </a:rPr>
                <a:t>value:2</a:t>
              </a:r>
              <a:r>
                <a:rPr lang="en-US" dirty="0">
                  <a:solidFill>
                    <a:srgbClr val="454545"/>
                  </a:solidFill>
                  <a:latin typeface="Helvetica Neue" charset="0"/>
                </a:rPr>
                <a:t>&gt; &lt;nan&gt; &lt;nan&gt; </a:t>
              </a:r>
              <a:r>
                <a:rPr lang="en-US" dirty="0">
                  <a:solidFill>
                    <a:srgbClr val="454545"/>
                  </a:solidFill>
                  <a:latin typeface="Helvetica Neue" charset="0"/>
                </a:rPr>
                <a:t>&lt;nan&gt; &lt;</a:t>
              </a:r>
              <a:r>
                <a:rPr lang="en-US" dirty="0">
                  <a:solidFill>
                    <a:srgbClr val="454545"/>
                  </a:solidFill>
                  <a:latin typeface="Helvetica Neue" charset="0"/>
                </a:rPr>
                <a:t>nan&gt; &lt;nan&gt; &lt;nan&gt; &lt;nan&gt; &lt;</a:t>
              </a:r>
              <a:r>
                <a:rPr lang="en-US" dirty="0">
                  <a:solidFill>
                    <a:srgbClr val="454545"/>
                  </a:solidFill>
                  <a:latin typeface="Helvetica Neue" charset="0"/>
                </a:rPr>
                <a:t>field:3</a:t>
              </a:r>
              <a:r>
                <a:rPr lang="en-US" dirty="0" smtClean="0">
                  <a:solidFill>
                    <a:srgbClr val="454545"/>
                  </a:solidFill>
                  <a:latin typeface="Helvetica Neue" charset="0"/>
                </a:rPr>
                <a:t>&gt;</a:t>
              </a:r>
            </a:p>
            <a:p>
              <a:endParaRPr lang="en-US" dirty="0">
                <a:solidFill>
                  <a:srgbClr val="454545"/>
                </a:solidFill>
                <a:latin typeface="Helvetica Neue" charset="0"/>
              </a:endParaRPr>
            </a:p>
            <a:p>
              <a:r>
                <a:rPr lang="en-US" dirty="0">
                  <a:solidFill>
                    <a:srgbClr val="454545"/>
                  </a:solidFill>
                  <a:latin typeface="Helvetica Neue" charset="0"/>
                </a:rPr>
                <a:t>&lt;</a:t>
              </a:r>
              <a:r>
                <a:rPr lang="en-US" dirty="0">
                  <a:solidFill>
                    <a:srgbClr val="454545"/>
                  </a:solidFill>
                  <a:latin typeface="Helvetica Neue" charset="0"/>
                </a:rPr>
                <a:t>field:0</a:t>
              </a:r>
              <a:r>
                <a:rPr lang="en-US" dirty="0">
                  <a:solidFill>
                    <a:srgbClr val="454545"/>
                  </a:solidFill>
                  <a:latin typeface="Helvetica Neue" charset="0"/>
                </a:rPr>
                <a:t>&gt; the &lt;</a:t>
              </a:r>
              <a:r>
                <a:rPr lang="en-US" dirty="0">
                  <a:solidFill>
                    <a:srgbClr val="454545"/>
                  </a:solidFill>
                  <a:latin typeface="Helvetica Neue" charset="0"/>
                </a:rPr>
                <a:t>field:1</a:t>
              </a:r>
              <a:r>
                <a:rPr lang="en-US" dirty="0">
                  <a:solidFill>
                    <a:srgbClr val="454545"/>
                  </a:solidFill>
                  <a:latin typeface="Helvetica Neue" charset="0"/>
                </a:rPr>
                <a:t>&gt; was &lt;</a:t>
              </a:r>
              <a:r>
                <a:rPr lang="en-US" dirty="0">
                  <a:solidFill>
                    <a:srgbClr val="454545"/>
                  </a:solidFill>
                  <a:latin typeface="Helvetica Neue" charset="0"/>
                </a:rPr>
                <a:t>value:1</a:t>
              </a:r>
              <a:r>
                <a:rPr lang="en-US" dirty="0">
                  <a:solidFill>
                    <a:srgbClr val="454545"/>
                  </a:solidFill>
                  <a:latin typeface="Helvetica Neue" charset="0"/>
                </a:rPr>
                <a:t>&gt; and &lt;</a:t>
              </a:r>
              <a:r>
                <a:rPr lang="en-US" dirty="0">
                  <a:solidFill>
                    <a:srgbClr val="454545"/>
                  </a:solidFill>
                  <a:latin typeface="Helvetica Neue" charset="0"/>
                </a:rPr>
                <a:t>field:2</a:t>
              </a:r>
              <a:r>
                <a:rPr lang="en-US" dirty="0">
                  <a:solidFill>
                    <a:srgbClr val="454545"/>
                  </a:solidFill>
                  <a:latin typeface="Helvetica Neue" charset="0"/>
                </a:rPr>
                <a:t>&gt; was &lt;</a:t>
              </a:r>
              <a:r>
                <a:rPr lang="en-US" dirty="0">
                  <a:solidFill>
                    <a:srgbClr val="454545"/>
                  </a:solidFill>
                  <a:latin typeface="Helvetica Neue" charset="0"/>
                </a:rPr>
                <a:t>value:2</a:t>
              </a:r>
              <a:r>
                <a:rPr lang="en-US" dirty="0">
                  <a:solidFill>
                    <a:srgbClr val="454545"/>
                  </a:solidFill>
                  <a:latin typeface="Helvetica Neue" charset="0"/>
                </a:rPr>
                <a:t>&gt; , which </a:t>
              </a:r>
              <a:r>
                <a:rPr lang="en-US" dirty="0">
                  <a:solidFill>
                    <a:srgbClr val="454545"/>
                  </a:solidFill>
                  <a:latin typeface="Helvetica Neue" charset="0"/>
                </a:rPr>
                <a:t>city </a:t>
              </a:r>
              <a:r>
                <a:rPr lang="en-US" dirty="0">
                  <a:solidFill>
                    <a:srgbClr val="454545"/>
                  </a:solidFill>
                  <a:latin typeface="Helvetica Neue" charset="0"/>
                </a:rPr>
                <a:t>was the most recent &lt;</a:t>
              </a:r>
              <a:r>
                <a:rPr lang="en-US" dirty="0">
                  <a:solidFill>
                    <a:srgbClr val="454545"/>
                  </a:solidFill>
                  <a:latin typeface="Helvetica Neue" charset="0"/>
                </a:rPr>
                <a:t>field:3</a:t>
              </a:r>
              <a:r>
                <a:rPr lang="en-US" dirty="0" smtClean="0">
                  <a:solidFill>
                    <a:srgbClr val="454545"/>
                  </a:solidFill>
                  <a:latin typeface="Helvetica Neue" charset="0"/>
                </a:rPr>
                <a:t>&gt;</a:t>
              </a:r>
            </a:p>
            <a:p>
              <a:endParaRPr lang="en-US" dirty="0">
                <a:solidFill>
                  <a:srgbClr val="454545"/>
                </a:solidFill>
                <a:latin typeface="Helvetica Neue" charset="0"/>
              </a:endParaRPr>
            </a:p>
            <a:p>
              <a:r>
                <a:rPr lang="en-US" dirty="0">
                  <a:solidFill>
                    <a:srgbClr val="454545"/>
                  </a:solidFill>
                  <a:latin typeface="Helvetica Neue" charset="0"/>
                </a:rPr>
                <a:t>select &lt;</a:t>
              </a:r>
              <a:r>
                <a:rPr lang="en-US" dirty="0">
                  <a:solidFill>
                    <a:srgbClr val="454545"/>
                  </a:solidFill>
                  <a:latin typeface="Helvetica Neue" charset="0"/>
                </a:rPr>
                <a:t>field:3</a:t>
              </a:r>
              <a:r>
                <a:rPr lang="en-US" dirty="0">
                  <a:solidFill>
                    <a:srgbClr val="454545"/>
                  </a:solidFill>
                  <a:latin typeface="Helvetica Neue" charset="0"/>
                </a:rPr>
                <a:t>&gt; argmax &lt;</a:t>
              </a:r>
              <a:r>
                <a:rPr lang="en-US" dirty="0">
                  <a:solidFill>
                    <a:srgbClr val="454545"/>
                  </a:solidFill>
                  <a:latin typeface="Helvetica Neue" charset="0"/>
                </a:rPr>
                <a:t>field:0</a:t>
              </a:r>
              <a:r>
                <a:rPr lang="en-US" dirty="0">
                  <a:solidFill>
                    <a:srgbClr val="454545"/>
                  </a:solidFill>
                  <a:latin typeface="Helvetica Neue" charset="0"/>
                </a:rPr>
                <a:t>&gt; where &lt;</a:t>
              </a:r>
              <a:r>
                <a:rPr lang="en-US" dirty="0">
                  <a:solidFill>
                    <a:srgbClr val="454545"/>
                  </a:solidFill>
                  <a:latin typeface="Helvetica Neue" charset="0"/>
                </a:rPr>
                <a:t>field:1</a:t>
              </a:r>
              <a:r>
                <a:rPr lang="en-US" dirty="0">
                  <a:solidFill>
                    <a:srgbClr val="454545"/>
                  </a:solidFill>
                  <a:latin typeface="Helvetica Neue" charset="0"/>
                </a:rPr>
                <a:t>&gt; equal &lt;</a:t>
              </a:r>
              <a:r>
                <a:rPr lang="en-US" dirty="0">
                  <a:solidFill>
                    <a:srgbClr val="454545"/>
                  </a:solidFill>
                  <a:latin typeface="Helvetica Neue" charset="0"/>
                </a:rPr>
                <a:t>value:1</a:t>
              </a:r>
              <a:r>
                <a:rPr lang="en-US" dirty="0">
                  <a:solidFill>
                    <a:srgbClr val="454545"/>
                  </a:solidFill>
                  <a:latin typeface="Helvetica Neue" charset="0"/>
                </a:rPr>
                <a:t>&gt; and &lt;</a:t>
              </a:r>
              <a:r>
                <a:rPr lang="en-US" dirty="0">
                  <a:solidFill>
                    <a:srgbClr val="454545"/>
                  </a:solidFill>
                  <a:latin typeface="Helvetica Neue" charset="0"/>
                </a:rPr>
                <a:t>field:2</a:t>
              </a:r>
              <a:r>
                <a:rPr lang="en-US" dirty="0">
                  <a:solidFill>
                    <a:srgbClr val="454545"/>
                  </a:solidFill>
                  <a:latin typeface="Helvetica Neue" charset="0"/>
                </a:rPr>
                <a:t>&gt; equal &lt;</a:t>
              </a:r>
              <a:r>
                <a:rPr lang="en-US" dirty="0">
                  <a:solidFill>
                    <a:srgbClr val="454545"/>
                  </a:solidFill>
                  <a:latin typeface="Helvetica Neue" charset="0"/>
                </a:rPr>
                <a:t>value:2</a:t>
              </a:r>
              <a:r>
                <a:rPr lang="en-US" dirty="0">
                  <a:solidFill>
                    <a:srgbClr val="454545"/>
                  </a:solidFill>
                  <a:latin typeface="Helvetica Neue" charset="0"/>
                </a:rPr>
                <a:t>&gt;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44774" y="293937"/>
              <a:ext cx="11392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Schema</a:t>
              </a:r>
            </a:p>
            <a:p>
              <a:r>
                <a:rPr lang="en-US" b="1" dirty="0" smtClean="0"/>
                <a:t>(.fi)</a:t>
              </a:r>
              <a:endParaRPr lang="en-US" b="1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44774" y="864291"/>
              <a:ext cx="11392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Query</a:t>
              </a:r>
            </a:p>
            <a:p>
              <a:r>
                <a:rPr lang="en-US" b="1" dirty="0" smtClean="0"/>
                <a:t>(.qu)</a:t>
              </a:r>
              <a:endParaRPr lang="en-US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44774" y="2514201"/>
              <a:ext cx="1139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.ficorr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4774" y="3076274"/>
              <a:ext cx="1139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.vacorr</a:t>
              </a:r>
              <a:endParaRPr lang="en-US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4774" y="3631350"/>
              <a:ext cx="11392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Tag</a:t>
              </a:r>
            </a:p>
            <a:p>
              <a:r>
                <a:rPr lang="en-US" b="1" dirty="0" smtClean="0"/>
                <a:t>(.ta)</a:t>
              </a:r>
              <a:endParaRPr lang="en-US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4774" y="4431770"/>
              <a:ext cx="11392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QueryX</a:t>
              </a:r>
            </a:p>
            <a:p>
              <a:r>
                <a:rPr lang="en-US" altLang="zh-CN" b="1" dirty="0" smtClean="0"/>
                <a:t>(.qux)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4774" y="5257509"/>
              <a:ext cx="11392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SQL logic </a:t>
              </a:r>
              <a:r>
                <a:rPr lang="en-US" altLang="zh-CN" b="1" dirty="0" smtClean="0"/>
                <a:t>template</a:t>
              </a:r>
            </a:p>
            <a:p>
              <a:r>
                <a:rPr lang="en-US" b="1" dirty="0" smtClean="0"/>
                <a:t>(.lox)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4774" y="1689246"/>
              <a:ext cx="12786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SQL comm. </a:t>
              </a:r>
              <a:r>
                <a:rPr lang="en-US" b="1" dirty="0" smtClean="0"/>
                <a:t>(.</a:t>
              </a:r>
              <a:r>
                <a:rPr lang="en-US" b="1" dirty="0" smtClean="0"/>
                <a:t>lo)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8899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59537</TotalTime>
  <Words>1686</Words>
  <Application>Microsoft Macintosh PowerPoint</Application>
  <PresentationFormat>Widescreen</PresentationFormat>
  <Paragraphs>304</Paragraphs>
  <Slides>25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Calibri</vt:lpstr>
      <vt:lpstr>Calibri Light</vt:lpstr>
      <vt:lpstr>Cambria Math</vt:lpstr>
      <vt:lpstr>DengXian</vt:lpstr>
      <vt:lpstr>Helvetica Neue</vt:lpstr>
      <vt:lpstr>Mangal</vt:lpstr>
      <vt:lpstr>Menlo</vt:lpstr>
      <vt:lpstr>Wingdings</vt:lpstr>
      <vt:lpstr>宋体</vt:lpstr>
      <vt:lpstr>Retrospect</vt:lpstr>
      <vt:lpstr>Transfer-learnable Deep Neural Natural Language Interface for Database</vt:lpstr>
      <vt:lpstr>Problem Statement</vt:lpstr>
      <vt:lpstr>Recent Related Work (seq2seq)</vt:lpstr>
      <vt:lpstr>Our Contribution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SQL-extended command</vt:lpstr>
      <vt:lpstr>Seq2seqBridge model </vt:lpstr>
      <vt:lpstr>PowerPoint Presentation</vt:lpstr>
      <vt:lpstr>PowerPoint Presentation</vt:lpstr>
      <vt:lpstr>PowerPoint Presentation</vt:lpstr>
      <vt:lpstr>PowerPoint Presentation</vt:lpstr>
      <vt:lpstr>Data augmentation [5,6]</vt:lpstr>
      <vt:lpstr>PowerPoint Presentation</vt:lpstr>
      <vt:lpstr>Transfer-learning to different database</vt:lpstr>
      <vt:lpstr>PowerPoint Presentation</vt:lpstr>
      <vt:lpstr>Transfer-learning to different database</vt:lpstr>
      <vt:lpstr>Conclusion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Neural Parsing for Database Query</dc:title>
  <dc:creator>Hongyu Xiong</dc:creator>
  <cp:lastModifiedBy>Hongyu Xiong</cp:lastModifiedBy>
  <cp:revision>119</cp:revision>
  <dcterms:created xsi:type="dcterms:W3CDTF">2017-03-29T05:12:29Z</dcterms:created>
  <dcterms:modified xsi:type="dcterms:W3CDTF">2017-06-12T17:06:41Z</dcterms:modified>
</cp:coreProperties>
</file>