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21"/>
  </p:notesMasterIdLst>
  <p:sldIdLst>
    <p:sldId id="269" r:id="rId2"/>
    <p:sldId id="281" r:id="rId3"/>
    <p:sldId id="284" r:id="rId4"/>
    <p:sldId id="285" r:id="rId5"/>
    <p:sldId id="283" r:id="rId6"/>
    <p:sldId id="287" r:id="rId7"/>
    <p:sldId id="288" r:id="rId8"/>
    <p:sldId id="292" r:id="rId9"/>
    <p:sldId id="293" r:id="rId10"/>
    <p:sldId id="294" r:id="rId11"/>
    <p:sldId id="295" r:id="rId12"/>
    <p:sldId id="260" r:id="rId13"/>
    <p:sldId id="296" r:id="rId14"/>
    <p:sldId id="289" r:id="rId15"/>
    <p:sldId id="290" r:id="rId16"/>
    <p:sldId id="274" r:id="rId17"/>
    <p:sldId id="291" r:id="rId18"/>
    <p:sldId id="29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89286"/>
  </p:normalViewPr>
  <p:slideViewPr>
    <p:cSldViewPr snapToGrid="0" snapToObjects="1">
      <p:cViewPr>
        <p:scale>
          <a:sx n="100" d="100"/>
          <a:sy n="100" d="100"/>
        </p:scale>
        <p:origin x="21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AF8A-8554-D74B-B8C7-B6347E590D19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D47B-A527-614C-BCC4-5E0D5E97E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成统一的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>
                <a:sym typeface="Wingdings"/>
              </a:rPr>
              <a:t>：</a:t>
            </a:r>
            <a:r>
              <a:rPr lang="en-US" altLang="zh-CN" dirty="0" smtClean="0">
                <a:sym typeface="Wingdings"/>
              </a:rPr>
              <a:t>[Nation,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Rank</a:t>
            </a:r>
            <a:r>
              <a:rPr lang="mr-IN" altLang="zh-CN" dirty="0" smtClean="0">
                <a:sym typeface="Wingdings"/>
              </a:rPr>
              <a:t>…</a:t>
            </a:r>
            <a:r>
              <a:rPr lang="en-US" altLang="zh-CN" dirty="0" smtClean="0">
                <a:sym typeface="Wingdings"/>
              </a:rPr>
              <a:t>]</a:t>
            </a:r>
            <a:r>
              <a:rPr lang="zh-CN" altLang="en-US" dirty="0" smtClean="0">
                <a:sym typeface="Wingdings"/>
              </a:rPr>
              <a:t>，</a:t>
            </a:r>
            <a:r>
              <a:rPr lang="zh-CN" altLang="en-US" baseline="0" dirty="0" smtClean="0">
                <a:sym typeface="Wingdings"/>
              </a:rPr>
              <a:t>这样可以大致清楚都有什么</a:t>
            </a:r>
            <a:r>
              <a:rPr lang="en-US" altLang="zh-CN" baseline="0" dirty="0" smtClean="0">
                <a:sym typeface="Wingdings"/>
              </a:rPr>
              <a:t>fields</a:t>
            </a:r>
            <a:r>
              <a:rPr lang="zh-CN" altLang="en-US" baseline="0" dirty="0" smtClean="0">
                <a:sym typeface="Wingdings"/>
              </a:rPr>
              <a:t>，然后再</a:t>
            </a:r>
            <a:r>
              <a:rPr lang="en-US" altLang="zh-CN" baseline="0" dirty="0" smtClean="0">
                <a:sym typeface="Wingdings"/>
              </a:rPr>
              <a:t>label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shown_up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id</a:t>
            </a:r>
          </a:p>
          <a:p>
            <a:r>
              <a:rPr lang="zh-CN" altLang="en-US" baseline="0" dirty="0" smtClean="0">
                <a:sym typeface="Wingdings"/>
              </a:rPr>
              <a:t>对于每一个发现的</a:t>
            </a:r>
            <a:r>
              <a:rPr lang="en-US" altLang="zh-CN" baseline="0" dirty="0" smtClean="0">
                <a:sym typeface="Wingdings"/>
              </a:rPr>
              <a:t>value</a:t>
            </a:r>
            <a:r>
              <a:rPr lang="zh-CN" altLang="en-US" baseline="0" dirty="0" smtClean="0">
                <a:sym typeface="Wingdings"/>
              </a:rPr>
              <a:t>，都要确定其对应的</a:t>
            </a:r>
            <a:r>
              <a:rPr lang="en-US" altLang="zh-CN" baseline="0" dirty="0" smtClean="0">
                <a:sym typeface="Wingdings"/>
              </a:rPr>
              <a:t>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11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9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成统一的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>
                <a:sym typeface="Wingdings"/>
              </a:rPr>
              <a:t>：</a:t>
            </a:r>
            <a:r>
              <a:rPr lang="en-US" altLang="zh-CN" dirty="0" smtClean="0">
                <a:sym typeface="Wingdings"/>
              </a:rPr>
              <a:t>[Nation,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Rank</a:t>
            </a:r>
            <a:r>
              <a:rPr lang="mr-IN" altLang="zh-CN" dirty="0" smtClean="0">
                <a:sym typeface="Wingdings"/>
              </a:rPr>
              <a:t>…</a:t>
            </a:r>
            <a:r>
              <a:rPr lang="en-US" altLang="zh-CN" dirty="0" smtClean="0">
                <a:sym typeface="Wingdings"/>
              </a:rPr>
              <a:t>]</a:t>
            </a:r>
            <a:r>
              <a:rPr lang="zh-CN" altLang="en-US" dirty="0" smtClean="0">
                <a:sym typeface="Wingdings"/>
              </a:rPr>
              <a:t>，</a:t>
            </a:r>
            <a:r>
              <a:rPr lang="zh-CN" altLang="en-US" baseline="0" dirty="0" smtClean="0">
                <a:sym typeface="Wingdings"/>
              </a:rPr>
              <a:t>这样可以大致清楚都有什么</a:t>
            </a:r>
            <a:r>
              <a:rPr lang="en-US" altLang="zh-CN" baseline="0" dirty="0" smtClean="0">
                <a:sym typeface="Wingdings"/>
              </a:rPr>
              <a:t>fields</a:t>
            </a:r>
            <a:r>
              <a:rPr lang="zh-CN" altLang="en-US" baseline="0" dirty="0" smtClean="0">
                <a:sym typeface="Wingdings"/>
              </a:rPr>
              <a:t>，然后再</a:t>
            </a:r>
            <a:r>
              <a:rPr lang="en-US" altLang="zh-CN" baseline="0" dirty="0" smtClean="0">
                <a:sym typeface="Wingdings"/>
              </a:rPr>
              <a:t>label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shown_up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id</a:t>
            </a:r>
          </a:p>
          <a:p>
            <a:r>
              <a:rPr lang="zh-CN" altLang="en-US" baseline="0" dirty="0" smtClean="0">
                <a:sym typeface="Wingdings"/>
              </a:rPr>
              <a:t>对于每一个发现的</a:t>
            </a:r>
            <a:r>
              <a:rPr lang="en-US" altLang="zh-CN" baseline="0" dirty="0" smtClean="0">
                <a:sym typeface="Wingdings"/>
              </a:rPr>
              <a:t>value</a:t>
            </a:r>
            <a:r>
              <a:rPr lang="zh-CN" altLang="en-US" baseline="0" dirty="0" smtClean="0">
                <a:sym typeface="Wingdings"/>
              </a:rPr>
              <a:t>，都要确定其对应的</a:t>
            </a:r>
            <a:r>
              <a:rPr lang="en-US" altLang="zh-CN" baseline="0" dirty="0" smtClean="0">
                <a:sym typeface="Wingdings"/>
              </a:rPr>
              <a:t>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后期</a:t>
            </a:r>
            <a:r>
              <a:rPr lang="en-US" altLang="zh-CN" dirty="0" smtClean="0"/>
              <a:t>adding</a:t>
            </a:r>
            <a:r>
              <a:rPr lang="zh-CN" altLang="en-US" dirty="0" smtClean="0"/>
              <a:t>新的句子和问答方式：</a:t>
            </a:r>
            <a:r>
              <a:rPr lang="en-US" altLang="zh-CN" dirty="0" smtClean="0"/>
              <a:t>small fields with {possible paraphrases}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成统一的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>
                <a:sym typeface="Wingdings"/>
              </a:rPr>
              <a:t>：</a:t>
            </a:r>
            <a:r>
              <a:rPr lang="en-US" altLang="zh-CN" dirty="0" smtClean="0">
                <a:sym typeface="Wingdings"/>
              </a:rPr>
              <a:t>[Nation,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Rank</a:t>
            </a:r>
            <a:r>
              <a:rPr lang="mr-IN" altLang="zh-CN" dirty="0" smtClean="0">
                <a:sym typeface="Wingdings"/>
              </a:rPr>
              <a:t>…</a:t>
            </a:r>
            <a:r>
              <a:rPr lang="en-US" altLang="zh-CN" dirty="0" smtClean="0">
                <a:sym typeface="Wingdings"/>
              </a:rPr>
              <a:t>]</a:t>
            </a:r>
            <a:r>
              <a:rPr lang="zh-CN" altLang="en-US" dirty="0" smtClean="0">
                <a:sym typeface="Wingdings"/>
              </a:rPr>
              <a:t>，</a:t>
            </a:r>
            <a:r>
              <a:rPr lang="zh-CN" altLang="en-US" baseline="0" dirty="0" smtClean="0">
                <a:sym typeface="Wingdings"/>
              </a:rPr>
              <a:t>这样可以大致清楚都有什么</a:t>
            </a:r>
            <a:r>
              <a:rPr lang="en-US" altLang="zh-CN" baseline="0" dirty="0" smtClean="0">
                <a:sym typeface="Wingdings"/>
              </a:rPr>
              <a:t>fields</a:t>
            </a:r>
            <a:r>
              <a:rPr lang="zh-CN" altLang="en-US" baseline="0" dirty="0" smtClean="0">
                <a:sym typeface="Wingdings"/>
              </a:rPr>
              <a:t>，然后再</a:t>
            </a:r>
            <a:r>
              <a:rPr lang="en-US" altLang="zh-CN" baseline="0" dirty="0" smtClean="0">
                <a:sym typeface="Wingdings"/>
              </a:rPr>
              <a:t>label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shown_up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id</a:t>
            </a:r>
          </a:p>
          <a:p>
            <a:r>
              <a:rPr lang="zh-CN" altLang="en-US" baseline="0" dirty="0" smtClean="0">
                <a:sym typeface="Wingdings"/>
              </a:rPr>
              <a:t>对于每一个发现的</a:t>
            </a:r>
            <a:r>
              <a:rPr lang="en-US" altLang="zh-CN" baseline="0" dirty="0" smtClean="0">
                <a:sym typeface="Wingdings"/>
              </a:rPr>
              <a:t>value</a:t>
            </a:r>
            <a:r>
              <a:rPr lang="zh-CN" altLang="en-US" baseline="0" dirty="0" smtClean="0">
                <a:sym typeface="Wingdings"/>
              </a:rPr>
              <a:t>，都要确定其对应的</a:t>
            </a:r>
            <a:r>
              <a:rPr lang="en-US" altLang="zh-CN" baseline="0" dirty="0" smtClean="0">
                <a:sym typeface="Wingdings"/>
              </a:rPr>
              <a:t>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7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成统一的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>
                <a:sym typeface="Wingdings"/>
              </a:rPr>
              <a:t>：</a:t>
            </a:r>
            <a:r>
              <a:rPr lang="en-US" altLang="zh-CN" dirty="0" smtClean="0">
                <a:sym typeface="Wingdings"/>
              </a:rPr>
              <a:t>[Nation,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Rank</a:t>
            </a:r>
            <a:r>
              <a:rPr lang="mr-IN" altLang="zh-CN" dirty="0" smtClean="0">
                <a:sym typeface="Wingdings"/>
              </a:rPr>
              <a:t>…</a:t>
            </a:r>
            <a:r>
              <a:rPr lang="en-US" altLang="zh-CN" dirty="0" smtClean="0">
                <a:sym typeface="Wingdings"/>
              </a:rPr>
              <a:t>]</a:t>
            </a:r>
            <a:r>
              <a:rPr lang="zh-CN" altLang="en-US" dirty="0" smtClean="0">
                <a:sym typeface="Wingdings"/>
              </a:rPr>
              <a:t>，</a:t>
            </a:r>
            <a:r>
              <a:rPr lang="zh-CN" altLang="en-US" baseline="0" dirty="0" smtClean="0">
                <a:sym typeface="Wingdings"/>
              </a:rPr>
              <a:t>这样可以大致清楚都有什么</a:t>
            </a:r>
            <a:r>
              <a:rPr lang="en-US" altLang="zh-CN" baseline="0" dirty="0" smtClean="0">
                <a:sym typeface="Wingdings"/>
              </a:rPr>
              <a:t>fields</a:t>
            </a:r>
            <a:r>
              <a:rPr lang="zh-CN" altLang="en-US" baseline="0" dirty="0" smtClean="0">
                <a:sym typeface="Wingdings"/>
              </a:rPr>
              <a:t>，然后再</a:t>
            </a:r>
            <a:r>
              <a:rPr lang="en-US" altLang="zh-CN" baseline="0" dirty="0" smtClean="0">
                <a:sym typeface="Wingdings"/>
              </a:rPr>
              <a:t>label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shown_up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id</a:t>
            </a:r>
          </a:p>
          <a:p>
            <a:r>
              <a:rPr lang="zh-CN" altLang="en-US" baseline="0" dirty="0" smtClean="0">
                <a:sym typeface="Wingdings"/>
              </a:rPr>
              <a:t>对于每一个发现的</a:t>
            </a:r>
            <a:r>
              <a:rPr lang="en-US" altLang="zh-CN" baseline="0" dirty="0" smtClean="0">
                <a:sym typeface="Wingdings"/>
              </a:rPr>
              <a:t>value</a:t>
            </a:r>
            <a:r>
              <a:rPr lang="zh-CN" altLang="en-US" baseline="0" dirty="0" smtClean="0">
                <a:sym typeface="Wingdings"/>
              </a:rPr>
              <a:t>，都要确定其对应的</a:t>
            </a:r>
            <a:r>
              <a:rPr lang="en-US" altLang="zh-CN" baseline="0" dirty="0" smtClean="0">
                <a:sym typeface="Wingdings"/>
              </a:rPr>
              <a:t>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77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</a:t>
            </a:r>
            <a:r>
              <a:rPr lang="en-US" smtClean="0"/>
              <a:t>seq2seq DNN,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01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08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8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23D940-588B-B243-B64D-D9263B98B06E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8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80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203" y="256624"/>
            <a:ext cx="6072515" cy="1450757"/>
          </a:xfrm>
        </p:spPr>
        <p:txBody>
          <a:bodyPr/>
          <a:lstStyle/>
          <a:p>
            <a:r>
              <a:rPr lang="en-US" altLang="zh-CN" dirty="0" smtClean="0"/>
              <a:t>Problem Statement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4203" y="1845734"/>
                <a:ext cx="4806846" cy="4225282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charset="2"/>
                  <a:buChar char="§"/>
                </a:pPr>
                <a:r>
                  <a:rPr lang="en-US" sz="2400" i="1" dirty="0"/>
                  <a:t>Problem: natural language </a:t>
                </a:r>
                <a:r>
                  <a:rPr lang="en-US" sz="2400" i="1" dirty="0" smtClean="0"/>
                  <a:t>interface to database (NLIDB).</a:t>
                </a:r>
                <a:endParaRPr lang="en-US" sz="2400" i="1" dirty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/>
                  <a:t>Input: NL queries.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𝑞</m:t>
                    </m:r>
                    <m:r>
                      <a:rPr lang="en-US" sz="24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𝑞</m:t>
                            </m:r>
                          </m:e>
                        </m:d>
                      </m:sub>
                    </m:sSub>
                  </m:oMath>
                </a14:m>
                <a:endParaRPr lang="en-US" sz="2400" dirty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/>
                  <a:t>Output: </a:t>
                </a:r>
                <a:r>
                  <a:rPr lang="en-US" sz="2400" dirty="0" smtClean="0"/>
                  <a:t>declarative command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database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/>
                  <a:t>Dataset: </a:t>
                </a:r>
                <a:r>
                  <a:rPr lang="en-US" sz="2400" b="1" dirty="0" err="1" smtClean="0"/>
                  <a:t>Wikitable</a:t>
                </a:r>
                <a:r>
                  <a:rPr lang="en-US" sz="2400" dirty="0" smtClean="0"/>
                  <a:t>, Geo880</a:t>
                </a:r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</a:rPr>
                  <a:t>, 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ATIS, </a:t>
                </a:r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</a:rPr>
                  <a:t>Jobs, Overnight</a:t>
                </a:r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1">
                  <a:buFont typeface="Wingdings" charset="2"/>
                  <a:buChar char="§"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4203" y="1845734"/>
                <a:ext cx="4806846" cy="4225282"/>
              </a:xfrm>
              <a:blipFill rotWithShape="0">
                <a:blip r:embed="rId2"/>
                <a:stretch>
                  <a:fillRect t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791" y="1905696"/>
            <a:ext cx="3842576" cy="38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6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04900" y="908735"/>
            <a:ext cx="942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Input: for </a:t>
            </a:r>
            <a:r>
              <a:rPr lang="en-US" dirty="0"/>
              <a:t>&lt;</a:t>
            </a:r>
            <a:r>
              <a:rPr lang="en-US" dirty="0" smtClean="0"/>
              <a:t>field:0&gt; </a:t>
            </a:r>
            <a:r>
              <a:rPr lang="en-US" dirty="0"/>
              <a:t>with more than </a:t>
            </a:r>
            <a:r>
              <a:rPr lang="en-US" dirty="0" smtClean="0"/>
              <a:t>400 &lt;field:1&gt; </a:t>
            </a:r>
            <a:r>
              <a:rPr lang="en-US" dirty="0"/>
              <a:t>and &lt;</a:t>
            </a:r>
            <a:r>
              <a:rPr lang="en-US" dirty="0" smtClean="0"/>
              <a:t>field:2&gt; </a:t>
            </a:r>
            <a:r>
              <a:rPr lang="en-US" dirty="0"/>
              <a:t>less than </a:t>
            </a:r>
            <a:r>
              <a:rPr lang="en-US" dirty="0" smtClean="0"/>
              <a:t>14 , &lt;field:0&gt; </a:t>
            </a:r>
            <a:r>
              <a:rPr lang="en-US" dirty="0"/>
              <a:t>has the most &lt;</a:t>
            </a:r>
            <a:r>
              <a:rPr lang="en-US" dirty="0" smtClean="0"/>
              <a:t>field:3&gt;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1708150"/>
            <a:ext cx="104521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520699"/>
            <a:ext cx="102997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### example: 996 ###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Year 1st_Venue 2nd_Venue 3rd_Venue 4th_Venue 5th_Venue 6th_Venue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when the 1st_venue was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beijing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and 2nd_venue was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dubai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, which city was the most recent 3rd_venue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select 3rd_Venue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argmax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Year where 1st_Venue equal Beijing and 2nd_Venue equal Dubai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 charset="0"/>
              </a:rPr>
            </a:br>
            <a:endParaRPr lang="en-US" sz="1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['&lt;field&gt;', 'Year']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['&lt;field&gt;', '1st_Venue']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['&lt;field&gt;', '2nd_Venue']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['&lt;field&gt;', '1st_Venue;2nd_Venue;3rd_Venue;4th_Venue']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['&lt;field&gt;', '3rd_Venue']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['&lt;value&gt;', '1st_Venue;2nd_Venue;3rd_Venue;4th_Venue']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['&lt;value&gt;', '1st_Venue;2nd_Venue;3rd_Venue;4th_Venue']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[(0, 0)]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[(2, 1), (6, 2), (16, 4)]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[4, 8]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Year 1st_Venue 2nd_Venue 1st_Venue;2nd_Venue;3rd_Venue;4th_Venue 3rd_Venue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&lt;nan&gt;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beijing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dubai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&lt;nan&gt; &lt;nan&gt;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&lt;field&gt;:0 &lt;nan&gt; &lt;field&gt;:1 &lt;nan&gt; &lt;value&gt;:1 &lt;nan&gt; &lt;field&gt;:2 &lt;nan&gt; &lt;value&gt;:2 &lt;nan&gt; &lt;nan&gt; &lt;field&gt;:3 &lt;nan&gt; &lt;nan&gt; &lt;nan&gt; &lt;nan&gt; &lt;field&gt;:4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&lt;field&gt;:0 the &lt;field&gt;:1 was &lt;value&gt;:1 and &lt;field&gt;:2 was &lt;value&gt;:2 , which &lt;field&gt;:3 was the most recent &lt;field&gt;:4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select &lt;field&gt;:4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argmax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&lt;field&gt;:0 where &lt;field&gt;:1 equal &lt;value&gt;:1 and &lt;field&gt;:2 equal &lt;value&gt;:2</a:t>
            </a:r>
            <a:endParaRPr lang="en-US" sz="14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76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43"/>
          <a:stretch/>
        </p:blipFill>
        <p:spPr>
          <a:xfrm>
            <a:off x="3225438" y="2338862"/>
            <a:ext cx="5530935" cy="2541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595983" y="677645"/>
                <a:ext cx="2526589" cy="336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100" i="1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  <m:r>
                        <a:rPr lang="en-US" sz="2100" i="1">
                          <a:latin typeface="Cambria Math" charset="0"/>
                        </a:rPr>
                        <m:t>=</m:t>
                      </m:r>
                      <m:r>
                        <a:rPr lang="en-US" sz="2100" i="1">
                          <a:latin typeface="Cambria Math" charset="0"/>
                        </a:rPr>
                        <m:t>𝐺𝑅𝑈</m:t>
                      </m:r>
                      <m:r>
                        <a:rPr lang="en-US" sz="2100" i="1">
                          <a:latin typeface="Cambria Math" charset="0"/>
                        </a:rPr>
                        <m:t>(</m:t>
                      </m:r>
                      <m:sSubSup>
                        <m:sSubSup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sz="2100" i="1">
                              <a:latin typeface="Cambria Math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100" i="1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  <m:r>
                        <a:rPr lang="en-US" sz="2100" i="1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100" i="1">
                              <a:latin typeface="Cambria Math" charset="0"/>
                            </a:rPr>
                            <m:t>𝑙</m:t>
                          </m:r>
                          <m:r>
                            <a:rPr lang="en-US" sz="2100" i="1">
                              <a:latin typeface="Cambria Math" charset="0"/>
                            </a:rPr>
                            <m:t>−1</m:t>
                          </m:r>
                        </m:sup>
                      </m:sSubSup>
                      <m:r>
                        <a:rPr lang="en-US" sz="21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983" y="677645"/>
                <a:ext cx="2526589" cy="336952"/>
              </a:xfrm>
              <a:prstGeom prst="rect">
                <a:avLst/>
              </a:prstGeom>
              <a:blipFill rotWithShape="0">
                <a:blip r:embed="rId4"/>
                <a:stretch>
                  <a:fillRect l="-2169" r="-3373" b="-3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Seq2seq attention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574688" y="1103829"/>
                <a:ext cx="4744312" cy="417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1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1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100" i="1">
                          <a:latin typeface="Cambria Math" charset="0"/>
                        </a:rPr>
                        <m:t>=</m:t>
                      </m:r>
                      <m:r>
                        <a:rPr lang="en-US" sz="2100" i="1">
                          <a:latin typeface="Cambria Math" charset="0"/>
                        </a:rPr>
                        <m:t>𝑠𝑜𝑓𝑡𝑚𝑎𝑥</m:t>
                      </m:r>
                      <m:sSup>
                        <m:sSup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𝑜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1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𝐿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1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100" i="1">
                          <a:latin typeface="Cambria Math" charset="0"/>
                        </a:rPr>
                        <m:t>𝑒</m:t>
                      </m:r>
                      <m:r>
                        <a:rPr lang="en-US" sz="21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1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688" y="1103829"/>
                <a:ext cx="4744312" cy="417807"/>
              </a:xfrm>
              <a:prstGeom prst="rect">
                <a:avLst/>
              </a:prstGeom>
              <a:blipFill rotWithShape="0"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49507" y="2771630"/>
            <a:ext cx="128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Encoder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77995" y="5122932"/>
            <a:ext cx="128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Decoder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9507" y="509666"/>
            <a:ext cx="75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(Neural Translation Machine):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394084" y="5122932"/>
            <a:ext cx="5062220" cy="686538"/>
            <a:chOff x="4437172" y="3559724"/>
            <a:chExt cx="6919374" cy="70747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2" b="29106"/>
            <a:stretch/>
          </p:blipFill>
          <p:spPr>
            <a:xfrm>
              <a:off x="4437172" y="3559724"/>
              <a:ext cx="6919374" cy="67361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6" t="69913" r="49564" b="312"/>
            <a:stretch/>
          </p:blipFill>
          <p:spPr>
            <a:xfrm>
              <a:off x="6412007" y="3597630"/>
              <a:ext cx="1507067" cy="63570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994" t="69912" r="19951" b="-1730"/>
            <a:stretch/>
          </p:blipFill>
          <p:spPr>
            <a:xfrm>
              <a:off x="9341476" y="3587915"/>
              <a:ext cx="626534" cy="679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60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SQL-extended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9507" y="509666"/>
            <a:ext cx="75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(Neural Translation Machine):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63244" y="1405468"/>
            <a:ext cx="5769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Training Data</a:t>
            </a:r>
            <a:r>
              <a:rPr lang="en-US" sz="2000" dirty="0" smtClean="0"/>
              <a:t>: .</a:t>
            </a:r>
            <a:r>
              <a:rPr lang="en-US" sz="2000" dirty="0" err="1" smtClean="0"/>
              <a:t>qu</a:t>
            </a:r>
            <a:r>
              <a:rPr lang="en-US" sz="2000" dirty="0" smtClean="0"/>
              <a:t>, .fi, </a:t>
            </a:r>
            <a:r>
              <a:rPr lang="en-US" sz="2000" b="1" dirty="0" smtClean="0"/>
              <a:t>.lo </a:t>
            </a:r>
            <a:r>
              <a:rPr lang="en-US" sz="2000" dirty="0" smtClean="0"/>
              <a:t>files (</a:t>
            </a:r>
            <a:r>
              <a:rPr lang="en-US" sz="2000" dirty="0"/>
              <a:t>original </a:t>
            </a:r>
            <a:r>
              <a:rPr lang="en-US" sz="2000" dirty="0" smtClean="0"/>
              <a:t>files); .ta, .</a:t>
            </a:r>
            <a:r>
              <a:rPr lang="en-US" sz="2000" dirty="0" err="1" smtClean="0"/>
              <a:t>qux</a:t>
            </a:r>
            <a:r>
              <a:rPr lang="en-US" sz="2000" dirty="0" smtClean="0"/>
              <a:t>, </a:t>
            </a:r>
            <a:r>
              <a:rPr lang="en-US" sz="2000" b="1" dirty="0" smtClean="0"/>
              <a:t>.lox </a:t>
            </a:r>
            <a:r>
              <a:rPr lang="en-US" sz="2000" dirty="0" smtClean="0"/>
              <a:t>files (generated through tagging process)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980267" y="2293543"/>
            <a:ext cx="78570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diff A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as select Silver where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Nation equal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and B as select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Silver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where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Nation equal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india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Silver Nation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;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india</a:t>
            </a:r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diff A as select &lt;field&gt;:0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where &lt;field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&gt;:1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equal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&lt;value&gt;:1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and B as select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where &lt;field&gt;:1 equal &lt;value&gt;: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/>
            </a:r>
            <a:br>
              <a:rPr lang="en-US" dirty="0">
                <a:solidFill>
                  <a:srgbClr val="454545"/>
                </a:solidFill>
                <a:latin typeface="Helvetica Neue" charset="0"/>
              </a:rPr>
            </a:br>
            <a:endParaRPr lang="en-US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1697" y="3126274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ficorr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661687" y="3688724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vacorr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91667" y="4256072"/>
            <a:ext cx="1139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Logical template</a:t>
            </a:r>
          </a:p>
          <a:p>
            <a:r>
              <a:rPr lang="en-US" b="1" dirty="0" smtClean="0"/>
              <a:t>(.lox)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91667" y="2294284"/>
            <a:ext cx="127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 form</a:t>
            </a:r>
          </a:p>
          <a:p>
            <a:r>
              <a:rPr lang="en-US" b="1" dirty="0" smtClean="0"/>
              <a:t>(.lo)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09067" y="5350930"/>
            <a:ext cx="24214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(NLI)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573135" y="5437652"/>
            <a:ext cx="2118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Tagged query</a:t>
            </a:r>
          </a:p>
          <a:p>
            <a:r>
              <a:rPr lang="en-US" dirty="0" smtClean="0"/>
              <a:t>(.</a:t>
            </a:r>
            <a:r>
              <a:rPr lang="en-US" dirty="0" err="1" smtClean="0"/>
              <a:t>qu</a:t>
            </a:r>
            <a:r>
              <a:rPr lang="en-US" dirty="0" smtClean="0"/>
              <a:t>+.ta / .</a:t>
            </a:r>
            <a:r>
              <a:rPr lang="en-US" dirty="0" err="1" smtClean="0"/>
              <a:t>qux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68266" y="5437651"/>
            <a:ext cx="19134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smtClean="0"/>
              <a:t>ogical </a:t>
            </a:r>
            <a:r>
              <a:rPr lang="en-US" dirty="0" smtClean="0"/>
              <a:t>template</a:t>
            </a:r>
          </a:p>
          <a:p>
            <a:r>
              <a:rPr lang="en-US" dirty="0" smtClean="0"/>
              <a:t>(.lox)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>
          <a:xfrm>
            <a:off x="3691468" y="5760818"/>
            <a:ext cx="1117599" cy="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 flipV="1">
            <a:off x="7230534" y="5760817"/>
            <a:ext cx="1337732" cy="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66800" y="2387601"/>
            <a:ext cx="0" cy="273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3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9507" y="509666"/>
            <a:ext cx="75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(Neural Translation Machine):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63244" y="1405468"/>
            <a:ext cx="5769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Evaluation &amp; Converting template to logical form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2980267" y="3292606"/>
            <a:ext cx="78570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diff A as select &lt;field&gt;:0 where &lt;field&gt;:1 equal &lt;value&gt;:1 and B as select &lt;field&gt;:0 where &lt;field&gt;:1 equal &lt;value&gt;: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/>
            </a:r>
            <a:br>
              <a:rPr lang="en-US" dirty="0">
                <a:solidFill>
                  <a:srgbClr val="454545"/>
                </a:solidFill>
                <a:latin typeface="Helvetica Neue" charset="0"/>
              </a:rPr>
            </a:br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Silver Nation Nation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india</a:t>
            </a:r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diff A as select Silver where Nation equal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and B as select Silver where Nation equal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india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1697" y="439627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ficorr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61687" y="495872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vacorr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61687" y="3298325"/>
            <a:ext cx="1139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Logical template</a:t>
            </a:r>
          </a:p>
          <a:p>
            <a:r>
              <a:rPr lang="en-US" b="1" dirty="0" smtClean="0"/>
              <a:t>(.lox)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51697" y="5520510"/>
            <a:ext cx="127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 form</a:t>
            </a:r>
          </a:p>
          <a:p>
            <a:r>
              <a:rPr lang="en-US" b="1" dirty="0" smtClean="0"/>
              <a:t>(.lo)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66800" y="3386664"/>
            <a:ext cx="0" cy="273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09067" y="2099728"/>
            <a:ext cx="24214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(NLI)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573135" y="2186450"/>
            <a:ext cx="2118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Tagged query</a:t>
            </a:r>
          </a:p>
          <a:p>
            <a:r>
              <a:rPr lang="en-US" dirty="0" smtClean="0"/>
              <a:t>(.</a:t>
            </a:r>
            <a:r>
              <a:rPr lang="en-US" dirty="0" err="1" smtClean="0"/>
              <a:t>qu</a:t>
            </a:r>
            <a:r>
              <a:rPr lang="en-US" dirty="0" smtClean="0"/>
              <a:t>+.ta / .</a:t>
            </a:r>
            <a:r>
              <a:rPr lang="en-US" dirty="0" err="1" smtClean="0"/>
              <a:t>qux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568266" y="2186449"/>
            <a:ext cx="19134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smtClean="0"/>
              <a:t>ogical </a:t>
            </a:r>
            <a:r>
              <a:rPr lang="en-US" dirty="0" smtClean="0"/>
              <a:t>template</a:t>
            </a:r>
          </a:p>
          <a:p>
            <a:r>
              <a:rPr lang="en-US" dirty="0" smtClean="0"/>
              <a:t>(.lox)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691468" y="2509616"/>
            <a:ext cx="1117599" cy="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230534" y="2509615"/>
            <a:ext cx="1337732" cy="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52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  <p:bldP spid="24" grpId="0"/>
      <p:bldP spid="25" grpId="0"/>
      <p:bldP spid="27" grpId="0" animBg="1"/>
      <p:bldP spid="2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augmentation [5,6]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1845734"/>
            <a:ext cx="8793482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Annotate </a:t>
            </a:r>
            <a:r>
              <a:rPr lang="en-US" sz="2400" b="1" dirty="0" smtClean="0"/>
              <a:t>~150 </a:t>
            </a:r>
            <a:r>
              <a:rPr lang="en-US" sz="2400" b="1" dirty="0"/>
              <a:t>queries </a:t>
            </a:r>
            <a:r>
              <a:rPr lang="en-US" sz="2400" dirty="0"/>
              <a:t>with corresponding </a:t>
            </a:r>
            <a:r>
              <a:rPr lang="en-US" sz="2400" b="1" dirty="0"/>
              <a:t>16 SQL-like logical forms</a:t>
            </a:r>
            <a:r>
              <a:rPr lang="en-US" sz="2400" dirty="0"/>
              <a:t> based on </a:t>
            </a:r>
            <a:r>
              <a:rPr lang="en-US" sz="2400" dirty="0" err="1"/>
              <a:t>Wikitable</a:t>
            </a:r>
            <a:r>
              <a:rPr lang="en-US" sz="2400" dirty="0"/>
              <a:t> queries; </a:t>
            </a:r>
            <a:r>
              <a:rPr lang="en-US" sz="2400" b="1" dirty="0"/>
              <a:t>Augment to ~4000 queries</a:t>
            </a:r>
            <a:r>
              <a:rPr lang="en-US" sz="2400" dirty="0"/>
              <a:t> and corresponding logical forms.  </a:t>
            </a:r>
          </a:p>
          <a:p>
            <a:pPr lvl="1">
              <a:buFont typeface="Wingdings" charset="2"/>
              <a:buChar char="§"/>
            </a:pPr>
            <a:endParaRPr lang="en-US" sz="2000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Field recombination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/>
              <a:t>argmax</a:t>
            </a:r>
            <a:r>
              <a:rPr lang="en-US" dirty="0"/>
              <a:t> Nation </a:t>
            </a:r>
            <a:r>
              <a:rPr lang="en-US" b="1" dirty="0"/>
              <a:t>Gold</a:t>
            </a:r>
            <a:r>
              <a:rPr lang="en-US" dirty="0"/>
              <a:t> -&gt; </a:t>
            </a:r>
            <a:r>
              <a:rPr lang="en-US" dirty="0" err="1"/>
              <a:t>argmax</a:t>
            </a:r>
            <a:r>
              <a:rPr lang="en-US" dirty="0"/>
              <a:t> Nation </a:t>
            </a:r>
            <a:r>
              <a:rPr lang="en-US" b="1" dirty="0"/>
              <a:t>Silver</a:t>
            </a:r>
            <a:r>
              <a:rPr lang="en-US" dirty="0"/>
              <a:t>) </a:t>
            </a:r>
            <a:endParaRPr lang="en-US" sz="2200" dirty="0"/>
          </a:p>
          <a:p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Field value replacement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where Nation equal </a:t>
            </a:r>
            <a:r>
              <a:rPr lang="en-US" b="1" dirty="0"/>
              <a:t>Romania</a:t>
            </a:r>
            <a:r>
              <a:rPr lang="en-US" dirty="0"/>
              <a:t> -&gt; where Nation equal </a:t>
            </a:r>
            <a:r>
              <a:rPr lang="en-US" b="1" dirty="0"/>
              <a:t>Spain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</a:p>
          <a:p>
            <a:pPr lvl="1">
              <a:buFont typeface="Wingdings" charset="2"/>
              <a:buChar char="§"/>
            </a:pPr>
            <a:r>
              <a:rPr lang="en-US" sz="2200" dirty="0"/>
              <a:t>Synonyms replacement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which </a:t>
            </a:r>
            <a:r>
              <a:rPr lang="en-US" b="1" dirty="0"/>
              <a:t>nation</a:t>
            </a:r>
            <a:r>
              <a:rPr lang="en-US" dirty="0"/>
              <a:t> won -&gt; which </a:t>
            </a:r>
            <a:r>
              <a:rPr lang="en-US" b="1" dirty="0"/>
              <a:t>country</a:t>
            </a:r>
            <a:r>
              <a:rPr lang="en-US" dirty="0"/>
              <a:t> won)</a:t>
            </a:r>
          </a:p>
          <a:p>
            <a:pPr lvl="1">
              <a:buFont typeface="Wingdings" charset="2"/>
              <a:buChar char="§"/>
            </a:pPr>
            <a:endParaRPr lang="en-US" sz="2200" dirty="0"/>
          </a:p>
          <a:p>
            <a:pPr lvl="1">
              <a:buFont typeface="Wingdings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66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9507" y="509666"/>
            <a:ext cx="75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(Neural Translation Machine):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75201" y="1405464"/>
            <a:ext cx="24214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(NLI)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539269" y="1492186"/>
            <a:ext cx="2118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Tagged query</a:t>
            </a:r>
          </a:p>
          <a:p>
            <a:r>
              <a:rPr lang="en-US" dirty="0" smtClean="0"/>
              <a:t>(.</a:t>
            </a:r>
            <a:r>
              <a:rPr lang="en-US" dirty="0" err="1" smtClean="0"/>
              <a:t>qu</a:t>
            </a:r>
            <a:r>
              <a:rPr lang="en-US" dirty="0" smtClean="0"/>
              <a:t>+.ta / .</a:t>
            </a:r>
            <a:r>
              <a:rPr lang="en-US" dirty="0" err="1" smtClean="0"/>
              <a:t>qux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34400" y="1492185"/>
            <a:ext cx="19134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smtClean="0"/>
              <a:t>ogical </a:t>
            </a:r>
            <a:r>
              <a:rPr lang="en-US" dirty="0" smtClean="0"/>
              <a:t>template</a:t>
            </a:r>
          </a:p>
          <a:p>
            <a:r>
              <a:rPr lang="en-US" dirty="0" smtClean="0"/>
              <a:t>(.lox)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>
          <a:xfrm>
            <a:off x="3657602" y="1815352"/>
            <a:ext cx="1117599" cy="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 flipV="1">
            <a:off x="7196668" y="1815351"/>
            <a:ext cx="1337732" cy="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18067" y="2757315"/>
            <a:ext cx="53678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454545"/>
                </a:solidFill>
                <a:latin typeface="Helvetica Neue" charset="0"/>
              </a:rPr>
              <a:t>Parallel Model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</a:t>
            </a: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global step 4400 learning rate 0.0002 step-time 0.34 perplexity 1.00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0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1.05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1 perplexity 1.02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2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1.00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train accuracy: 0.773571428571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dev accuracy: 0.761666666667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test accuracy: 0.804305283757</a:t>
            </a:r>
          </a:p>
        </p:txBody>
      </p:sp>
      <p:sp>
        <p:nvSpPr>
          <p:cNvPr id="3" name="Rectangle 2"/>
          <p:cNvSpPr/>
          <p:nvPr/>
        </p:nvSpPr>
        <p:spPr>
          <a:xfrm>
            <a:off x="6129855" y="2757315"/>
            <a:ext cx="51477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454545"/>
                </a:solidFill>
                <a:latin typeface="Helvetica Neue" charset="0"/>
              </a:rPr>
              <a:t>X </a:t>
            </a:r>
            <a:r>
              <a:rPr lang="en-US" b="1" dirty="0">
                <a:solidFill>
                  <a:srgbClr val="454545"/>
                </a:solidFill>
                <a:latin typeface="Helvetica Neue" charset="0"/>
              </a:rPr>
              <a:t>Model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global step 4800 learning rate 0.0003 step-time 0.35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1.04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0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1.09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1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1.03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2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1.01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train accuracy: 0.688571428571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dev accuracy: 0.683333333333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test accuracy: 0.696673189824</a:t>
            </a:r>
          </a:p>
        </p:txBody>
      </p:sp>
    </p:spTree>
    <p:extLst>
      <p:ext uri="{BB962C8B-B14F-4D97-AF65-F5344CB8AC3E}">
        <p14:creationId xmlns:p14="http://schemas.microsoft.com/office/powerpoint/2010/main" val="70949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Transfer-learning to different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66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204" y="1845734"/>
            <a:ext cx="9941476" cy="4360194"/>
          </a:xfrm>
        </p:spPr>
        <p:txBody>
          <a:bodyPr>
            <a:normAutofit/>
          </a:bodyPr>
          <a:lstStyle/>
          <a:p>
            <a:r>
              <a:rPr lang="en-US" dirty="0"/>
              <a:t>[1] P. </a:t>
            </a:r>
            <a:r>
              <a:rPr lang="en-US" dirty="0" err="1"/>
              <a:t>Pasupat</a:t>
            </a:r>
            <a:r>
              <a:rPr lang="en-US" dirty="0"/>
              <a:t> and P. Liang, Compositional semantic parsing on semi-structured tables, ACL, 2015. </a:t>
            </a:r>
          </a:p>
          <a:p>
            <a:r>
              <a:rPr lang="en-US" dirty="0" smtClean="0"/>
              <a:t>[2] </a:t>
            </a:r>
            <a:r>
              <a:rPr lang="en-US" dirty="0"/>
              <a:t>P. Yin, Z. Lu, H. Li and B. Kao</a:t>
            </a:r>
            <a:r>
              <a:rPr lang="en-US" i="1" dirty="0"/>
              <a:t>.</a:t>
            </a:r>
            <a:r>
              <a:rPr lang="en-US" dirty="0"/>
              <a:t>, Neural Enquirer: learning to query tables in natural language, JCA, 2016.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en-US" dirty="0" smtClean="0"/>
              <a:t>] </a:t>
            </a:r>
            <a:r>
              <a:rPr lang="en-US" dirty="0"/>
              <a:t>Arvind </a:t>
            </a:r>
            <a:r>
              <a:rPr lang="en-US" dirty="0" err="1"/>
              <a:t>Neelakantan</a:t>
            </a:r>
            <a:r>
              <a:rPr lang="en-US" dirty="0"/>
              <a:t>, Quoc V. Le, Mart ́ın </a:t>
            </a:r>
            <a:r>
              <a:rPr lang="en-US" dirty="0" err="1"/>
              <a:t>Abadi</a:t>
            </a:r>
            <a:r>
              <a:rPr lang="en-US" dirty="0"/>
              <a:t>, Andrew McCallum, and Dario </a:t>
            </a:r>
            <a:r>
              <a:rPr lang="en-US" dirty="0" err="1"/>
              <a:t>Amodei</a:t>
            </a:r>
            <a:r>
              <a:rPr lang="en-US" dirty="0"/>
              <a:t>. </a:t>
            </a:r>
            <a:r>
              <a:rPr lang="en-US" dirty="0" smtClean="0"/>
              <a:t>Learning </a:t>
            </a:r>
            <a:r>
              <a:rPr lang="en-US" dirty="0"/>
              <a:t>a natural language interface with neural programmer. </a:t>
            </a:r>
            <a:r>
              <a:rPr lang="en-US" i="1" dirty="0" err="1"/>
              <a:t>CoRR</a:t>
            </a:r>
            <a:r>
              <a:rPr lang="en-US" dirty="0"/>
              <a:t>, abs/1611.08945, 2016. </a:t>
            </a:r>
            <a:endParaRPr lang="en-US" dirty="0" smtClean="0"/>
          </a:p>
          <a:p>
            <a:r>
              <a:rPr lang="en-US" dirty="0" smtClean="0"/>
              <a:t>[4] </a:t>
            </a:r>
            <a:r>
              <a:rPr lang="en-US" dirty="0"/>
              <a:t>Li Dong and Mirella </a:t>
            </a:r>
            <a:r>
              <a:rPr lang="en-US" dirty="0" err="1"/>
              <a:t>Lapata</a:t>
            </a:r>
            <a:r>
              <a:rPr lang="en-US" dirty="0"/>
              <a:t>. Language to logical form with neural attention. </a:t>
            </a:r>
            <a:r>
              <a:rPr lang="en-US" i="1" dirty="0" err="1"/>
              <a:t>CoRR</a:t>
            </a:r>
            <a:r>
              <a:rPr lang="en-US" dirty="0"/>
              <a:t>, abs/1601.01280, 2016. </a:t>
            </a:r>
          </a:p>
          <a:p>
            <a:r>
              <a:rPr lang="en-US" dirty="0" smtClean="0"/>
              <a:t>[5] </a:t>
            </a:r>
            <a:r>
              <a:rPr lang="en-US" dirty="0"/>
              <a:t>Robin </a:t>
            </a:r>
            <a:r>
              <a:rPr lang="en-US" dirty="0" err="1"/>
              <a:t>Jia</a:t>
            </a:r>
            <a:r>
              <a:rPr lang="en-US" dirty="0"/>
              <a:t> and Percy Liang. Data recombination for neural semantic parsing. </a:t>
            </a:r>
            <a:r>
              <a:rPr lang="en-US" i="1" dirty="0" err="1"/>
              <a:t>CoRR</a:t>
            </a:r>
            <a:r>
              <a:rPr lang="en-US" dirty="0"/>
              <a:t>, abs/1606.03622, 2016. </a:t>
            </a:r>
            <a:endParaRPr lang="en-US" dirty="0" smtClean="0"/>
          </a:p>
          <a:p>
            <a:r>
              <a:rPr lang="en-US" dirty="0" smtClean="0"/>
              <a:t>[6] </a:t>
            </a:r>
            <a:r>
              <a:rPr lang="en-US" dirty="0"/>
              <a:t>Xiang Zhang, </a:t>
            </a:r>
            <a:r>
              <a:rPr lang="en-US" dirty="0" err="1"/>
              <a:t>Junbo</a:t>
            </a:r>
            <a:r>
              <a:rPr lang="en-US" dirty="0"/>
              <a:t> Jake Zhao, and Yann </a:t>
            </a:r>
            <a:r>
              <a:rPr lang="en-US" dirty="0" err="1"/>
              <a:t>LeCun</a:t>
            </a:r>
            <a:r>
              <a:rPr lang="en-US" dirty="0"/>
              <a:t>. Character-level convolutional networks for text classification. In </a:t>
            </a:r>
            <a:r>
              <a:rPr lang="en-US" i="1" dirty="0"/>
              <a:t>NIPS</a:t>
            </a:r>
            <a:r>
              <a:rPr lang="en-US" dirty="0"/>
              <a:t>, 2015.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9616" y="1409073"/>
            <a:ext cx="1760721" cy="3372787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25261" y="1409073"/>
            <a:ext cx="3413669" cy="337278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752927" y="1409074"/>
            <a:ext cx="1817586" cy="3372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40286" y="781323"/>
            <a:ext cx="209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Optimization (QO)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64448" y="772033"/>
            <a:ext cx="209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Natural Language Interface (NLI)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98697" y="1409073"/>
            <a:ext cx="209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DBMS (search engine)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37226" y="1725114"/>
            <a:ext cx="1210827" cy="2740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81090" y="1732238"/>
            <a:ext cx="1273837" cy="2740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71029" y="1765808"/>
            <a:ext cx="90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Tagging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6970" y="1735828"/>
            <a:ext cx="1032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dirty="0" smtClean="0"/>
              <a:t>eq2seq </a:t>
            </a:r>
            <a:r>
              <a:rPr lang="en-US" altLang="zh-CN" dirty="0" smtClean="0"/>
              <a:t>Bridge</a:t>
            </a:r>
            <a:r>
              <a:rPr lang="zh-CN" altLang="en-US" dirty="0" smtClean="0"/>
              <a:t> </a:t>
            </a:r>
            <a:r>
              <a:rPr lang="en-US" altLang="zh-CN" dirty="0"/>
              <a:t>N</a:t>
            </a:r>
            <a:r>
              <a:rPr lang="en-US" altLang="zh-CN" dirty="0" smtClean="0"/>
              <a:t>etwork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8" idx="1"/>
          </p:cNvCxnSpPr>
          <p:nvPr/>
        </p:nvCxnSpPr>
        <p:spPr>
          <a:xfrm>
            <a:off x="5283479" y="3085036"/>
            <a:ext cx="253747" cy="10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1264" y="2931147"/>
            <a:ext cx="9722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Tag_query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8" idx="3"/>
            <a:endCxn id="73" idx="1"/>
          </p:cNvCxnSpPr>
          <p:nvPr/>
        </p:nvCxnSpPr>
        <p:spPr>
          <a:xfrm>
            <a:off x="6748053" y="3095466"/>
            <a:ext cx="254741" cy="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3" idx="3"/>
            <a:endCxn id="19" idx="1"/>
          </p:cNvCxnSpPr>
          <p:nvPr/>
        </p:nvCxnSpPr>
        <p:spPr>
          <a:xfrm>
            <a:off x="8629432" y="3099028"/>
            <a:ext cx="1403343" cy="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32775" y="2841207"/>
            <a:ext cx="12287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SQL-</a:t>
            </a:r>
            <a:r>
              <a:rPr lang="en-US" altLang="zh-CN" sz="1400" smtClean="0"/>
              <a:t>extended</a:t>
            </a:r>
            <a:r>
              <a:rPr lang="en-US" sz="1400" smtClean="0"/>
              <a:t> </a:t>
            </a:r>
            <a:r>
              <a:rPr lang="en-US" sz="1400" smtClean="0"/>
              <a:t>command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874860" y="2392131"/>
            <a:ext cx="193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where &lt;f:1&gt; equal &lt;v:1&gt; select &lt;</a:t>
            </a:r>
            <a:r>
              <a:rPr lang="en-US" sz="1400" dirty="0" smtClean="0"/>
              <a:t>f:2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19055" y="3907431"/>
            <a:ext cx="862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937793" y="2545827"/>
            <a:ext cx="9902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49705" y="3837481"/>
            <a:ext cx="1469350" cy="13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2205" y="2490868"/>
            <a:ext cx="1469350" cy="134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7951" y="2055404"/>
            <a:ext cx="102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Schema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8241" y="3451771"/>
            <a:ext cx="102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Query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524655" y="2558324"/>
            <a:ext cx="2500" cy="32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9555" y="2575814"/>
            <a:ext cx="0" cy="67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1955" y="2593304"/>
            <a:ext cx="0" cy="496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011835" y="2565824"/>
            <a:ext cx="2500" cy="32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66735" y="2583314"/>
            <a:ext cx="0" cy="48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334125" y="2570824"/>
            <a:ext cx="0" cy="360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55005" y="3062240"/>
            <a:ext cx="121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fields values</a:t>
            </a:r>
            <a:endParaRPr lang="en-US" sz="1400" dirty="0"/>
          </a:p>
        </p:txBody>
      </p:sp>
      <p:cxnSp>
        <p:nvCxnSpPr>
          <p:cNvPr id="43" name="Elbow Connector 42"/>
          <p:cNvCxnSpPr>
            <a:stCxn id="4" idx="0"/>
            <a:endCxn id="28" idx="0"/>
          </p:cNvCxnSpPr>
          <p:nvPr/>
        </p:nvCxnSpPr>
        <p:spPr>
          <a:xfrm rot="16200000" flipH="1" flipV="1">
            <a:off x="5403922" y="-3202394"/>
            <a:ext cx="646330" cy="9869266"/>
          </a:xfrm>
          <a:prstGeom prst="bentConnector3">
            <a:avLst>
              <a:gd name="adj1" fmla="val -125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30974" y="2270309"/>
            <a:ext cx="1062435" cy="5232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Correspond</a:t>
            </a:r>
            <a:r>
              <a:rPr lang="en-US" altLang="zh-CN" sz="14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ence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files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7" name="Straight Arrow Connector 46"/>
          <p:cNvCxnSpPr>
            <a:stCxn id="19" idx="0"/>
            <a:endCxn id="7" idx="2"/>
          </p:cNvCxnSpPr>
          <p:nvPr/>
        </p:nvCxnSpPr>
        <p:spPr>
          <a:xfrm flipV="1">
            <a:off x="10647138" y="2055404"/>
            <a:ext cx="871" cy="78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94806" y="3109849"/>
            <a:ext cx="129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look up .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corr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 files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47670" y="3855376"/>
            <a:ext cx="1032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attention </a:t>
            </a:r>
            <a:r>
              <a:rPr lang="en-US" sz="1400" dirty="0" smtClean="0"/>
              <a:t>network </a:t>
            </a:r>
            <a:endParaRPr lang="en-US" sz="1400" dirty="0"/>
          </a:p>
        </p:txBody>
      </p:sp>
      <p:cxnSp>
        <p:nvCxnSpPr>
          <p:cNvPr id="52" name="Elbow Connector 51"/>
          <p:cNvCxnSpPr>
            <a:endCxn id="15" idx="1"/>
          </p:cNvCxnSpPr>
          <p:nvPr/>
        </p:nvCxnSpPr>
        <p:spPr>
          <a:xfrm flipV="1">
            <a:off x="2791522" y="3085036"/>
            <a:ext cx="1519742" cy="8223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3551393" y="2793529"/>
            <a:ext cx="1896" cy="29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97992" y="4190094"/>
            <a:ext cx="193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how many gold medals japan won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168012" y="4930266"/>
            <a:ext cx="21687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0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input: natural language query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1.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basic preprocessing: field name/value to one string using ‘_’; number to numerical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value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 Neue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506273" y="4931789"/>
            <a:ext cx="19843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Helvetica Neue" charset="0"/>
              </a:rPr>
              <a:t>2. </a:t>
            </a:r>
            <a:r>
              <a:rPr lang="en-US" sz="1400" dirty="0">
                <a:latin typeface="Helvetica Neue" charset="0"/>
              </a:rPr>
              <a:t>tagging process for each word in the </a:t>
            </a:r>
            <a:r>
              <a:rPr lang="en-US" sz="1400" dirty="0" smtClean="0">
                <a:latin typeface="Helvetica Neue" charset="0"/>
              </a:rPr>
              <a:t>query, generating tagged query </a:t>
            </a:r>
            <a:r>
              <a:rPr lang="en-US" sz="1400" dirty="0">
                <a:latin typeface="Helvetica Neue" charset="0"/>
              </a:rPr>
              <a:t>(</a:t>
            </a:r>
            <a:r>
              <a:rPr lang="en-US" sz="1400" b="1" dirty="0">
                <a:latin typeface="Helvetica Neue" charset="0"/>
              </a:rPr>
              <a:t>parallel model</a:t>
            </a:r>
            <a:r>
              <a:rPr lang="en-US" sz="1400" dirty="0">
                <a:latin typeface="Helvetica Neue" charset="0"/>
              </a:rPr>
              <a:t> and </a:t>
            </a:r>
            <a:r>
              <a:rPr lang="en-US" sz="1400" b="1" dirty="0">
                <a:latin typeface="Helvetica Neue" charset="0"/>
              </a:rPr>
              <a:t>X model</a:t>
            </a:r>
            <a:r>
              <a:rPr lang="en-US" sz="1400" dirty="0">
                <a:latin typeface="Helvetica Neue" charset="0"/>
              </a:rPr>
              <a:t>)</a:t>
            </a:r>
            <a:endParaRPr lang="en-US" sz="1400" dirty="0">
              <a:effectLst/>
              <a:latin typeface="Helvetica Neue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02794" y="2945139"/>
            <a:ext cx="16266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Logical template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5061287" y="4928768"/>
            <a:ext cx="2085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Helvetica Neue" charset="0"/>
              </a:rPr>
              <a:t>3. </a:t>
            </a:r>
            <a:r>
              <a:rPr lang="en-US" sz="1400" dirty="0">
                <a:latin typeface="Helvetica Neue" charset="0"/>
              </a:rPr>
              <a:t>neural translation to </a:t>
            </a:r>
            <a:r>
              <a:rPr lang="en-US" sz="1400" dirty="0" smtClean="0">
                <a:latin typeface="Helvetica Neue" charset="0"/>
              </a:rPr>
              <a:t>logical template</a:t>
            </a:r>
            <a:endParaRPr lang="en-US" sz="1400" dirty="0">
              <a:effectLst/>
              <a:latin typeface="Helvetica Neue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261940" y="4928768"/>
            <a:ext cx="22248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Helvetica Neue" charset="0"/>
              </a:rPr>
              <a:t>4. convert logical </a:t>
            </a:r>
            <a:r>
              <a:rPr lang="en-US" sz="1400" dirty="0">
                <a:latin typeface="Helvetica Neue" charset="0"/>
              </a:rPr>
              <a:t>template to declarative </a:t>
            </a:r>
            <a:r>
              <a:rPr lang="en-US" sz="1400" dirty="0" smtClean="0">
                <a:latin typeface="Helvetica Neue" charset="0"/>
              </a:rPr>
              <a:t>command like SQL</a:t>
            </a:r>
            <a:endParaRPr lang="en-US" sz="1400" dirty="0">
              <a:effectLst/>
              <a:latin typeface="Helvetica Neue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449123" y="4927590"/>
            <a:ext cx="21996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5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access to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the database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 Neue" charset="0"/>
            </a:endParaRPr>
          </a:p>
        </p:txBody>
      </p:sp>
      <p:cxnSp>
        <p:nvCxnSpPr>
          <p:cNvPr id="64" name="Elbow Connector 63"/>
          <p:cNvCxnSpPr>
            <a:stCxn id="73" idx="2"/>
            <a:endCxn id="15" idx="2"/>
          </p:cNvCxnSpPr>
          <p:nvPr/>
        </p:nvCxnSpPr>
        <p:spPr>
          <a:xfrm rot="5400000" flipH="1">
            <a:off x="6299747" y="1736550"/>
            <a:ext cx="13992" cy="3018741"/>
          </a:xfrm>
          <a:prstGeom prst="bentConnector3">
            <a:avLst>
              <a:gd name="adj1" fmla="val -99843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04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768839" y="1394085"/>
            <a:ext cx="101733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Rank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Silver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Total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/>
            </a:r>
            <a:br>
              <a:rPr lang="en-US" dirty="0">
                <a:solidFill>
                  <a:srgbClr val="454545"/>
                </a:solidFill>
                <a:latin typeface="Helvetica Neue" charset="0"/>
              </a:rPr>
            </a:br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but 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4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[‘&lt;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:0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value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:1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’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']</a:t>
            </a:r>
            <a:endParaRPr lang="mr-IN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:1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:2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value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:2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’</a:t>
            </a:r>
            <a:r>
              <a:rPr lang="en-US" altLang="zh-CN" dirty="0">
                <a:solidFill>
                  <a:srgbClr val="454545"/>
                </a:solidFill>
                <a:latin typeface="Helvetica Neue" charset="0"/>
              </a:rPr>
              <a:t>4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']</a:t>
            </a:r>
            <a:endParaRPr lang="mr-IN" dirty="0">
              <a:solidFill>
                <a:srgbClr val="454545"/>
              </a:solidFill>
              <a:latin typeface="Helvetica Neue" charset="0"/>
            </a:endParaRP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Nation Gold Bronze</a:t>
            </a: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nan&gt; 32 4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774" y="1394085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Schema</a:t>
            </a:r>
          </a:p>
          <a:p>
            <a:r>
              <a:rPr lang="en-US" b="1" dirty="0" smtClean="0"/>
              <a:t>(.fi)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7274" y="1951215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Query</a:t>
            </a:r>
          </a:p>
          <a:p>
            <a:r>
              <a:rPr lang="en-US" b="1" dirty="0" smtClean="0"/>
              <a:t>(.</a:t>
            </a:r>
            <a:r>
              <a:rPr lang="en-US" b="1" dirty="0" err="1" smtClean="0"/>
              <a:t>qu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4764" y="414227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ficorr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4754" y="470472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vacorr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4734" y="5272069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Tag</a:t>
            </a:r>
          </a:p>
          <a:p>
            <a:r>
              <a:rPr lang="en-US" b="1" dirty="0" smtClean="0"/>
              <a:t>(.ta)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451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6442" y="2693509"/>
            <a:ext cx="2548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Tags </a:t>
            </a:r>
            <a:r>
              <a:rPr lang="en-US" altLang="zh-CN" dirty="0" smtClean="0"/>
              <a:t>concatenate with words in original query </a:t>
            </a:r>
            <a:r>
              <a:rPr lang="en-US" dirty="0" smtClean="0"/>
              <a:t>(</a:t>
            </a:r>
            <a:r>
              <a:rPr lang="en-US" b="1" dirty="0" smtClean="0"/>
              <a:t>Parallel model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Meaningful tags replace the words in original query (</a:t>
            </a:r>
            <a:r>
              <a:rPr lang="en-US" b="1" dirty="0" smtClean="0"/>
              <a:t>X model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8"/>
          <a:stretch/>
        </p:blipFill>
        <p:spPr>
          <a:xfrm>
            <a:off x="4437172" y="2693509"/>
            <a:ext cx="6919374" cy="128098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437172" y="4588110"/>
            <a:ext cx="6919374" cy="707476"/>
            <a:chOff x="4437172" y="3559724"/>
            <a:chExt cx="6919374" cy="70747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2" b="29106"/>
            <a:stretch/>
          </p:blipFill>
          <p:spPr>
            <a:xfrm>
              <a:off x="4437172" y="3559724"/>
              <a:ext cx="6919374" cy="67361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6" t="69913" r="49564" b="312"/>
            <a:stretch/>
          </p:blipFill>
          <p:spPr>
            <a:xfrm>
              <a:off x="6412007" y="3597630"/>
              <a:ext cx="1507067" cy="635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994" t="69912" r="19951" b="-1730"/>
            <a:stretch/>
          </p:blipFill>
          <p:spPr>
            <a:xfrm>
              <a:off x="9341476" y="3587915"/>
              <a:ext cx="626534" cy="679285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1625598" y="1125648"/>
            <a:ext cx="9816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but 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25598" y="1669481"/>
            <a:ext cx="9816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0484" y="1121015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484" y="166173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75679" y="5569101"/>
            <a:ext cx="6903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but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1092" y="5559066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QueryX</a:t>
            </a:r>
            <a:endParaRPr lang="en-US" altLang="zh-CN" b="1" dirty="0" smtClean="0"/>
          </a:p>
          <a:p>
            <a:r>
              <a:rPr lang="en-US" altLang="zh-CN" b="1" dirty="0" smtClean="0"/>
              <a:t>(.</a:t>
            </a:r>
            <a:r>
              <a:rPr lang="en-US" altLang="zh-CN" b="1" dirty="0" err="1" smtClean="0"/>
              <a:t>qux</a:t>
            </a:r>
            <a:r>
              <a:rPr lang="en-US" altLang="zh-CN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301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1070" y="2301826"/>
            <a:ext cx="1846287" cy="53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852297" y="2301826"/>
            <a:ext cx="1701384" cy="5396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648620" y="2301826"/>
            <a:ext cx="1379650" cy="5396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1110" y="3096306"/>
            <a:ext cx="974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&lt;nan&gt;</a:t>
            </a:r>
          </a:p>
          <a:p>
            <a:r>
              <a:rPr lang="en-US" b="1" dirty="0" smtClean="0"/>
              <a:t>&lt;field&gt;</a:t>
            </a:r>
          </a:p>
          <a:p>
            <a:r>
              <a:rPr lang="en-US" b="1" dirty="0" smtClean="0"/>
              <a:t>&lt;value&gt;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2297" y="3096306"/>
            <a:ext cx="142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48620" y="3096306"/>
            <a:ext cx="1633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type: {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double, string, ordinal,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category</a:t>
            </a:r>
            <a:r>
              <a:rPr lang="mr-IN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973" y="1580874"/>
            <a:ext cx="62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feature for ‘tag’ </a:t>
            </a:r>
            <a:r>
              <a:rPr lang="en-US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&lt;field:1;int&gt;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49508" y="4750237"/>
            <a:ext cx="6243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Identifying </a:t>
            </a:r>
            <a:r>
              <a:rPr lang="en-US" sz="2200" dirty="0"/>
              <a:t>a </a:t>
            </a:r>
            <a:r>
              <a:rPr lang="en-US" sz="2200" b="1" dirty="0"/>
              <a:t>&lt;value&gt; </a:t>
            </a:r>
            <a:r>
              <a:rPr lang="en-US" sz="2200" dirty="0" smtClean="0"/>
              <a:t>or </a:t>
            </a:r>
            <a:r>
              <a:rPr lang="en-US" sz="2200" b="1" dirty="0"/>
              <a:t>&lt;</a:t>
            </a:r>
            <a:r>
              <a:rPr lang="en-US" sz="2200" b="1" dirty="0" smtClean="0"/>
              <a:t>field&gt; </a:t>
            </a:r>
            <a:r>
              <a:rPr lang="en-US" sz="2200" dirty="0" smtClean="0"/>
              <a:t>is relatively easy. Need to establish a correspondence between a </a:t>
            </a:r>
            <a:r>
              <a:rPr lang="en-US" sz="2200" b="1" dirty="0" smtClean="0"/>
              <a:t>&lt;value&gt; </a:t>
            </a:r>
            <a:r>
              <a:rPr lang="en-US" sz="2200" dirty="0" smtClean="0"/>
              <a:t>and </a:t>
            </a:r>
            <a:r>
              <a:rPr lang="en-US" sz="2200" b="1" dirty="0" smtClean="0"/>
              <a:t>&lt;field&gt;</a:t>
            </a:r>
            <a:r>
              <a:rPr lang="en-US" sz="2200" dirty="0" smtClean="0"/>
              <a:t>, so they have the same </a:t>
            </a:r>
            <a:r>
              <a:rPr lang="en-US" sz="2200" b="1" dirty="0" smtClean="0"/>
              <a:t>id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683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625598" y="1125648"/>
            <a:ext cx="9816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but 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25598" y="1669481"/>
            <a:ext cx="9816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</a:t>
            </a:r>
            <a:r>
              <a:rPr lang="en-US" u="sng" dirty="0" smtClean="0">
                <a:solidFill>
                  <a:srgbClr val="454545"/>
                </a:solidFill>
                <a:latin typeface="Helvetica Neue" charset="0"/>
              </a:rPr>
              <a:t>&gt;:</a:t>
            </a:r>
            <a:r>
              <a:rPr lang="en-US" b="1" u="sng" dirty="0" smtClean="0">
                <a:solidFill>
                  <a:srgbClr val="454545"/>
                </a:solidFill>
                <a:latin typeface="Helvetica Neue" charset="0"/>
              </a:rPr>
              <a:t>?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</a:t>
            </a:r>
            <a:r>
              <a:rPr lang="en-US" u="sng" dirty="0" smtClean="0">
                <a:solidFill>
                  <a:srgbClr val="454545"/>
                </a:solidFill>
                <a:latin typeface="Helvetica Neue" charset="0"/>
              </a:rPr>
              <a:t>&gt;:</a:t>
            </a:r>
            <a:r>
              <a:rPr lang="en-US" b="1" u="sng" dirty="0" smtClean="0">
                <a:solidFill>
                  <a:srgbClr val="454545"/>
                </a:solidFill>
                <a:latin typeface="Helvetica Neue" charset="0"/>
              </a:rPr>
              <a:t>?</a:t>
            </a:r>
            <a:endParaRPr lang="en-US" b="1" u="sng" dirty="0">
              <a:solidFill>
                <a:srgbClr val="454545"/>
              </a:solidFill>
              <a:latin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484" y="1121015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484" y="166173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Tag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5598" y="26564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[‘&lt;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:0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', 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:1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', 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:2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', 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value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  <a:sym typeface="Wingdings"/>
              </a:rPr>
              <a:t>:(1/2)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’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value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  <a:sym typeface="Wingdings"/>
              </a:rPr>
              <a:t>:(</a:t>
            </a:r>
            <a:r>
              <a:rPr lang="en-US" dirty="0">
                <a:solidFill>
                  <a:srgbClr val="454545"/>
                </a:solidFill>
                <a:latin typeface="Helvetica Neue" charset="0"/>
                <a:sym typeface="Wingdings"/>
              </a:rPr>
              <a:t>1/2) 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’</a:t>
            </a:r>
            <a:r>
              <a:rPr lang="en-US" altLang="zh-CN" dirty="0">
                <a:solidFill>
                  <a:srgbClr val="454545"/>
                </a:solidFill>
                <a:latin typeface="Helvetica Neue" charset="0"/>
              </a:rPr>
              <a:t>4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60533" y="2967335"/>
            <a:ext cx="2286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[(</a:t>
            </a:r>
            <a:r>
              <a:rPr lang="mr-IN" sz="2000" b="1" dirty="0">
                <a:solidFill>
                  <a:srgbClr val="FF0000"/>
                </a:solidFill>
                <a:latin typeface="Helvetica Neue" charset="0"/>
              </a:rPr>
              <a:t>6</a:t>
            </a:r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, </a:t>
            </a:r>
            <a:r>
              <a:rPr lang="mr-IN" sz="2000" b="1" dirty="0">
                <a:solidFill>
                  <a:schemeClr val="accent4"/>
                </a:solidFill>
                <a:latin typeface="Helvetica Neue" charset="0"/>
              </a:rPr>
              <a:t>1</a:t>
            </a:r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), (</a:t>
            </a:r>
            <a:r>
              <a:rPr lang="mr-IN" sz="2000" b="1" dirty="0">
                <a:solidFill>
                  <a:srgbClr val="FF0000"/>
                </a:solidFill>
                <a:latin typeface="Helvetica Neue" charset="0"/>
              </a:rPr>
              <a:t>9</a:t>
            </a:r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, </a:t>
            </a:r>
            <a:r>
              <a:rPr lang="mr-IN" sz="2000" b="1" dirty="0">
                <a:solidFill>
                  <a:schemeClr val="accent4"/>
                </a:solidFill>
                <a:latin typeface="Helvetica Neue" charset="0"/>
              </a:rPr>
              <a:t>2</a:t>
            </a:r>
            <a:r>
              <a:rPr lang="mr-IN" sz="2000" b="1" dirty="0" smtClean="0">
                <a:solidFill>
                  <a:srgbClr val="454545"/>
                </a:solidFill>
                <a:latin typeface="Helvetica Neue" charset="0"/>
              </a:rPr>
              <a:t>)]</a:t>
            </a:r>
            <a:endParaRPr lang="en-US" sz="2000" b="1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mr-IN" sz="2000" b="1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[</a:t>
            </a:r>
            <a:r>
              <a:rPr lang="mr-IN" sz="2000" b="1" dirty="0">
                <a:solidFill>
                  <a:srgbClr val="FF0000"/>
                </a:solidFill>
                <a:latin typeface="Helvetica Neue" charset="0"/>
              </a:rPr>
              <a:t>5</a:t>
            </a:r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, </a:t>
            </a:r>
            <a:r>
              <a:rPr lang="mr-IN" sz="2000" b="1" dirty="0">
                <a:solidFill>
                  <a:srgbClr val="FF0000"/>
                </a:solidFill>
                <a:latin typeface="Helvetica Neue" charset="0"/>
              </a:rPr>
              <a:t>14</a:t>
            </a:r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]</a:t>
            </a:r>
            <a:endParaRPr lang="mr-IN" sz="2000" b="1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91467" y="3115733"/>
            <a:ext cx="2099733" cy="1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928533" y="3166533"/>
            <a:ext cx="1862667" cy="22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60800" y="3624765"/>
            <a:ext cx="2099733" cy="9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860800" y="3754398"/>
            <a:ext cx="2099733" cy="18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130190" y="2427674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b="1" dirty="0" smtClean="0">
                <a:solidFill>
                  <a:srgbClr val="454545"/>
                </a:solidFill>
                <a:latin typeface="Helvetica Neue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Helvetica Neue" charset="0"/>
              </a:rPr>
              <a:t>position</a:t>
            </a:r>
            <a:r>
              <a:rPr lang="mr-IN" b="1" dirty="0" smtClean="0">
                <a:solidFill>
                  <a:srgbClr val="454545"/>
                </a:solidFill>
                <a:latin typeface="Helvetica Neue" charset="0"/>
              </a:rPr>
              <a:t>, </a:t>
            </a:r>
            <a:r>
              <a:rPr lang="en-US" b="1" dirty="0" smtClean="0">
                <a:solidFill>
                  <a:schemeClr val="accent4"/>
                </a:solidFill>
                <a:latin typeface="Helvetica Neue" charset="0"/>
              </a:rPr>
              <a:t>id</a:t>
            </a:r>
            <a:r>
              <a:rPr lang="mr-IN" b="1" dirty="0" smtClean="0">
                <a:solidFill>
                  <a:srgbClr val="454545"/>
                </a:solidFill>
                <a:latin typeface="Helvetica Neue" charset="0"/>
              </a:rPr>
              <a:t>)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3467" y="4368803"/>
            <a:ext cx="973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 1:</a:t>
            </a:r>
            <a:r>
              <a:rPr lang="en-US" dirty="0" smtClean="0"/>
              <a:t> Nearest Neighbor (done, works reasonably well), HOWEVER: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00109" y="4922341"/>
            <a:ext cx="902602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when the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1st_venue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</a:t>
            </a:r>
            <a:r>
              <a:rPr lang="en-US" u="sng" dirty="0" err="1">
                <a:solidFill>
                  <a:srgbClr val="FF0000"/>
                </a:solidFill>
                <a:latin typeface="Helvetica Neue" charset="0"/>
              </a:rPr>
              <a:t>beijing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and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2nd_venue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</a:t>
            </a:r>
            <a:r>
              <a:rPr lang="en-US" u="sng" dirty="0" err="1">
                <a:solidFill>
                  <a:srgbClr val="FF0000"/>
                </a:solidFill>
                <a:latin typeface="Helvetica Neue" charset="0"/>
              </a:rPr>
              <a:t>dubai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, which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city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the most recent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3rd_venue</a:t>
            </a:r>
            <a:endParaRPr lang="en-US" u="sng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3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/>
      <p:bldP spid="26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625598" y="1125648"/>
            <a:ext cx="9816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but 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25598" y="1669481"/>
            <a:ext cx="9816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</a:t>
            </a:r>
            <a:r>
              <a:rPr lang="en-US" u="sng" dirty="0" smtClean="0">
                <a:solidFill>
                  <a:srgbClr val="454545"/>
                </a:solidFill>
                <a:latin typeface="Helvetica Neue" charset="0"/>
              </a:rPr>
              <a:t>&gt;:</a:t>
            </a:r>
            <a:r>
              <a:rPr lang="en-US" b="1" u="sng" dirty="0" smtClean="0">
                <a:solidFill>
                  <a:srgbClr val="454545"/>
                </a:solidFill>
                <a:latin typeface="Helvetica Neue" charset="0"/>
              </a:rPr>
              <a:t>?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</a:t>
            </a:r>
            <a:r>
              <a:rPr lang="en-US" u="sng" dirty="0" smtClean="0">
                <a:solidFill>
                  <a:srgbClr val="454545"/>
                </a:solidFill>
                <a:latin typeface="Helvetica Neue" charset="0"/>
              </a:rPr>
              <a:t>&gt;:</a:t>
            </a:r>
            <a:r>
              <a:rPr lang="en-US" b="1" u="sng" dirty="0" smtClean="0">
                <a:solidFill>
                  <a:srgbClr val="454545"/>
                </a:solidFill>
                <a:latin typeface="Helvetica Neue" charset="0"/>
              </a:rPr>
              <a:t>?</a:t>
            </a:r>
            <a:endParaRPr lang="en-US" b="1" u="sng" dirty="0">
              <a:solidFill>
                <a:srgbClr val="454545"/>
              </a:solidFill>
              <a:latin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484" y="1121015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484" y="166173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3467" y="2450068"/>
            <a:ext cx="973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 2:</a:t>
            </a:r>
            <a:r>
              <a:rPr lang="en-US" dirty="0" smtClean="0"/>
              <a:t> Dependency Tree Lowest common ancestor (</a:t>
            </a:r>
            <a:r>
              <a:rPr lang="en-US" dirty="0" err="1" smtClean="0"/>
              <a:t>nltk.stanford.StanfordParser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00109" y="5643529"/>
            <a:ext cx="902602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when the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1st_venue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</a:t>
            </a:r>
            <a:r>
              <a:rPr lang="en-US" u="sng" dirty="0" err="1">
                <a:solidFill>
                  <a:srgbClr val="FF0000"/>
                </a:solidFill>
                <a:latin typeface="Helvetica Neue" charset="0"/>
              </a:rPr>
              <a:t>beijing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and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2nd_venue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</a:t>
            </a:r>
            <a:r>
              <a:rPr lang="en-US" u="sng" dirty="0" err="1">
                <a:solidFill>
                  <a:srgbClr val="FF0000"/>
                </a:solidFill>
                <a:latin typeface="Helvetica Neue" charset="0"/>
              </a:rPr>
              <a:t>dubai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, which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city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the most recent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3rd_venue</a:t>
            </a:r>
            <a:endParaRPr lang="en-US" u="sng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000" y="2966918"/>
            <a:ext cx="9162113" cy="25590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48721" y="3897443"/>
            <a:ext cx="2053653" cy="16285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97048" y="3899941"/>
            <a:ext cx="1663909" cy="16285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31" y="3490222"/>
            <a:ext cx="9092813" cy="29867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9680" y="328934"/>
            <a:ext cx="114502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### example: 439 ###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schema: Player Matches Innings Runs Average 100s 50s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Games_Played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Field_Goals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Free_Throws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Points</a:t>
            </a:r>
          </a:p>
          <a:p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query: for players with more than 400 50s and average less than 30, who has the most games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Menlo" charset="0"/>
              </a:rPr>
            </a:br>
            <a:r>
              <a:rPr lang="en-US" sz="1200" dirty="0">
                <a:solidFill>
                  <a:srgbClr val="000000"/>
                </a:solidFill>
                <a:latin typeface="Menlo" charset="0"/>
              </a:rPr>
              <a:t>logic: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argmax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Player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Games_Played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where 50s greater 400 and Average less 30</a:t>
            </a:r>
          </a:p>
          <a:p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Menlo" charset="0"/>
              </a:rPr>
              <a:t>ficorr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: Player 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50s Average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Games_Played</a:t>
            </a:r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Menlo" charset="0"/>
              </a:rPr>
              <a:t>vacorr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: &lt;nan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&gt; 400 30 &lt;nan&gt;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field </a:t>
            </a:r>
            <a:r>
              <a:rPr lang="en-US" sz="1200" dirty="0" err="1" smtClean="0">
                <a:solidFill>
                  <a:srgbClr val="000000"/>
                </a:solidFill>
                <a:latin typeface="Menlo" charset="0"/>
              </a:rPr>
              <a:t>position_idx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: [(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6, 1), (8, 2), (17, 3)]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Menlo" charset="0"/>
              </a:rPr>
              <a:t>value_position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: [5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, 11]</a:t>
            </a:r>
          </a:p>
          <a:p>
            <a:endParaRPr lang="en-US" sz="120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tag: &lt;nan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&gt; &lt;field&gt;:0 &lt;nan&gt; &lt;nan&gt; &lt;nan&gt; &lt;value&gt;:1 &lt;field&gt;:1 &lt;nan&gt; &lt;field&gt;:2 &lt;nan&gt; &lt;nan&gt; &lt;value&gt;:2 &lt;nan&gt; &lt;field&gt;:0 &lt;nan&gt; &lt;nan&gt; &lt;nan&gt; &lt;field&gt;:3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Menlo" charset="0"/>
              </a:rPr>
              <a:t>qux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: for 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&lt;field&gt;:0 with more than &lt;value&gt;:1 &lt;field&gt;:1 and &lt;field&gt;:2 less than &lt;value&gt;:2 , &lt;field&gt;:0 has the most &lt;field&gt;:3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lox: </a:t>
            </a:r>
            <a:r>
              <a:rPr lang="en-US" sz="1200" dirty="0" err="1" smtClean="0">
                <a:solidFill>
                  <a:srgbClr val="000000"/>
                </a:solidFill>
                <a:latin typeface="Menlo" charset="0"/>
              </a:rPr>
              <a:t>argmax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&lt;field&gt;:0 &lt;field&gt;:3 where &lt;field&gt;:1 greater &lt;value&gt;:1 and &lt;field&gt;:2 less &lt;value&gt;: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2</a:t>
            </a:r>
            <a:endParaRPr lang="en-US" sz="12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5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680" y="328934"/>
            <a:ext cx="114502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### example: 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488 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###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schema: Player Matches Innings Runs Average 100s 50s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Games_Played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Field_Goals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Free_Throws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Points</a:t>
            </a:r>
          </a:p>
          <a:p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query: for players with more than 400 50s and </a:t>
            </a:r>
            <a:r>
              <a:rPr lang="en-US" sz="1200" b="1" dirty="0">
                <a:solidFill>
                  <a:srgbClr val="000000"/>
                </a:solidFill>
                <a:latin typeface="Menlo" charset="0"/>
              </a:rPr>
              <a:t>points less than 14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, who has the most 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matches</a:t>
            </a:r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Menlo" charset="0"/>
              </a:rPr>
            </a:br>
            <a:r>
              <a:rPr lang="en-US" sz="1200" dirty="0">
                <a:solidFill>
                  <a:srgbClr val="000000"/>
                </a:solidFill>
                <a:latin typeface="Menlo" charset="0"/>
              </a:rPr>
              <a:t>logic: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argmax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Player Matches where 50s greater 400 and </a:t>
            </a:r>
            <a:r>
              <a:rPr lang="en-US" sz="1200" b="1" dirty="0">
                <a:solidFill>
                  <a:srgbClr val="000000"/>
                </a:solidFill>
                <a:latin typeface="Menlo" charset="0"/>
              </a:rPr>
              <a:t>Points less 14</a:t>
            </a:r>
          </a:p>
          <a:p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ficorr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Player 50s </a:t>
            </a:r>
            <a:r>
              <a:rPr lang="en-US" sz="1200" dirty="0">
                <a:solidFill>
                  <a:srgbClr val="FF0000"/>
                </a:solidFill>
                <a:latin typeface="Menlo" charset="0"/>
              </a:rPr>
              <a:t>Points Matches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vacorr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&lt;nan&gt; 400 </a:t>
            </a:r>
            <a:r>
              <a:rPr lang="en-US" sz="1200" dirty="0">
                <a:solidFill>
                  <a:srgbClr val="FF0000"/>
                </a:solidFill>
                <a:latin typeface="Menlo" charset="0"/>
              </a:rPr>
              <a:t>&lt;nan&gt; 14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field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position_idx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[(6, 1), (8, 2), (17, 3)]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value_position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[5, 11]</a:t>
            </a:r>
          </a:p>
          <a:p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tag: 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field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&gt;:0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value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&gt;:1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field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&gt;:1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field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&gt;:2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value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&gt;:3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field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&gt;:0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field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&gt;:3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qux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for &lt;field&gt;:0 with more than &lt;value&gt;:1 &lt;field&gt;:1 and </a:t>
            </a:r>
            <a:r>
              <a:rPr lang="en-US" sz="1200" dirty="0">
                <a:solidFill>
                  <a:srgbClr val="FF0000"/>
                </a:solidFill>
                <a:latin typeface="Menlo" charset="0"/>
              </a:rPr>
              <a:t>&lt;field&gt;:2 less than &lt;value&gt;:3 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, &lt;field&gt;:0 has the most &lt;field&gt;:3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lox: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argmax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&lt;field&gt;:0 &lt;field&gt;:3 where &lt;field&gt;:1 greater &lt;value&gt;:1 and </a:t>
            </a:r>
            <a:r>
              <a:rPr lang="en-US" sz="1200" dirty="0">
                <a:solidFill>
                  <a:srgbClr val="FF0000"/>
                </a:solidFill>
                <a:latin typeface="Menlo" charset="0"/>
              </a:rPr>
              <a:t>&lt;field&gt;:2 less &lt;value&gt;:3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3375922"/>
            <a:ext cx="8058150" cy="336777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765800" y="4241800"/>
            <a:ext cx="2120900" cy="14351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352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42657</TotalTime>
  <Words>1621</Words>
  <Application>Microsoft Macintosh PowerPoint</Application>
  <PresentationFormat>Widescreen</PresentationFormat>
  <Paragraphs>257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Calibri</vt:lpstr>
      <vt:lpstr>Calibri Light</vt:lpstr>
      <vt:lpstr>Cambria Math</vt:lpstr>
      <vt:lpstr>DengXian</vt:lpstr>
      <vt:lpstr>Helvetica Neue</vt:lpstr>
      <vt:lpstr>Mangal</vt:lpstr>
      <vt:lpstr>Menlo</vt:lpstr>
      <vt:lpstr>Wingdings</vt:lpstr>
      <vt:lpstr>宋体</vt:lpstr>
      <vt:lpstr>Retrospect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Seq2seq attention model</vt:lpstr>
      <vt:lpstr>SQL-extended command</vt:lpstr>
      <vt:lpstr>PowerPoint Presentation</vt:lpstr>
      <vt:lpstr>PowerPoint Presentation</vt:lpstr>
      <vt:lpstr>Data augmentation [5,6]</vt:lpstr>
      <vt:lpstr>PowerPoint Presentation</vt:lpstr>
      <vt:lpstr>Transfer-learning to different database</vt:lpstr>
      <vt:lpstr>Reference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Parsing for Database Query</dc:title>
  <dc:creator>Hongyu Xiong</dc:creator>
  <cp:lastModifiedBy>Hongyu Xiong</cp:lastModifiedBy>
  <cp:revision>90</cp:revision>
  <dcterms:created xsi:type="dcterms:W3CDTF">2017-03-29T05:12:29Z</dcterms:created>
  <dcterms:modified xsi:type="dcterms:W3CDTF">2017-05-31T23:46:59Z</dcterms:modified>
</cp:coreProperties>
</file>