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3"/>
  </p:notesMasterIdLst>
  <p:sldIdLst>
    <p:sldId id="256" r:id="rId2"/>
    <p:sldId id="265" r:id="rId3"/>
    <p:sldId id="269" r:id="rId4"/>
    <p:sldId id="268" r:id="rId5"/>
    <p:sldId id="270" r:id="rId6"/>
    <p:sldId id="276" r:id="rId7"/>
    <p:sldId id="277" r:id="rId8"/>
    <p:sldId id="267" r:id="rId9"/>
    <p:sldId id="261" r:id="rId10"/>
    <p:sldId id="274" r:id="rId11"/>
    <p:sldId id="260" r:id="rId12"/>
    <p:sldId id="258" r:id="rId13"/>
    <p:sldId id="272" r:id="rId14"/>
    <p:sldId id="278" r:id="rId15"/>
    <p:sldId id="264" r:id="rId16"/>
    <p:sldId id="263" r:id="rId17"/>
    <p:sldId id="262" r:id="rId18"/>
    <p:sldId id="257" r:id="rId19"/>
    <p:sldId id="273" r:id="rId20"/>
    <p:sldId id="271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86"/>
  </p:normalViewPr>
  <p:slideViewPr>
    <p:cSldViewPr snapToGrid="0" snapToObjects="1">
      <p:cViewPr varScale="1">
        <p:scale>
          <a:sx n="85" d="100"/>
          <a:sy n="85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F8A-8554-D74B-B8C7-B6347E590D19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D47B-A527-614C-BCC4-5E0D5E97E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0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6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1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19195"/>
            <a:ext cx="6333214" cy="3587761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Deep Neural Parsing for Database Query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15864"/>
            <a:ext cx="7543800" cy="1494605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+mn-lt"/>
              </a:rPr>
              <a:t>Hongyu Xiong</a:t>
            </a:r>
          </a:p>
          <a:p>
            <a:r>
              <a:rPr lang="en-US" cap="none" dirty="0" smtClean="0">
                <a:latin typeface="+mn-lt"/>
              </a:rPr>
              <a:t>Stanford University</a:t>
            </a:r>
          </a:p>
          <a:p>
            <a:r>
              <a:rPr lang="en-US" cap="none" dirty="0" smtClean="0">
                <a:latin typeface="+mn-lt"/>
              </a:rPr>
              <a:t>03/31/2017</a:t>
            </a:r>
            <a:endParaRPr lang="en-US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10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 [5,6]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Annotate ~200 queries </a:t>
            </a:r>
            <a:r>
              <a:rPr lang="en-US" sz="2400" dirty="0"/>
              <a:t>with corresponding </a:t>
            </a:r>
            <a:r>
              <a:rPr lang="en-US" sz="2400" b="1" dirty="0"/>
              <a:t>SQL-like logical forms</a:t>
            </a:r>
            <a:r>
              <a:rPr lang="en-US" sz="2400" dirty="0"/>
              <a:t> based on </a:t>
            </a:r>
            <a:r>
              <a:rPr lang="en-US" sz="2400" dirty="0" err="1"/>
              <a:t>Wikitable</a:t>
            </a:r>
            <a:r>
              <a:rPr lang="en-US" sz="2400" dirty="0"/>
              <a:t> queries; </a:t>
            </a:r>
            <a:r>
              <a:rPr lang="en-US" sz="2400" b="1" dirty="0"/>
              <a:t>Augment </a:t>
            </a:r>
            <a:r>
              <a:rPr lang="en-US" sz="2400" b="1" dirty="0" smtClean="0"/>
              <a:t>to ~4000 </a:t>
            </a:r>
            <a:r>
              <a:rPr lang="en-US" sz="2400" b="1" dirty="0"/>
              <a:t>queries</a:t>
            </a:r>
            <a:r>
              <a:rPr lang="en-US" sz="2400" dirty="0"/>
              <a:t> and corresponding logical forms.  </a:t>
            </a: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Field recombination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/>
              <a:t>.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Gold</a:t>
            </a:r>
            <a:r>
              <a:rPr lang="en-US" dirty="0"/>
              <a:t> -&gt;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Silver</a:t>
            </a:r>
            <a:r>
              <a:rPr lang="en-US" dirty="0"/>
              <a:t>) </a:t>
            </a:r>
            <a:endParaRPr lang="en-US" sz="2200" dirty="0"/>
          </a:p>
          <a:p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value replacement </a:t>
            </a:r>
            <a:r>
              <a:rPr lang="en-US" dirty="0" smtClean="0"/>
              <a:t>(</a:t>
            </a:r>
            <a:r>
              <a:rPr lang="en-US" dirty="0" err="1"/>
              <a:t>eg</a:t>
            </a:r>
            <a:r>
              <a:rPr lang="en-US" dirty="0"/>
              <a:t>. where Nation equal </a:t>
            </a:r>
            <a:r>
              <a:rPr lang="en-US" b="1" dirty="0"/>
              <a:t>Romania</a:t>
            </a:r>
            <a:r>
              <a:rPr lang="en-US" dirty="0"/>
              <a:t> -&gt; where Nation equal </a:t>
            </a:r>
            <a:r>
              <a:rPr lang="en-US" b="1" dirty="0"/>
              <a:t>Spain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Synonyms replacement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/>
              <a:t>. which </a:t>
            </a:r>
            <a:r>
              <a:rPr lang="en-US" b="1" dirty="0"/>
              <a:t>nation</a:t>
            </a:r>
            <a:r>
              <a:rPr lang="en-US" dirty="0"/>
              <a:t> won -&gt; which </a:t>
            </a:r>
            <a:r>
              <a:rPr lang="en-US" b="1" dirty="0"/>
              <a:t>country</a:t>
            </a:r>
            <a:r>
              <a:rPr lang="en-US" dirty="0"/>
              <a:t> won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endParaRPr lang="en-US" sz="2200" dirty="0" smtClean="0"/>
          </a:p>
          <a:p>
            <a:pPr lvl="1">
              <a:buFont typeface="Wingdings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661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8" y="1869857"/>
            <a:ext cx="5530935" cy="31201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90342" y="5306518"/>
                <a:ext cx="2526589" cy="336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b="0" i="1" smtClean="0">
                          <a:latin typeface="Cambria Math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charset="0"/>
                        </a:rPr>
                        <m:t>𝐺𝑅𝑈</m:t>
                      </m:r>
                      <m:r>
                        <a:rPr lang="en-US" sz="2100" b="0" i="1" smtClean="0">
                          <a:latin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r>
                        <a:rPr lang="en-US" sz="21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342" y="5306518"/>
                <a:ext cx="2526589" cy="336952"/>
              </a:xfrm>
              <a:prstGeom prst="rect">
                <a:avLst/>
              </a:prstGeom>
              <a:blipFill rotWithShape="0">
                <a:blip r:embed="rId4"/>
                <a:stretch>
                  <a:fillRect l="-2174" r="-3623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attention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69048" y="5732701"/>
                <a:ext cx="4744312" cy="417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100" b="0" i="1" smtClean="0">
                          <a:latin typeface="Cambria Math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charset="0"/>
                        </a:rPr>
                        <m:t>𝑠𝑜𝑓𝑡𝑚𝑎𝑥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1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1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1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1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48" y="5732701"/>
                <a:ext cx="4744312" cy="417807"/>
              </a:xfrm>
              <a:prstGeom prst="rect">
                <a:avLst/>
              </a:prstGeom>
              <a:blipFill rotWithShape="0"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60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4" y="2636186"/>
            <a:ext cx="8229600" cy="25391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8013" y="5380751"/>
            <a:ext cx="6115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rainable</a:t>
            </a:r>
            <a:r>
              <a:rPr lang="en-US" sz="2400" b="1" baseline="0" dirty="0" smtClean="0"/>
              <a:t> embedding </a:t>
            </a:r>
            <a:r>
              <a:rPr lang="en-US" sz="2400" baseline="0" dirty="0" smtClean="0"/>
              <a:t>for tagging tokens and </a:t>
            </a:r>
            <a:r>
              <a:rPr lang="en-US" sz="2400" baseline="0" smtClean="0"/>
              <a:t>same for logical </a:t>
            </a:r>
            <a:r>
              <a:rPr lang="en-US" sz="2400" baseline="0" dirty="0" smtClean="0"/>
              <a:t>forms with </a:t>
            </a:r>
            <a:r>
              <a:rPr lang="en-US" sz="2400" dirty="0" smtClean="0"/>
              <a:t>Xavier initialization.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09946" y="2014114"/>
            <a:ext cx="5863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Glove pre-trained vectors</a:t>
            </a:r>
            <a:r>
              <a:rPr lang="en-US" sz="2400" dirty="0" smtClean="0"/>
              <a:t> for words in query;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63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/>
              <a:t>Numerical value -&gt; &lt;</a:t>
            </a:r>
            <a:r>
              <a:rPr lang="en-US" sz="2400" dirty="0" err="1" smtClean="0"/>
              <a:t>num</a:t>
            </a:r>
            <a:r>
              <a:rPr lang="en-US" sz="2400" dirty="0" smtClean="0"/>
              <a:t>&gt;</a:t>
            </a:r>
            <a:endParaRPr lang="en-US" sz="2400" dirty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Word </a:t>
            </a:r>
            <a:r>
              <a:rPr lang="en-US" sz="2400" dirty="0"/>
              <a:t>similarity (</a:t>
            </a:r>
            <a:r>
              <a:rPr lang="en-US" sz="2400" dirty="0" err="1"/>
              <a:t>eg</a:t>
            </a:r>
            <a:r>
              <a:rPr lang="en-US" sz="2400" dirty="0"/>
              <a:t>. gold -&gt;Gold</a:t>
            </a:r>
            <a:r>
              <a:rPr lang="en-US" sz="2400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Semantic </a:t>
            </a:r>
            <a:r>
              <a:rPr lang="en-US" sz="2400" dirty="0"/>
              <a:t>nearest neighbor </a:t>
            </a:r>
            <a:r>
              <a:rPr lang="en-US" sz="2400" dirty="0" smtClean="0"/>
              <a:t>(</a:t>
            </a:r>
            <a:r>
              <a:rPr lang="en-US" sz="2400" dirty="0" err="1"/>
              <a:t>eg</a:t>
            </a:r>
            <a:r>
              <a:rPr lang="en-US" sz="2400" dirty="0"/>
              <a:t>. country -&gt; Nation)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2" y="3430192"/>
            <a:ext cx="6919374" cy="213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3,000 </a:t>
            </a:r>
            <a:r>
              <a:rPr lang="en-US" sz="2400" dirty="0"/>
              <a:t>training set and 711 dev set. 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Tensorflow framework, run on Microsoft Azure (Tesla M60 GPU)</a:t>
            </a:r>
          </a:p>
          <a:p>
            <a:pPr lvl="1">
              <a:buFont typeface="Wingdings" charset="2"/>
              <a:buChar char="§"/>
            </a:pPr>
            <a:r>
              <a:rPr lang="en-US" sz="2400" dirty="0"/>
              <a:t>Seq2seq attention </a:t>
            </a:r>
            <a:r>
              <a:rPr lang="en-US" sz="2400" dirty="0" smtClean="0"/>
              <a:t>model with different hyper-parameters</a:t>
            </a:r>
          </a:p>
        </p:txBody>
      </p:sp>
    </p:spTree>
    <p:extLst>
      <p:ext uri="{BB962C8B-B14F-4D97-AF65-F5344CB8AC3E}">
        <p14:creationId xmlns:p14="http://schemas.microsoft.com/office/powerpoint/2010/main" val="18599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3821"/>
            <a:ext cx="9144000" cy="39595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hyper-parameters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4872" y="3987383"/>
            <a:ext cx="8754256" cy="539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8204"/>
            <a:ext cx="9144000" cy="51304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Perplexities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76734" y="5666282"/>
            <a:ext cx="1139253" cy="1079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8728"/>
            <a:ext cx="9144000" cy="24300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dirty="0" err="1" smtClean="0"/>
              <a:t>acc</a:t>
            </a:r>
            <a:r>
              <a:rPr lang="en-US" dirty="0" smtClean="0"/>
              <a:t> &amp; dev </a:t>
            </a:r>
            <a:r>
              <a:rPr lang="en-US" dirty="0" err="1" smtClean="0"/>
              <a:t>acc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27030" y="4482060"/>
            <a:ext cx="1259173" cy="419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3142" y="5426439"/>
            <a:ext cx="5936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2-layer-1024-unit seq2seq tagging model, a new </a:t>
            </a:r>
            <a:r>
              <a:rPr lang="en-US" sz="2400" b="1" dirty="0" smtClean="0"/>
              <a:t>benchmark</a:t>
            </a:r>
            <a:r>
              <a:rPr lang="en-US" sz="2400" dirty="0" smtClean="0"/>
              <a:t> on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-related dataset.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4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2" r="10114"/>
          <a:stretch/>
        </p:blipFill>
        <p:spPr>
          <a:xfrm>
            <a:off x="-43258" y="2027580"/>
            <a:ext cx="3167270" cy="3006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r="8218"/>
          <a:stretch/>
        </p:blipFill>
        <p:spPr>
          <a:xfrm>
            <a:off x="3129084" y="2027580"/>
            <a:ext cx="3177414" cy="30063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r="11757"/>
          <a:stretch/>
        </p:blipFill>
        <p:spPr>
          <a:xfrm>
            <a:off x="6306498" y="2027580"/>
            <a:ext cx="2903762" cy="30063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encoder vectors: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2649" y="5351489"/>
            <a:ext cx="518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Clustroids</a:t>
            </a:r>
            <a:r>
              <a:rPr lang="en-US" sz="2400" dirty="0" smtClean="0"/>
              <a:t> represent the 16 different </a:t>
            </a:r>
            <a:r>
              <a:rPr lang="en-US" sz="2400" b="1" dirty="0" smtClean="0"/>
              <a:t>logical forms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48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</a:t>
            </a:r>
            <a:r>
              <a:rPr lang="en-US" altLang="zh-CN" smtClean="0"/>
              <a:t>&amp;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3237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smtClean="0"/>
              <a:t>Tagging-based seq2seq model parsing NL queries to SQL-like logical forms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35" y="2748007"/>
            <a:ext cx="2845599" cy="168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" y="2361922"/>
            <a:ext cx="3618432" cy="2041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82" y="4701963"/>
            <a:ext cx="5120554" cy="15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Problem Statement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Related Work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Approach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Experiment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Conclusion &amp; Perspectives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783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&amp;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Extend SQL-like logical forms to more query types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Improve tagging algorithm for unseen words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Greedy decoder -&gt; beam search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0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60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[1] P. </a:t>
            </a:r>
            <a:r>
              <a:rPr lang="en-US" dirty="0" err="1"/>
              <a:t>Pasupat</a:t>
            </a:r>
            <a:r>
              <a:rPr lang="en-US" dirty="0"/>
              <a:t> and P. Liang, Compositional semantic parsing on semi-structured tables, ACL, 2015. </a:t>
            </a:r>
          </a:p>
          <a:p>
            <a:r>
              <a:rPr lang="en-US" dirty="0" smtClean="0"/>
              <a:t>[2] </a:t>
            </a:r>
            <a:r>
              <a:rPr lang="en-US" dirty="0"/>
              <a:t>P. Yin, Z. Lu, H. Li and B. Kao</a:t>
            </a:r>
            <a:r>
              <a:rPr lang="en-US" i="1" dirty="0"/>
              <a:t>.</a:t>
            </a:r>
            <a:r>
              <a:rPr lang="en-US" dirty="0"/>
              <a:t>, Neural Enquirer: learning to query tables in natural language, JCA, 2016.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Arvind </a:t>
            </a:r>
            <a:r>
              <a:rPr lang="en-US" dirty="0" err="1"/>
              <a:t>Neelakantan</a:t>
            </a:r>
            <a:r>
              <a:rPr lang="en-US" dirty="0"/>
              <a:t>, Quoc V. Le, Mart ́ın </a:t>
            </a:r>
            <a:r>
              <a:rPr lang="en-US" dirty="0" err="1"/>
              <a:t>Abadi</a:t>
            </a:r>
            <a:r>
              <a:rPr lang="en-US" dirty="0"/>
              <a:t>, Andrew McCallum, and Dario </a:t>
            </a:r>
            <a:r>
              <a:rPr lang="en-US" dirty="0" err="1"/>
              <a:t>Amodei</a:t>
            </a:r>
            <a:r>
              <a:rPr lang="en-US" dirty="0"/>
              <a:t>. </a:t>
            </a:r>
            <a:r>
              <a:rPr lang="en-US" dirty="0" smtClean="0"/>
              <a:t>Learning </a:t>
            </a:r>
            <a:r>
              <a:rPr lang="en-US" dirty="0"/>
              <a:t>a natural language interface with neural programmer. </a:t>
            </a:r>
            <a:r>
              <a:rPr lang="en-US" i="1" dirty="0" err="1"/>
              <a:t>CoRR</a:t>
            </a:r>
            <a:r>
              <a:rPr lang="en-US" dirty="0"/>
              <a:t>, abs/1611.08945, 2016.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Li Dong and Mirella </a:t>
            </a:r>
            <a:r>
              <a:rPr lang="en-US" dirty="0" err="1"/>
              <a:t>Lapata</a:t>
            </a:r>
            <a:r>
              <a:rPr lang="en-US" dirty="0"/>
              <a:t>. Language to logical form with neural attention. </a:t>
            </a:r>
            <a:r>
              <a:rPr lang="en-US" i="1" dirty="0" err="1"/>
              <a:t>CoRR</a:t>
            </a:r>
            <a:r>
              <a:rPr lang="en-US" dirty="0"/>
              <a:t>, abs/1601.01280, 2016. </a:t>
            </a:r>
            <a:endParaRPr lang="en-US" dirty="0"/>
          </a:p>
          <a:p>
            <a:r>
              <a:rPr lang="en-US" dirty="0" smtClean="0"/>
              <a:t>[5] </a:t>
            </a:r>
            <a:r>
              <a:rPr lang="en-US" dirty="0"/>
              <a:t>Robin </a:t>
            </a:r>
            <a:r>
              <a:rPr lang="en-US" dirty="0" err="1"/>
              <a:t>Jia</a:t>
            </a:r>
            <a:r>
              <a:rPr lang="en-US" dirty="0"/>
              <a:t> and Percy Liang. Data recombination for neural semantic parsing. </a:t>
            </a:r>
            <a:r>
              <a:rPr lang="en-US" i="1" dirty="0" err="1"/>
              <a:t>CoRR</a:t>
            </a:r>
            <a:r>
              <a:rPr lang="en-US" dirty="0"/>
              <a:t>, abs/1606.03622, 2016. 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/>
              <a:t>Xiang Zhang, </a:t>
            </a:r>
            <a:r>
              <a:rPr lang="en-US" dirty="0" err="1"/>
              <a:t>Junbo</a:t>
            </a:r>
            <a:r>
              <a:rPr lang="en-US" dirty="0"/>
              <a:t> Jake Zhao, and Yann </a:t>
            </a:r>
            <a:r>
              <a:rPr lang="en-US" dirty="0" err="1"/>
              <a:t>LeCun</a:t>
            </a:r>
            <a:r>
              <a:rPr lang="en-US" dirty="0"/>
              <a:t>. Character-level convolutional networks for text classification. In </a:t>
            </a:r>
            <a:r>
              <a:rPr lang="en-US" i="1" dirty="0"/>
              <a:t>NIPS</a:t>
            </a:r>
            <a:r>
              <a:rPr lang="en-US" dirty="0"/>
              <a:t>, 2015.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3674090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 smtClean="0"/>
                  <a:t>Problem: natural language question-answer into tables.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Input: NL queries.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𝑞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Output: answers for table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b="1" dirty="0" smtClean="0"/>
                  <a:t>Intermediate output</a:t>
                </a:r>
                <a:r>
                  <a:rPr lang="en-US" sz="2400" dirty="0" smtClean="0"/>
                  <a:t>: SQL-like logical forms.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Approach: </a:t>
                </a:r>
                <a:r>
                  <a:rPr lang="en-US" sz="2400" b="1" dirty="0" smtClean="0"/>
                  <a:t>seq2seq translation model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3674090" cy="4225282"/>
              </a:xfrm>
              <a:blipFill rotWithShape="0">
                <a:blip r:embed="rId2"/>
                <a:stretch>
                  <a:fillRect t="-2020" r="-6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43363" y="4211973"/>
                <a:ext cx="3104224" cy="92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𝑓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1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is-IS" sz="21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|</m:t>
                          </m:r>
                        </m:sup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𝑞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363" y="4211973"/>
                <a:ext cx="3104224" cy="9215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76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674090" cy="4023360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i="1" dirty="0" smtClean="0"/>
              <a:t>Problem: natural language question-answer into tables.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Dataset: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 [1]</a:t>
            </a:r>
          </a:p>
          <a:p>
            <a:pPr lvl="1">
              <a:buFont typeface="Wingdings" charset="2"/>
              <a:buChar char="§"/>
            </a:pPr>
            <a:r>
              <a:rPr lang="fr-FR" sz="2400" dirty="0"/>
              <a:t>22033 </a:t>
            </a:r>
            <a:r>
              <a:rPr lang="fr-FR" sz="2400" dirty="0" err="1"/>
              <a:t>queries</a:t>
            </a:r>
            <a:r>
              <a:rPr lang="fr-FR" sz="2400" dirty="0"/>
              <a:t> on 2108 tables) </a:t>
            </a:r>
            <a:endParaRPr lang="fr-FR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91" y="1905695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6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21029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b="0" dirty="0" smtClean="0"/>
                  <a:t>Semantic parsing by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2400" dirty="0" smtClean="0"/>
                  <a:t>-expression [1]</a:t>
                </a:r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Too many grammatical analysis; hard to capture the complexity of query and similarity among words.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210292"/>
              </a:xfrm>
              <a:blipFill rotWithShape="0">
                <a:blip r:embed="rId2"/>
                <a:stretch>
                  <a:fillRect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180" y="2230252"/>
            <a:ext cx="3814893" cy="2822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7419" y="3357797"/>
            <a:ext cx="241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37.1%</a:t>
            </a:r>
            <a:r>
              <a:rPr lang="en-US" sz="2400" dirty="0" smtClean="0"/>
              <a:t> on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 [1]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537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61502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Neural Enquirer/Neural Programmer [2,3]</a:t>
            </a:r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Memory-based end2end neural network; hard to scale to large table and incapable to use on new tables.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40" y="2402781"/>
            <a:ext cx="4213702" cy="2955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7419" y="3357797"/>
            <a:ext cx="186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37.7%</a:t>
            </a:r>
            <a:r>
              <a:rPr lang="en-US" sz="2400" dirty="0" smtClean="0"/>
              <a:t> on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 [3]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35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5506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Translating NL queries to logical forms [4,5]</a:t>
            </a:r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b="1" dirty="0" smtClean="0"/>
              <a:t>Seq2seq model; data recombination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Logical forms lack of generality; fail to incorporate table information into the model; dataset too small.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62409" y="3357797"/>
            <a:ext cx="271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&gt;70%</a:t>
            </a:r>
            <a:r>
              <a:rPr lang="en-US" sz="2400" dirty="0" smtClean="0"/>
              <a:t> on </a:t>
            </a:r>
            <a:r>
              <a:rPr lang="en-US" sz="2400" dirty="0" err="1" smtClean="0"/>
              <a:t>GeoQuery</a:t>
            </a:r>
            <a:r>
              <a:rPr lang="en-US" sz="2400" dirty="0" smtClean="0"/>
              <a:t>, ATIS [4,5]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997" y="2473377"/>
            <a:ext cx="4405171" cy="2479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25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Logical form definition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Seq2seq attention model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Tagging</a:t>
            </a:r>
          </a:p>
          <a:p>
            <a:pPr lvl="1">
              <a:buFont typeface="Wingdings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292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6" y="2031540"/>
            <a:ext cx="6781564" cy="402431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SQL-like logical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986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691</TotalTime>
  <Words>711</Words>
  <Application>Microsoft Macintosh PowerPoint</Application>
  <PresentationFormat>On-screen Show (4:3)</PresentationFormat>
  <Paragraphs>110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Cambria Math</vt:lpstr>
      <vt:lpstr>Wingdings</vt:lpstr>
      <vt:lpstr>宋体</vt:lpstr>
      <vt:lpstr>Arial</vt:lpstr>
      <vt:lpstr>Retrospect</vt:lpstr>
      <vt:lpstr>Deep Neural Parsing for Database Query</vt:lpstr>
      <vt:lpstr>Outline</vt:lpstr>
      <vt:lpstr>Problem Statement</vt:lpstr>
      <vt:lpstr>Problem Statement</vt:lpstr>
      <vt:lpstr>Related Work</vt:lpstr>
      <vt:lpstr>Related Work</vt:lpstr>
      <vt:lpstr>Related Work</vt:lpstr>
      <vt:lpstr>Approach</vt:lpstr>
      <vt:lpstr>SQL-like logical forms</vt:lpstr>
      <vt:lpstr>Data augmentation [5,6]</vt:lpstr>
      <vt:lpstr>Seq2seq attention model</vt:lpstr>
      <vt:lpstr>Tagging model</vt:lpstr>
      <vt:lpstr>Tagging algorithm</vt:lpstr>
      <vt:lpstr>Experiment</vt:lpstr>
      <vt:lpstr>Tuning hyper-parameters</vt:lpstr>
      <vt:lpstr>Perplexities</vt:lpstr>
      <vt:lpstr>Train acc &amp; dev acc</vt:lpstr>
      <vt:lpstr>Last encoder vectors:</vt:lpstr>
      <vt:lpstr>Conclusion &amp; Perspectives</vt:lpstr>
      <vt:lpstr>Conclusion &amp; Perspectives</vt:lpstr>
      <vt:lpstr>Reference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Parsing for Database Query</dc:title>
  <dc:creator>Hongyu Xiong</dc:creator>
  <cp:lastModifiedBy>Hongyu Xiong</cp:lastModifiedBy>
  <cp:revision>18</cp:revision>
  <dcterms:created xsi:type="dcterms:W3CDTF">2017-03-29T05:12:29Z</dcterms:created>
  <dcterms:modified xsi:type="dcterms:W3CDTF">2017-03-29T16:43:40Z</dcterms:modified>
</cp:coreProperties>
</file>