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0" r:id="rId3"/>
    <p:sldId id="264" r:id="rId4"/>
    <p:sldId id="279" r:id="rId5"/>
    <p:sldId id="269" r:id="rId6"/>
    <p:sldId id="259" r:id="rId7"/>
    <p:sldId id="281" r:id="rId8"/>
    <p:sldId id="284" r:id="rId9"/>
    <p:sldId id="276" r:id="rId10"/>
    <p:sldId id="265" r:id="rId11"/>
    <p:sldId id="267" r:id="rId12"/>
    <p:sldId id="271" r:id="rId13"/>
    <p:sldId id="268" r:id="rId14"/>
    <p:sldId id="272" r:id="rId15"/>
    <p:sldId id="273" r:id="rId16"/>
    <p:sldId id="275" r:id="rId17"/>
    <p:sldId id="283" r:id="rId18"/>
    <p:sldId id="260" r:id="rId19"/>
    <p:sldId id="274" r:id="rId20"/>
    <p:sldId id="258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ahjono, Jane Setiani" initials="TJS" lastIdx="1" clrIdx="0">
    <p:extLst>
      <p:ext uri="{19B8F6BF-5375-455C-9EA6-DF929625EA0E}">
        <p15:presenceInfo xmlns:p15="http://schemas.microsoft.com/office/powerpoint/2012/main" userId="Tjahjono, Jane Seti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33C7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>
        <p:scale>
          <a:sx n="50" d="100"/>
          <a:sy n="50" d="100"/>
        </p:scale>
        <p:origin x="8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5T05:55:45.653"/>
    </inkml:context>
    <inkml:brush xml:id="br0">
      <inkml:brushProperty name="width" value="0.05292" units="cm"/>
      <inkml:brushProperty name="height" value="0.05292" units="cm"/>
      <inkml:brushProperty name="color" value="#A6A6A6"/>
      <inkml:brushProperty name="ignorePressure" value="1"/>
    </inkml:brush>
  </inkml:definitions>
  <inkml:trace contextRef="#ctx0" brushRef="#br0">1 6232,'297'-426,"206"-308,-61 76,-99 250,-272 334,3 4,3 3,104-69,-46 52,229-104,162-32,-523 219,657-231,-451 174,265-38,-138 56,1 14,660 37,-763 11,0 10,-2 10,348 111,92 101,-536-190,-2 6,218 154,-293-179,-2 2,-2 3,-2 2,71 91,-91-97,-1 1,-3 2,-1 0,-3 2,-2 1,25 85,-27-60,-4 1,11 114,-24-141,-3 0,-2 0,-2-1,-19 100,9-96,-2-2,-2 0,-2-1,-43 80,41-95,-2-2,-1 0,-1-1,-2-1,-1-2,-58 48,-48 23,-213 122,213-150,-3-6,-2-6,-3-7,-2-5,-225 44,275-77,0-4,-1-5,0-3,0-5,0-4,0-4,1-5,0-3,-172-56,162 37,3-5,1-4,-116-72,143 71,2-4,2-3,2-2,-95-104,-93-157,21-17,-73-162,258 402,4-2,5-2,-43-156,69 199,3-1,3 0,2 0,2-1,7-103,1 122,2-1,1 0,2 1,2 0,1 1,2 1,1 0,2 0,30-45,-13 33,2 2,2 1,2 2,1 2,74-55,-5 17,152-81,-23 33,5 9,5 12,4 10,426-99,-193 98,524-36,-771 118,0 10,0 10,318 49,135 71,-544-89,-3 6,228 99,91 103,-15 30,-294-173,-5 6,167 157,94 138,-43 37,233 439,-566-821,-3 1,-2 1,-3 2,20 68,-12-11,24 158,-26-17,-30-197,-2 0,-10 73,7-116,-2 0,0-1,-2 0,0 0,-1 0,0-1,-13 22,5-16,-2 1,0-2,-1 0,-29 26,-332 279,335-292,-99 73,-191 110,-174 65,366-207,-368 184,373-200,-263 78,-103-34,-7-38,457-61,-472 47,-940-26,592-86,1-23,662 61,-745-106,16-82,588 111,-655-177,844 231,3-8,2-6,3-6,-164-96,254 118,1-3,-84-78,5 4,-69-57,171 138,1-2,-64-87,51 48,4-3,3-2,-64-171,60 107,-50-247,78 272,5-1,6-1,5 0,6 1,5-1,6 0,4 2,62-223,-30 193,6 2,8 3,5 3,7 2,6 4,7 4,127-156,-88 144,6 5,6 7,5 5,7 7,278-177,-177 155,296-126,292-60,639-92,36 144,-824 188,1339-1,-213 211,-10 108,-801-63,-16 71,-64 68,-643-190,318 178,60 97,-33 48,-26 33,-304-209,-48-38,-131-133,137 78,84 62,73 110,-360-295,44 41,47 37,-71-60,-70-61,-1 0,0 0,1 0,-1 0,0 0,1 0,-1-1,1 1,0 0,2 0,-1-1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5T05:55:54.626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5T11:01:52.5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0 978,'2'-18,"3"-3,1 0,0 0,18-36,38-59,-21 48,2 2,4 2,2 2,3 2,69-62,-85 90,1 1,2 3,0 1,2 2,1 1,1 2,1 3,0 1,86-22,-95 34,1 2,0 0,0 3,-1 1,1 2,0 1,-1 2,69 18,-45-5,-1 2,-1 4,-1 1,72 46,-71-34,-2 4,-2 1,-2 3,-2 1,-2 3,66 89,205 356,-316-490,294 542,-25 14,350 629,-520-1017,7-5,255 300,-84-184,-201-214,158 106,-178-138,2-3,2-3,110 40,-120-55,1-2,0-2,0-3,1-2,75 1,-55-11,0-3,-1-3,0-3,-1-4,0-2,84-35,-1-11,240-138,270-223,-47 27,-492 327,3 5,156-54,-200 91,0 3,2 5,0 3,148-11,-170 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5T11:06:25.8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6771,'28'-2,"-1"-1,-1-1,45-13,-10 2,332-92,-305 75,-1-5,108-62,-1-11,129-76,-236 129,122-101,58-89,-42-7,-18-16,-86 109,342-539,-371 544,124-213,-25-13,-181 359,347-733,-15 40,-299 611,5 1,116-186,149-193,-268 415,4 3,74-79,131-98,-79 98,-140 119,2 1,0 2,49-21,-5 10,163-45,-185 65,1 3,0 2,102 0,-92 10,1 4,-1 2,-1 4,99 29,204 67,-327-91,-2 1,0 2,-1 3,-2 1,46 35,100 60,-112-75,-1 3,95 83,-145-107,0 1,35 51,29 62,9 11,-45-84,89 86,-86-96,-2 2,46 66,36 64,-99-143,1-2,49 43,-52-55,54 47,149 166,-204-201,1-2,3-1,1-2,57 43,182 101,-171-114,-55-35,2-2,81 32,-93-46,1-2,1-1,0-3,47 6,-65-13,40-3,-37-1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93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8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9E492CB-1977-4DB3-A564-03C3D7BA3B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907320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15" imgW="415" imgH="416" progId="TCLayout.ActiveDocument.1">
                  <p:embed/>
                </p:oleObj>
              </mc:Choice>
              <mc:Fallback>
                <p:oleObj name="think-cell Slide" r:id="rId1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.e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1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customXml" Target="../ink/ink3.xml"/><Relationship Id="rId5" Type="http://schemas.openxmlformats.org/officeDocument/2006/relationships/image" Target="../media/image1.emf"/><Relationship Id="rId10" Type="http://schemas.openxmlformats.org/officeDocument/2006/relationships/image" Target="../media/image16.jpe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48DBFDB-E529-47B4-92BB-CC1D64CAA96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90834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7" name="Picture 19" descr="See the source image">
            <a:extLst>
              <a:ext uri="{FF2B5EF4-FFF2-40B4-BE49-F238E27FC236}">
                <a16:creationId xmlns:a16="http://schemas.microsoft.com/office/drawing/2014/main" id="{745FFF0E-5F4A-4ED5-917C-B2A44E293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8311" y="0"/>
            <a:ext cx="1163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841B7-3139-43A2-8741-45D521DF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anchor="b">
            <a:normAutofit/>
          </a:bodyPr>
          <a:lstStyle/>
          <a:p>
            <a:r>
              <a:rPr lang="en-US" sz="4800" dirty="0"/>
              <a:t>Public Policy and </a:t>
            </a:r>
            <a:r>
              <a:rPr lang="en-US" sz="4800"/>
              <a:t>Adaptive Challenges</a:t>
            </a:r>
            <a:endParaRPr lang="id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58B38-E719-4EE4-AB06-611F3CB8C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 dirty="0"/>
              <a:t>Jane Tjahjono</a:t>
            </a:r>
          </a:p>
          <a:p>
            <a:r>
              <a:rPr lang="en-US" sz="2000" dirty="0" err="1"/>
              <a:t>Minggu</a:t>
            </a:r>
            <a:r>
              <a:rPr lang="en-US" sz="2000" dirty="0"/>
              <a:t>, 16 </a:t>
            </a:r>
            <a:r>
              <a:rPr lang="en-US" sz="2000" dirty="0" err="1"/>
              <a:t>Januari</a:t>
            </a:r>
            <a:r>
              <a:rPr lang="en-US" sz="2000" dirty="0"/>
              <a:t> 2022</a:t>
            </a:r>
            <a:endParaRPr lang="id-ID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0C9C223-0A19-4BF4-A9EF-14DADA63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19" y="304134"/>
            <a:ext cx="1021030" cy="102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5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8DA04C-4CC9-46B4-9B2B-EC6249553A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129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28DA04C-4CC9-46B4-9B2B-EC6249553A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614A94-5445-4954-880B-FAF5F49C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praktisi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yang </a:t>
            </a:r>
            <a:r>
              <a:rPr lang="en-US" dirty="0" err="1"/>
              <a:t>adaptif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DE69E-DFDA-4A0B-A004-1BAB1A61033F}"/>
              </a:ext>
            </a:extLst>
          </p:cNvPr>
          <p:cNvSpPr txBox="1"/>
          <p:nvPr/>
        </p:nvSpPr>
        <p:spPr>
          <a:xfrm>
            <a:off x="598714" y="2093464"/>
            <a:ext cx="3156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1. Naik </a:t>
            </a:r>
            <a:r>
              <a:rPr lang="en-US" sz="1500" b="1" dirty="0" err="1"/>
              <a:t>ke</a:t>
            </a:r>
            <a:r>
              <a:rPr lang="en-US" sz="1500" b="1" dirty="0"/>
              <a:t> </a:t>
            </a:r>
            <a:r>
              <a:rPr lang="en-US" sz="1500" b="1" dirty="0" err="1"/>
              <a:t>atas</a:t>
            </a:r>
            <a:r>
              <a:rPr lang="en-US" sz="1500" b="1" dirty="0"/>
              <a:t> </a:t>
            </a:r>
            <a:r>
              <a:rPr lang="en-US" sz="1500" b="1" dirty="0" err="1"/>
              <a:t>balkon</a:t>
            </a:r>
            <a:endParaRPr lang="id-ID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AC891F-5358-413D-8F32-30C1E3263D28}"/>
              </a:ext>
            </a:extLst>
          </p:cNvPr>
          <p:cNvSpPr txBox="1"/>
          <p:nvPr/>
        </p:nvSpPr>
        <p:spPr>
          <a:xfrm>
            <a:off x="4517573" y="2093464"/>
            <a:ext cx="3156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2. </a:t>
            </a:r>
            <a:r>
              <a:rPr lang="en-US" sz="1500" b="1" dirty="0" err="1"/>
              <a:t>Diagnosa</a:t>
            </a:r>
            <a:r>
              <a:rPr lang="en-US" sz="1500" b="1" dirty="0"/>
              <a:t> </a:t>
            </a:r>
            <a:r>
              <a:rPr lang="en-US" sz="1500" b="1" dirty="0" err="1"/>
              <a:t>kondisi</a:t>
            </a:r>
            <a:endParaRPr lang="id-ID" sz="1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BA0A68-F055-49BF-933D-BB27883931D1}"/>
              </a:ext>
            </a:extLst>
          </p:cNvPr>
          <p:cNvSpPr txBox="1"/>
          <p:nvPr/>
        </p:nvSpPr>
        <p:spPr>
          <a:xfrm>
            <a:off x="8245929" y="2093464"/>
            <a:ext cx="3156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3. </a:t>
            </a:r>
            <a:r>
              <a:rPr lang="en-US" sz="1500" b="1" dirty="0" err="1"/>
              <a:t>Atur</a:t>
            </a:r>
            <a:r>
              <a:rPr lang="en-US" sz="1500" b="1" dirty="0"/>
              <a:t> </a:t>
            </a:r>
            <a:r>
              <a:rPr lang="en-US" sz="1500" b="1" dirty="0" err="1"/>
              <a:t>konflik</a:t>
            </a:r>
            <a:r>
              <a:rPr lang="en-US" sz="1500" b="1" dirty="0"/>
              <a:t> </a:t>
            </a:r>
            <a:r>
              <a:rPr lang="en-US" sz="1500" b="1" dirty="0" err="1"/>
              <a:t>produktif</a:t>
            </a:r>
            <a:endParaRPr lang="id-ID" sz="1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3471E-8C07-45F2-A1F5-58BA5AABE1E8}"/>
              </a:ext>
            </a:extLst>
          </p:cNvPr>
          <p:cNvSpPr txBox="1"/>
          <p:nvPr/>
        </p:nvSpPr>
        <p:spPr>
          <a:xfrm>
            <a:off x="538842" y="4425619"/>
            <a:ext cx="3546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4. </a:t>
            </a:r>
            <a:r>
              <a:rPr lang="en-US" sz="1500" b="1" dirty="0" err="1"/>
              <a:t>Fokus</a:t>
            </a:r>
            <a:r>
              <a:rPr lang="en-US" sz="1500" b="1" dirty="0"/>
              <a:t> </a:t>
            </a:r>
            <a:r>
              <a:rPr lang="en-US" sz="1500" b="1" dirty="0" err="1"/>
              <a:t>kepada</a:t>
            </a:r>
            <a:r>
              <a:rPr lang="en-US" sz="1500" b="1" dirty="0"/>
              <a:t> inti </a:t>
            </a:r>
            <a:r>
              <a:rPr lang="en-US" sz="1500" b="1" dirty="0" err="1"/>
              <a:t>permasalahan</a:t>
            </a:r>
            <a:endParaRPr lang="id-ID" sz="15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71F609-EC00-4879-AB3D-EF99AC25A6B1}"/>
              </a:ext>
            </a:extLst>
          </p:cNvPr>
          <p:cNvSpPr txBox="1"/>
          <p:nvPr/>
        </p:nvSpPr>
        <p:spPr>
          <a:xfrm>
            <a:off x="4517573" y="4425618"/>
            <a:ext cx="3156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5. </a:t>
            </a:r>
            <a:r>
              <a:rPr lang="en-US" sz="1500" b="1" dirty="0" err="1"/>
              <a:t>Hindari</a:t>
            </a:r>
            <a:r>
              <a:rPr lang="en-US" sz="1500" b="1" dirty="0"/>
              <a:t> </a:t>
            </a:r>
            <a:r>
              <a:rPr lang="en-US" sz="1500" b="1" dirty="0" err="1"/>
              <a:t>menawarkan</a:t>
            </a:r>
            <a:r>
              <a:rPr lang="en-US" sz="1500" b="1" dirty="0"/>
              <a:t> </a:t>
            </a:r>
            <a:r>
              <a:rPr lang="en-US" sz="1500" b="1" dirty="0" err="1"/>
              <a:t>solusi</a:t>
            </a:r>
            <a:endParaRPr lang="id-ID" sz="15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5E0FA-614E-45FF-9F7E-0A5EC3C5F720}"/>
              </a:ext>
            </a:extLst>
          </p:cNvPr>
          <p:cNvSpPr txBox="1"/>
          <p:nvPr/>
        </p:nvSpPr>
        <p:spPr>
          <a:xfrm>
            <a:off x="8436429" y="4425617"/>
            <a:ext cx="3156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15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55B180-24D8-46E3-BC4C-2F49CD36045C}"/>
              </a:ext>
            </a:extLst>
          </p:cNvPr>
          <p:cNvSpPr txBox="1"/>
          <p:nvPr/>
        </p:nvSpPr>
        <p:spPr>
          <a:xfrm>
            <a:off x="7916636" y="4425618"/>
            <a:ext cx="4084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6. </a:t>
            </a:r>
            <a:r>
              <a:rPr lang="en-US" sz="1500" b="1" dirty="0" err="1"/>
              <a:t>Kembangkan</a:t>
            </a:r>
            <a:r>
              <a:rPr lang="en-US" sz="1500" b="1" dirty="0"/>
              <a:t> </a:t>
            </a:r>
            <a:r>
              <a:rPr lang="en-US" sz="1500" b="1" dirty="0" err="1"/>
              <a:t>kapasitas</a:t>
            </a:r>
            <a:r>
              <a:rPr lang="en-US" sz="1500" b="1" dirty="0"/>
              <a:t> </a:t>
            </a:r>
            <a:r>
              <a:rPr lang="en-US" sz="1500" b="1" dirty="0" err="1"/>
              <a:t>kepemimpinan</a:t>
            </a:r>
            <a:endParaRPr lang="id-ID" sz="150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29468E3-61AB-4BB8-A966-C49AE558B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08" y="2617781"/>
            <a:ext cx="2945009" cy="157784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6A26D69-C3AE-45BA-B706-06652A2C0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341" y="2665175"/>
            <a:ext cx="2425522" cy="133682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BFAD69F-A2BE-4A4E-BD1F-22D7229F31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8082" y="2445082"/>
            <a:ext cx="3297425" cy="176324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378CCC6-816C-4468-99D1-0CFAA03CD6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2151" y="4978778"/>
            <a:ext cx="2425522" cy="157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5695AE9-52C8-4107-9C22-2B5A7B1A9F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1670" y="5015977"/>
            <a:ext cx="2311125" cy="1577003"/>
          </a:xfrm>
          <a:prstGeom prst="rect">
            <a:avLst/>
          </a:prstGeom>
        </p:spPr>
      </p:pic>
      <p:pic>
        <p:nvPicPr>
          <p:cNvPr id="69" name="Picture 14" descr="Network Free Icon">
            <a:extLst>
              <a:ext uri="{FF2B5EF4-FFF2-40B4-BE49-F238E27FC236}">
                <a16:creationId xmlns:a16="http://schemas.microsoft.com/office/drawing/2014/main" id="{151CBF13-419C-4ECF-8952-4BEFCACD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949" y="5114031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6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8DA04C-4CC9-46B4-9B2B-EC6249553A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64578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28DA04C-4CC9-46B4-9B2B-EC6249553A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614A94-5445-4954-880B-FAF5F49C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1. Naik </a:t>
            </a:r>
            <a:r>
              <a:rPr lang="en-US" dirty="0" err="1"/>
              <a:t>keatas</a:t>
            </a:r>
            <a:r>
              <a:rPr lang="en-US" dirty="0"/>
              <a:t> </a:t>
            </a:r>
            <a:r>
              <a:rPr lang="en-US" dirty="0" err="1"/>
              <a:t>balkon</a:t>
            </a:r>
            <a:endParaRPr lang="id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09909-DDB0-4BB9-BB2E-F88F14E69637}"/>
              </a:ext>
            </a:extLst>
          </p:cNvPr>
          <p:cNvGrpSpPr/>
          <p:nvPr/>
        </p:nvGrpSpPr>
        <p:grpSpPr>
          <a:xfrm>
            <a:off x="8273143" y="2100943"/>
            <a:ext cx="3467753" cy="4208417"/>
            <a:chOff x="8273143" y="2100943"/>
            <a:chExt cx="3467753" cy="42084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B536E3-8333-4777-8A06-9BAC1D0BAC87}"/>
                </a:ext>
              </a:extLst>
            </p:cNvPr>
            <p:cNvSpPr/>
            <p:nvPr/>
          </p:nvSpPr>
          <p:spPr>
            <a:xfrm>
              <a:off x="8273143" y="2100943"/>
              <a:ext cx="3450771" cy="4208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0DB8FC-E55E-4A3B-BD95-963EA20F4234}"/>
                </a:ext>
              </a:extLst>
            </p:cNvPr>
            <p:cNvSpPr/>
            <p:nvPr/>
          </p:nvSpPr>
          <p:spPr>
            <a:xfrm>
              <a:off x="8273143" y="2100943"/>
              <a:ext cx="3467753" cy="3701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Poin</a:t>
              </a:r>
              <a:r>
                <a:rPr lang="en-US" dirty="0"/>
                <a:t> </a:t>
              </a:r>
              <a:r>
                <a:rPr lang="en-US" dirty="0" err="1"/>
                <a:t>Penting</a:t>
              </a:r>
              <a:endParaRPr lang="id-ID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8B7614C-6383-4462-9947-06AB0A7F4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86" y="2100943"/>
            <a:ext cx="6834357" cy="3661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ADCA0F9-4EF7-457E-9FF4-3C8F4122DF4E}"/>
              </a:ext>
            </a:extLst>
          </p:cNvPr>
          <p:cNvSpPr txBox="1"/>
          <p:nvPr/>
        </p:nvSpPr>
        <p:spPr>
          <a:xfrm>
            <a:off x="574916" y="6435866"/>
            <a:ext cx="1098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Harvard Kennedy School (MLD-201 dan MLD-364); Think Policy Society – </a:t>
            </a:r>
            <a:r>
              <a:rPr lang="en-US" sz="1000" dirty="0" err="1"/>
              <a:t>Kepemimpinan</a:t>
            </a:r>
            <a:r>
              <a:rPr lang="en-US" sz="1000" dirty="0"/>
              <a:t> </a:t>
            </a:r>
            <a:r>
              <a:rPr lang="en-US" sz="1000" dirty="0" err="1"/>
              <a:t>Adaptif</a:t>
            </a:r>
            <a:r>
              <a:rPr lang="en-US" sz="1000" dirty="0"/>
              <a:t> Dalam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endParaRPr lang="id-ID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E250C-8CD5-429A-BD0A-CB8BE656D651}"/>
              </a:ext>
            </a:extLst>
          </p:cNvPr>
          <p:cNvSpPr txBox="1"/>
          <p:nvPr/>
        </p:nvSpPr>
        <p:spPr>
          <a:xfrm>
            <a:off x="8365671" y="2749300"/>
            <a:ext cx="32657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Berikan</a:t>
            </a:r>
            <a:r>
              <a:rPr lang="en-US" b="1" dirty="0"/>
              <a:t> </a:t>
            </a:r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“step back” dan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keramaian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Jangan</a:t>
            </a:r>
            <a:r>
              <a:rPr lang="en-US" b="1" dirty="0"/>
              <a:t> </a:t>
            </a:r>
            <a:r>
              <a:rPr lang="en-US" b="1" dirty="0" err="1"/>
              <a:t>terpengaruh</a:t>
            </a:r>
            <a:r>
              <a:rPr lang="en-US" b="1" dirty="0"/>
              <a:t> </a:t>
            </a:r>
            <a:r>
              <a:rPr lang="en-US" dirty="0" err="1"/>
              <a:t>pendapat</a:t>
            </a:r>
            <a:r>
              <a:rPr lang="en-US" dirty="0"/>
              <a:t> orang lain dan </a:t>
            </a:r>
            <a:r>
              <a:rPr lang="en-US" dirty="0" err="1"/>
              <a:t>preokupasi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Fokus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keseluruhan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069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B48CB17-C23E-4AB0-8379-0DA3F311F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627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B48CB17-C23E-4AB0-8379-0DA3F311F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626723-C665-465B-8889-6883CF4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2. </a:t>
            </a:r>
            <a:r>
              <a:rPr lang="en-US" dirty="0" err="1"/>
              <a:t>Diagnosa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&amp;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intervensi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A2D03-4506-42BF-AA32-41488AA0F7AA}"/>
              </a:ext>
            </a:extLst>
          </p:cNvPr>
          <p:cNvSpPr txBox="1"/>
          <p:nvPr/>
        </p:nvSpPr>
        <p:spPr>
          <a:xfrm>
            <a:off x="574916" y="6435866"/>
            <a:ext cx="1098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Harvard Kennedy School (MLD-201 dan MLD-364); Think Policy Society – </a:t>
            </a:r>
            <a:r>
              <a:rPr lang="en-US" sz="1000" dirty="0" err="1"/>
              <a:t>Kepemimpinan</a:t>
            </a:r>
            <a:r>
              <a:rPr lang="en-US" sz="1000" dirty="0"/>
              <a:t> </a:t>
            </a:r>
            <a:r>
              <a:rPr lang="en-US" sz="1000" dirty="0" err="1"/>
              <a:t>Adaptif</a:t>
            </a:r>
            <a:r>
              <a:rPr lang="en-US" sz="1000" dirty="0"/>
              <a:t> Dalam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endParaRPr lang="id-ID" sz="1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686876-2C82-4EA4-A716-49E917F516BE}"/>
              </a:ext>
            </a:extLst>
          </p:cNvPr>
          <p:cNvGrpSpPr/>
          <p:nvPr/>
        </p:nvGrpSpPr>
        <p:grpSpPr>
          <a:xfrm>
            <a:off x="8273143" y="2100943"/>
            <a:ext cx="3467753" cy="4208417"/>
            <a:chOff x="8273143" y="2100943"/>
            <a:chExt cx="3467753" cy="42084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3CB290-BC6D-4DD9-BA28-C16B3A14B47F}"/>
                </a:ext>
              </a:extLst>
            </p:cNvPr>
            <p:cNvSpPr/>
            <p:nvPr/>
          </p:nvSpPr>
          <p:spPr>
            <a:xfrm>
              <a:off x="8273143" y="2100943"/>
              <a:ext cx="3450771" cy="4208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1CB0E5-AF80-49FF-AD4C-907ACB359D59}"/>
                </a:ext>
              </a:extLst>
            </p:cNvPr>
            <p:cNvSpPr/>
            <p:nvPr/>
          </p:nvSpPr>
          <p:spPr>
            <a:xfrm>
              <a:off x="8273143" y="2100943"/>
              <a:ext cx="3467753" cy="3701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Poin</a:t>
              </a:r>
              <a:r>
                <a:rPr lang="en-US" dirty="0"/>
                <a:t> </a:t>
              </a:r>
              <a:r>
                <a:rPr lang="en-US" dirty="0" err="1"/>
                <a:t>penting</a:t>
              </a:r>
              <a:endParaRPr lang="id-ID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B003BB-29FE-43CE-AF30-D73031032F86}"/>
              </a:ext>
            </a:extLst>
          </p:cNvPr>
          <p:cNvGrpSpPr/>
          <p:nvPr/>
        </p:nvGrpSpPr>
        <p:grpSpPr>
          <a:xfrm>
            <a:off x="1360714" y="2471057"/>
            <a:ext cx="5841548" cy="3218544"/>
            <a:chOff x="1360714" y="2471057"/>
            <a:chExt cx="5841548" cy="321854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8B6E71-6F4D-48E2-B627-CC16BB1F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09801" y="2471057"/>
              <a:ext cx="4992461" cy="321854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26CB24-D480-4B49-9746-D413C2FEB347}"/>
                </a:ext>
              </a:extLst>
            </p:cNvPr>
            <p:cNvSpPr txBox="1"/>
            <p:nvPr/>
          </p:nvSpPr>
          <p:spPr>
            <a:xfrm>
              <a:off x="2656117" y="49264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Kamu</a:t>
              </a:r>
              <a:endParaRPr lang="id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623FEF-9AA9-4C30-BB1B-15805E7879B5}"/>
                </a:ext>
              </a:extLst>
            </p:cNvPr>
            <p:cNvSpPr txBox="1"/>
            <p:nvPr/>
          </p:nvSpPr>
          <p:spPr>
            <a:xfrm>
              <a:off x="1600201" y="4450264"/>
              <a:ext cx="19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Komunitas</a:t>
              </a:r>
              <a:r>
                <a:rPr lang="en-US" dirty="0"/>
                <a:t> 1</a:t>
              </a:r>
              <a:endParaRPr lang="id-ID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A83D7D-AB50-47F6-8B5D-EC7C2B36BDBF}"/>
                </a:ext>
              </a:extLst>
            </p:cNvPr>
            <p:cNvSpPr txBox="1"/>
            <p:nvPr/>
          </p:nvSpPr>
          <p:spPr>
            <a:xfrm>
              <a:off x="1447800" y="3943457"/>
              <a:ext cx="19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Komunitas</a:t>
              </a:r>
              <a:r>
                <a:rPr lang="en-US" dirty="0"/>
                <a:t> 2</a:t>
              </a:r>
              <a:endParaRPr lang="id-ID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F2C07C-ECB3-41DE-B770-079AB32D9233}"/>
                </a:ext>
              </a:extLst>
            </p:cNvPr>
            <p:cNvSpPr txBox="1"/>
            <p:nvPr/>
          </p:nvSpPr>
          <p:spPr>
            <a:xfrm>
              <a:off x="1360714" y="3385759"/>
              <a:ext cx="19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Negara</a:t>
              </a:r>
              <a:endParaRPr lang="id-ID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FBD2CFF-A393-444B-B229-A5CC20E57AAD}"/>
              </a:ext>
            </a:extLst>
          </p:cNvPr>
          <p:cNvSpPr txBox="1"/>
          <p:nvPr/>
        </p:nvSpPr>
        <p:spPr>
          <a:xfrm>
            <a:off x="152182" y="2171300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Ilustratif</a:t>
            </a:r>
            <a:endParaRPr lang="id-ID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9D6616-E83F-471F-8CDD-6209729842AF}"/>
              </a:ext>
            </a:extLst>
          </p:cNvPr>
          <p:cNvSpPr txBox="1"/>
          <p:nvPr/>
        </p:nvSpPr>
        <p:spPr>
          <a:xfrm>
            <a:off x="8365671" y="2749300"/>
            <a:ext cx="3265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Telaah</a:t>
            </a:r>
            <a:r>
              <a:rPr lang="en-US" sz="1600" b="1" dirty="0"/>
              <a:t> </a:t>
            </a:r>
            <a:r>
              <a:rPr lang="en-US" sz="1600" b="1" dirty="0" err="1"/>
              <a:t>keterkaitan</a:t>
            </a:r>
            <a:r>
              <a:rPr lang="en-US" sz="1600" b="1" dirty="0"/>
              <a:t> dan </a:t>
            </a:r>
            <a:r>
              <a:rPr lang="en-US" sz="1600" b="1" dirty="0" err="1"/>
              <a:t>peran</a:t>
            </a:r>
            <a:r>
              <a:rPr lang="en-US" sz="1600" b="1" dirty="0"/>
              <a:t>/</a:t>
            </a:r>
            <a:r>
              <a:rPr lang="en-US" sz="1600" b="1" dirty="0" err="1"/>
              <a:t>kontribusi</a:t>
            </a:r>
            <a:r>
              <a:rPr lang="en-US" sz="1600" b="1" dirty="0"/>
              <a:t> </a:t>
            </a:r>
            <a:r>
              <a:rPr lang="en-US" sz="1600" dirty="0" err="1"/>
              <a:t>kamu</a:t>
            </a:r>
            <a:r>
              <a:rPr lang="en-US" sz="1600" dirty="0"/>
              <a:t>, </a:t>
            </a:r>
            <a:r>
              <a:rPr lang="en-US" sz="1600" dirty="0" err="1"/>
              <a:t>komunitas</a:t>
            </a:r>
            <a:r>
              <a:rPr lang="en-US" sz="1600" dirty="0"/>
              <a:t> </a:t>
            </a:r>
            <a:r>
              <a:rPr lang="en-US" sz="1600" dirty="0" err="1"/>
              <a:t>terdekat</a:t>
            </a:r>
            <a:r>
              <a:rPr lang="en-US" sz="1600" dirty="0"/>
              <a:t>, </a:t>
            </a:r>
            <a:r>
              <a:rPr lang="en-US" sz="1600" dirty="0" err="1"/>
              <a:t>komunitas</a:t>
            </a:r>
            <a:r>
              <a:rPr lang="en-US" sz="1600" dirty="0"/>
              <a:t> semi-</a:t>
            </a:r>
            <a:r>
              <a:rPr lang="en-US" sz="1600" dirty="0" err="1"/>
              <a:t>dekat</a:t>
            </a:r>
            <a:r>
              <a:rPr lang="en-US" sz="1600" dirty="0"/>
              <a:t>, dan </a:t>
            </a:r>
            <a:r>
              <a:rPr lang="en-US" sz="1600" dirty="0" err="1"/>
              <a:t>lingkungan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,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situasi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Lakukan</a:t>
            </a:r>
            <a:r>
              <a:rPr lang="en-US" sz="1600" b="1" dirty="0"/>
              <a:t> diagnosis: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 </a:t>
            </a:r>
            <a:r>
              <a:rPr lang="en-US" sz="1600" b="1" i="1" dirty="0"/>
              <a:t>layer</a:t>
            </a:r>
            <a:r>
              <a:rPr lang="en-US" sz="1600" i="1" dirty="0"/>
              <a:t> </a:t>
            </a:r>
            <a:r>
              <a:rPr lang="en-US" sz="1600" dirty="0" err="1"/>
              <a:t>manakah</a:t>
            </a:r>
            <a:r>
              <a:rPr lang="en-US" sz="1600" dirty="0"/>
              <a:t> </a:t>
            </a:r>
            <a:r>
              <a:rPr lang="en-US" sz="1600" dirty="0" err="1"/>
              <a:t>kamu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intervensi</a:t>
            </a:r>
            <a:r>
              <a:rPr lang="en-US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condong</a:t>
            </a:r>
            <a:r>
              <a:rPr lang="en-US" sz="1600" dirty="0"/>
              <a:t> </a:t>
            </a:r>
            <a:r>
              <a:rPr lang="en-US" sz="1600" b="1" dirty="0" err="1"/>
              <a:t>teknikal</a:t>
            </a:r>
            <a:r>
              <a:rPr lang="en-US" sz="1600" b="1" dirty="0"/>
              <a:t>/</a:t>
            </a:r>
            <a:r>
              <a:rPr lang="en-US" sz="1600" b="1" dirty="0" err="1"/>
              <a:t>adaptif</a:t>
            </a:r>
            <a:r>
              <a:rPr lang="en-US" sz="1600" dirty="0"/>
              <a:t>?</a:t>
            </a:r>
            <a:r>
              <a:rPr lang="en-US" sz="1600" i="1" dirty="0"/>
              <a:t> 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3180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B48CB17-C23E-4AB0-8379-0DA3F311F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92789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626723-C665-465B-8889-6883CF4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 dan </a:t>
            </a:r>
            <a:r>
              <a:rPr lang="en-US" dirty="0" err="1"/>
              <a:t>hindari</a:t>
            </a:r>
            <a:r>
              <a:rPr lang="en-US" dirty="0"/>
              <a:t> “work avoidance”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A61AE-D06D-4E7B-9B49-D4FA57C7D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16" y="2389054"/>
            <a:ext cx="7208370" cy="3854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A2D03-4506-42BF-AA32-41488AA0F7AA}"/>
              </a:ext>
            </a:extLst>
          </p:cNvPr>
          <p:cNvSpPr txBox="1"/>
          <p:nvPr/>
        </p:nvSpPr>
        <p:spPr>
          <a:xfrm>
            <a:off x="574916" y="6435866"/>
            <a:ext cx="1098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Harvard Kennedy School (MLD-201 dan MLD-364); Think Policy Society – </a:t>
            </a:r>
            <a:r>
              <a:rPr lang="en-US" sz="1000" dirty="0" err="1"/>
              <a:t>Kepemimpinan</a:t>
            </a:r>
            <a:r>
              <a:rPr lang="en-US" sz="1000" dirty="0"/>
              <a:t> </a:t>
            </a:r>
            <a:r>
              <a:rPr lang="en-US" sz="1000" dirty="0" err="1"/>
              <a:t>Adaptif</a:t>
            </a:r>
            <a:r>
              <a:rPr lang="en-US" sz="1000" dirty="0"/>
              <a:t> Dalam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endParaRPr lang="id-ID" sz="1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686876-2C82-4EA4-A716-49E917F516BE}"/>
              </a:ext>
            </a:extLst>
          </p:cNvPr>
          <p:cNvGrpSpPr/>
          <p:nvPr/>
        </p:nvGrpSpPr>
        <p:grpSpPr>
          <a:xfrm>
            <a:off x="8273143" y="2100943"/>
            <a:ext cx="3467753" cy="4208417"/>
            <a:chOff x="8273143" y="2100943"/>
            <a:chExt cx="3467753" cy="42084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3CB290-BC6D-4DD9-BA28-C16B3A14B47F}"/>
                </a:ext>
              </a:extLst>
            </p:cNvPr>
            <p:cNvSpPr/>
            <p:nvPr/>
          </p:nvSpPr>
          <p:spPr>
            <a:xfrm>
              <a:off x="8273143" y="2100943"/>
              <a:ext cx="3450771" cy="4208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1CB0E5-AF80-49FF-AD4C-907ACB359D59}"/>
                </a:ext>
              </a:extLst>
            </p:cNvPr>
            <p:cNvSpPr/>
            <p:nvPr/>
          </p:nvSpPr>
          <p:spPr>
            <a:xfrm>
              <a:off x="8273143" y="2100943"/>
              <a:ext cx="3467753" cy="3701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Poin</a:t>
              </a:r>
              <a:r>
                <a:rPr lang="en-US" dirty="0"/>
                <a:t> </a:t>
              </a:r>
              <a:r>
                <a:rPr lang="en-US" dirty="0" err="1"/>
                <a:t>Penting</a:t>
              </a:r>
              <a:endParaRPr lang="id-ID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41AC31-3C27-42CC-9756-DCA5D737E78E}"/>
              </a:ext>
            </a:extLst>
          </p:cNvPr>
          <p:cNvSpPr txBox="1"/>
          <p:nvPr/>
        </p:nvSpPr>
        <p:spPr>
          <a:xfrm>
            <a:off x="8365671" y="2749300"/>
            <a:ext cx="3265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Jangan</a:t>
            </a:r>
            <a:r>
              <a:rPr lang="en-US" sz="1600" b="1" dirty="0"/>
              <a:t> </a:t>
            </a:r>
            <a:r>
              <a:rPr lang="en-US" sz="1600" b="1" dirty="0" err="1"/>
              <a:t>sampai</a:t>
            </a:r>
            <a:r>
              <a:rPr lang="en-US" sz="1600" b="1" dirty="0"/>
              <a:t> </a:t>
            </a:r>
            <a:r>
              <a:rPr lang="en-US" sz="1600" b="1" dirty="0" err="1"/>
              <a:t>konflik</a:t>
            </a:r>
            <a:r>
              <a:rPr lang="en-US" sz="1600" b="1" dirty="0"/>
              <a:t> </a:t>
            </a:r>
            <a:r>
              <a:rPr lang="en-US" sz="1600" b="1" dirty="0" err="1"/>
              <a:t>terlalu</a:t>
            </a:r>
            <a:r>
              <a:rPr lang="en-US" sz="1600" b="1" dirty="0"/>
              <a:t> </a:t>
            </a:r>
            <a:r>
              <a:rPr lang="en-US" sz="1600" b="1" dirty="0" err="1"/>
              <a:t>dingin</a:t>
            </a:r>
            <a:r>
              <a:rPr lang="en-US" sz="1600" b="1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progress (</a:t>
            </a:r>
            <a:r>
              <a:rPr lang="en-US" sz="1600" dirty="0" err="1"/>
              <a:t>masih</a:t>
            </a:r>
            <a:r>
              <a:rPr lang="en-US" sz="1600" dirty="0"/>
              <a:t> di status quo)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Jangan</a:t>
            </a:r>
            <a:r>
              <a:rPr lang="en-US" sz="1600" b="1" dirty="0"/>
              <a:t> </a:t>
            </a:r>
            <a:r>
              <a:rPr lang="en-US" sz="1600" b="1" dirty="0" err="1"/>
              <a:t>sampai</a:t>
            </a:r>
            <a:r>
              <a:rPr lang="en-US" sz="1600" b="1" dirty="0"/>
              <a:t> </a:t>
            </a:r>
            <a:r>
              <a:rPr lang="en-US" sz="1600" b="1" dirty="0" err="1"/>
              <a:t>konflik</a:t>
            </a:r>
            <a:r>
              <a:rPr lang="en-US" sz="1600" b="1" dirty="0"/>
              <a:t> </a:t>
            </a:r>
            <a:r>
              <a:rPr lang="en-US" sz="1600" b="1" dirty="0" err="1"/>
              <a:t>terlalu</a:t>
            </a:r>
            <a:r>
              <a:rPr lang="en-US" sz="1600" b="1" dirty="0"/>
              <a:t> </a:t>
            </a:r>
            <a:r>
              <a:rPr lang="en-US" sz="1600" b="1" dirty="0" err="1"/>
              <a:t>panas</a:t>
            </a:r>
            <a:r>
              <a:rPr lang="en-US" sz="1600" b="1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perserta</a:t>
            </a:r>
            <a:r>
              <a:rPr lang="en-US" sz="1600" dirty="0"/>
              <a:t> </a:t>
            </a:r>
            <a:r>
              <a:rPr lang="en-US" sz="1600" dirty="0" err="1"/>
              <a:t>konflik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berpikir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rasional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Work avoidance </a:t>
            </a:r>
            <a:r>
              <a:rPr lang="en-US" sz="1600" dirty="0" err="1"/>
              <a:t>berarti</a:t>
            </a:r>
            <a:r>
              <a:rPr lang="en-US" sz="16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Melempar</a:t>
            </a:r>
            <a:r>
              <a:rPr lang="en-US" sz="1600" dirty="0"/>
              <a:t> </a:t>
            </a:r>
            <a:r>
              <a:rPr lang="en-US" sz="1600" dirty="0" err="1"/>
              <a:t>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Menyangkal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Mendistraksi</a:t>
            </a:r>
            <a:r>
              <a:rPr lang="en-US" sz="1600" dirty="0"/>
              <a:t> </a:t>
            </a:r>
            <a:r>
              <a:rPr lang="en-US" sz="1600" dirty="0" err="1"/>
              <a:t>perhatian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3529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B48CB17-C23E-4AB0-8379-0DA3F311F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35649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B48CB17-C23E-4AB0-8379-0DA3F311F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626723-C665-465B-8889-6883CF4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4. </a:t>
            </a:r>
            <a:r>
              <a:rPr lang="en-US" dirty="0" err="1"/>
              <a:t>Fokus</a:t>
            </a:r>
            <a:r>
              <a:rPr lang="en-US" dirty="0"/>
              <a:t> pada inti </a:t>
            </a:r>
            <a:r>
              <a:rPr lang="en-US" dirty="0" err="1"/>
              <a:t>permasalahan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A2D03-4506-42BF-AA32-41488AA0F7AA}"/>
              </a:ext>
            </a:extLst>
          </p:cNvPr>
          <p:cNvSpPr txBox="1"/>
          <p:nvPr/>
        </p:nvSpPr>
        <p:spPr>
          <a:xfrm>
            <a:off x="574916" y="6435866"/>
            <a:ext cx="1098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Harvard Kennedy School (MLD-201 dan MLD-364); Think Policy Society – </a:t>
            </a:r>
            <a:r>
              <a:rPr lang="en-US" sz="1000" dirty="0" err="1"/>
              <a:t>Kepemimpinan</a:t>
            </a:r>
            <a:r>
              <a:rPr lang="en-US" sz="1000" dirty="0"/>
              <a:t> </a:t>
            </a:r>
            <a:r>
              <a:rPr lang="en-US" sz="1000" dirty="0" err="1"/>
              <a:t>Adaptif</a:t>
            </a:r>
            <a:r>
              <a:rPr lang="en-US" sz="1000" dirty="0"/>
              <a:t> Dalam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endParaRPr lang="id-ID" sz="1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686876-2C82-4EA4-A716-49E917F516BE}"/>
              </a:ext>
            </a:extLst>
          </p:cNvPr>
          <p:cNvGrpSpPr/>
          <p:nvPr/>
        </p:nvGrpSpPr>
        <p:grpSpPr>
          <a:xfrm>
            <a:off x="8273143" y="2100943"/>
            <a:ext cx="3467753" cy="4208417"/>
            <a:chOff x="8273143" y="2100943"/>
            <a:chExt cx="3467753" cy="42084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3CB290-BC6D-4DD9-BA28-C16B3A14B47F}"/>
                </a:ext>
              </a:extLst>
            </p:cNvPr>
            <p:cNvSpPr/>
            <p:nvPr/>
          </p:nvSpPr>
          <p:spPr>
            <a:xfrm>
              <a:off x="8273143" y="2100943"/>
              <a:ext cx="3450771" cy="4208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1CB0E5-AF80-49FF-AD4C-907ACB359D59}"/>
                </a:ext>
              </a:extLst>
            </p:cNvPr>
            <p:cNvSpPr/>
            <p:nvPr/>
          </p:nvSpPr>
          <p:spPr>
            <a:xfrm>
              <a:off x="8273143" y="2100943"/>
              <a:ext cx="3467753" cy="3701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Poin</a:t>
              </a:r>
              <a:r>
                <a:rPr lang="en-US" dirty="0"/>
                <a:t> </a:t>
              </a:r>
              <a:r>
                <a:rPr lang="en-US" dirty="0" err="1"/>
                <a:t>penting</a:t>
              </a:r>
              <a:endParaRPr lang="id-ID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E76B923-6EF8-4DED-9B01-A48C6278D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0289" y="2390638"/>
            <a:ext cx="5581650" cy="3629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F0D27-B080-4AC2-BD3B-20FE9FA2E22E}"/>
              </a:ext>
            </a:extLst>
          </p:cNvPr>
          <p:cNvSpPr txBox="1"/>
          <p:nvPr/>
        </p:nvSpPr>
        <p:spPr>
          <a:xfrm>
            <a:off x="8365671" y="2749300"/>
            <a:ext cx="326571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Jaga </a:t>
            </a:r>
            <a:r>
              <a:rPr lang="en-US" sz="1700" b="1" dirty="0" err="1"/>
              <a:t>fokus</a:t>
            </a:r>
            <a:r>
              <a:rPr lang="en-US" sz="1700" b="1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senantiasa</a:t>
            </a:r>
            <a:r>
              <a:rPr lang="en-US" sz="1700" dirty="0"/>
              <a:t> </a:t>
            </a:r>
            <a:r>
              <a:rPr lang="en-US" sz="1700" dirty="0" err="1"/>
              <a:t>bertanya</a:t>
            </a:r>
            <a:r>
              <a:rPr lang="en-US" sz="1700" dirty="0"/>
              <a:t> </a:t>
            </a:r>
            <a:r>
              <a:rPr lang="en-US" sz="1700" dirty="0" err="1"/>
              <a:t>kepada</a:t>
            </a:r>
            <a:r>
              <a:rPr lang="en-US" sz="1700" dirty="0"/>
              <a:t> </a:t>
            </a:r>
            <a:r>
              <a:rPr lang="en-US" sz="1700" dirty="0" err="1"/>
              <a:t>diri</a:t>
            </a:r>
            <a:r>
              <a:rPr lang="en-US" sz="1700" dirty="0"/>
              <a:t> </a:t>
            </a:r>
            <a:r>
              <a:rPr lang="en-US" sz="1700" dirty="0" err="1"/>
              <a:t>sendiri</a:t>
            </a:r>
            <a:r>
              <a:rPr lang="en-US" sz="1700" dirty="0"/>
              <a:t> dan </a:t>
            </a:r>
            <a:r>
              <a:rPr lang="en-US" sz="1700" dirty="0" err="1"/>
              <a:t>semua</a:t>
            </a:r>
            <a:r>
              <a:rPr lang="en-US" sz="1700" dirty="0"/>
              <a:t> </a:t>
            </a:r>
            <a:r>
              <a:rPr lang="en-US" sz="1700" dirty="0" err="1"/>
              <a:t>aktor</a:t>
            </a:r>
            <a:r>
              <a:rPr lang="en-US" sz="1700" dirty="0"/>
              <a:t> yang </a:t>
            </a:r>
            <a:r>
              <a:rPr lang="en-US" sz="1700" dirty="0" err="1"/>
              <a:t>terlibat</a:t>
            </a:r>
            <a:r>
              <a:rPr lang="en-US" sz="1700" dirty="0"/>
              <a:t>: </a:t>
            </a:r>
            <a:r>
              <a:rPr lang="en-US" sz="1700" b="1" dirty="0"/>
              <a:t>“WHAT ARE WE </a:t>
            </a:r>
            <a:r>
              <a:rPr lang="en-US" sz="1700" b="1" i="1" dirty="0"/>
              <a:t>ACTUALLY</a:t>
            </a:r>
            <a:r>
              <a:rPr lang="en-US" sz="1700" b="1" dirty="0"/>
              <a:t> TRYING TO SOLVE?”</a:t>
            </a:r>
          </a:p>
          <a:p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/>
              <a:t>Jangan</a:t>
            </a:r>
            <a:r>
              <a:rPr lang="en-US" sz="1700" b="1" dirty="0"/>
              <a:t> </a:t>
            </a:r>
            <a:r>
              <a:rPr lang="en-US" sz="1700" b="1" dirty="0" err="1"/>
              <a:t>baper</a:t>
            </a:r>
            <a:r>
              <a:rPr lang="en-US" sz="1700" b="1" dirty="0"/>
              <a:t>. </a:t>
            </a:r>
            <a:r>
              <a:rPr lang="en-US" sz="1700" dirty="0" err="1"/>
              <a:t>Masalah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kunjung</a:t>
            </a:r>
            <a:r>
              <a:rPr lang="en-US" sz="1700" dirty="0"/>
              <a:t> </a:t>
            </a:r>
            <a:r>
              <a:rPr lang="en-US" sz="1700" dirty="0" err="1"/>
              <a:t>selesai</a:t>
            </a:r>
            <a:r>
              <a:rPr lang="en-US" sz="1700" dirty="0"/>
              <a:t> </a:t>
            </a:r>
            <a:r>
              <a:rPr lang="en-US" sz="1700" dirty="0" err="1"/>
              <a:t>kalau</a:t>
            </a:r>
            <a:r>
              <a:rPr lang="en-US" sz="1700" dirty="0"/>
              <a:t> </a:t>
            </a:r>
            <a:r>
              <a:rPr lang="en-US" sz="1700" dirty="0" err="1"/>
              <a:t>aktor-aktor</a:t>
            </a:r>
            <a:r>
              <a:rPr lang="en-US" sz="1700" dirty="0"/>
              <a:t> (</a:t>
            </a:r>
            <a:r>
              <a:rPr lang="en-US" sz="1700" dirty="0" err="1"/>
              <a:t>termasuk</a:t>
            </a:r>
            <a:r>
              <a:rPr lang="en-US" sz="1700" dirty="0"/>
              <a:t> </a:t>
            </a:r>
            <a:r>
              <a:rPr lang="en-US" sz="1700" dirty="0" err="1"/>
              <a:t>diri</a:t>
            </a:r>
            <a:r>
              <a:rPr lang="en-US" sz="1700" dirty="0"/>
              <a:t> </a:t>
            </a:r>
            <a:r>
              <a:rPr lang="en-US" sz="1700" dirty="0" err="1"/>
              <a:t>sendiri</a:t>
            </a:r>
            <a:r>
              <a:rPr lang="en-US" sz="1700" dirty="0"/>
              <a:t>) </a:t>
            </a:r>
            <a:r>
              <a:rPr lang="en-US" sz="1700" dirty="0" err="1"/>
              <a:t>berfokus</a:t>
            </a:r>
            <a:r>
              <a:rPr lang="en-US" sz="1700" dirty="0"/>
              <a:t> pada </a:t>
            </a:r>
            <a:r>
              <a:rPr lang="en-US" sz="1700" dirty="0" err="1"/>
              <a:t>permasalahan</a:t>
            </a:r>
            <a:r>
              <a:rPr lang="en-US" sz="1700" dirty="0"/>
              <a:t> </a:t>
            </a:r>
            <a:r>
              <a:rPr lang="en-US" sz="1700" dirty="0" err="1"/>
              <a:t>pribadi</a:t>
            </a:r>
            <a:r>
              <a:rPr lang="en-US" sz="1700" dirty="0"/>
              <a:t> masing-masing</a:t>
            </a:r>
          </a:p>
          <a:p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4540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B48CB17-C23E-4AB0-8379-0DA3F311F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51236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B48CB17-C23E-4AB0-8379-0DA3F311F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626723-C665-465B-8889-6883CF4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5. </a:t>
            </a:r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Solusi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A2D03-4506-42BF-AA32-41488AA0F7AA}"/>
              </a:ext>
            </a:extLst>
          </p:cNvPr>
          <p:cNvSpPr txBox="1"/>
          <p:nvPr/>
        </p:nvSpPr>
        <p:spPr>
          <a:xfrm>
            <a:off x="574916" y="6435866"/>
            <a:ext cx="1098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Harvard Kennedy School (MLD-201 dan MLD-364); Think Policy Society – </a:t>
            </a:r>
            <a:r>
              <a:rPr lang="en-US" sz="1000" dirty="0" err="1"/>
              <a:t>Kepemimpinan</a:t>
            </a:r>
            <a:r>
              <a:rPr lang="en-US" sz="1000" dirty="0"/>
              <a:t> </a:t>
            </a:r>
            <a:r>
              <a:rPr lang="en-US" sz="1000" dirty="0" err="1"/>
              <a:t>Adaptif</a:t>
            </a:r>
            <a:r>
              <a:rPr lang="en-US" sz="1000" dirty="0"/>
              <a:t> Dalam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endParaRPr lang="id-ID" sz="1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686876-2C82-4EA4-A716-49E917F516BE}"/>
              </a:ext>
            </a:extLst>
          </p:cNvPr>
          <p:cNvGrpSpPr/>
          <p:nvPr/>
        </p:nvGrpSpPr>
        <p:grpSpPr>
          <a:xfrm>
            <a:off x="8273143" y="2100943"/>
            <a:ext cx="3467753" cy="4208417"/>
            <a:chOff x="8273143" y="2100943"/>
            <a:chExt cx="3467753" cy="42084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3CB290-BC6D-4DD9-BA28-C16B3A14B47F}"/>
                </a:ext>
              </a:extLst>
            </p:cNvPr>
            <p:cNvSpPr/>
            <p:nvPr/>
          </p:nvSpPr>
          <p:spPr>
            <a:xfrm>
              <a:off x="8273143" y="2100943"/>
              <a:ext cx="3450771" cy="4208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1CB0E5-AF80-49FF-AD4C-907ACB359D59}"/>
                </a:ext>
              </a:extLst>
            </p:cNvPr>
            <p:cNvSpPr/>
            <p:nvPr/>
          </p:nvSpPr>
          <p:spPr>
            <a:xfrm>
              <a:off x="8273143" y="2100943"/>
              <a:ext cx="3467753" cy="3701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 Highlights</a:t>
              </a:r>
              <a:endParaRPr lang="id-ID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0022B7-C754-4142-9C9F-FBF94EC3CF22}"/>
              </a:ext>
            </a:extLst>
          </p:cNvPr>
          <p:cNvSpPr txBox="1"/>
          <p:nvPr/>
        </p:nvSpPr>
        <p:spPr>
          <a:xfrm>
            <a:off x="8365671" y="2749300"/>
            <a:ext cx="3265714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Biarkan</a:t>
            </a:r>
            <a:r>
              <a:rPr lang="en-US" b="1" dirty="0"/>
              <a:t> orang lain </a:t>
            </a:r>
            <a:r>
              <a:rPr lang="en-US" b="1" dirty="0" err="1"/>
              <a:t>berkembang</a:t>
            </a:r>
            <a:r>
              <a:rPr lang="en-US" b="1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mandiri</a:t>
            </a: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Kamu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dianggap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tumpuan</a:t>
            </a:r>
            <a:r>
              <a:rPr lang="en-US" b="1" dirty="0"/>
              <a:t> </a:t>
            </a:r>
            <a:r>
              <a:rPr lang="en-US" b="1" dirty="0" err="1"/>
              <a:t>harapan</a:t>
            </a:r>
            <a:r>
              <a:rPr lang="en-US" b="1" dirty="0"/>
              <a:t> </a:t>
            </a:r>
            <a:r>
              <a:rPr lang="en-US" dirty="0"/>
              <a:t>orang-orang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menanggung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lain</a:t>
            </a:r>
            <a:endParaRPr lang="id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76282A-3BDE-4DCF-A288-F5BB38D96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825" y="2424691"/>
            <a:ext cx="4857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B48CB17-C23E-4AB0-8379-0DA3F311F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5845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B48CB17-C23E-4AB0-8379-0DA3F311F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626723-C665-465B-8889-6883CF4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6.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A2D03-4506-42BF-AA32-41488AA0F7AA}"/>
              </a:ext>
            </a:extLst>
          </p:cNvPr>
          <p:cNvSpPr txBox="1"/>
          <p:nvPr/>
        </p:nvSpPr>
        <p:spPr>
          <a:xfrm>
            <a:off x="574916" y="6435866"/>
            <a:ext cx="1098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Harvard Kennedy School (MLD-201 dan MLD-364); Think Policy Society – </a:t>
            </a:r>
            <a:r>
              <a:rPr lang="en-US" sz="1000" dirty="0" err="1"/>
              <a:t>Kepemimpinan</a:t>
            </a:r>
            <a:r>
              <a:rPr lang="en-US" sz="1000" dirty="0"/>
              <a:t> </a:t>
            </a:r>
            <a:r>
              <a:rPr lang="en-US" sz="1000" dirty="0" err="1"/>
              <a:t>Adaptif</a:t>
            </a:r>
            <a:r>
              <a:rPr lang="en-US" sz="1000" dirty="0"/>
              <a:t> Dalam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endParaRPr lang="id-ID" sz="1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686876-2C82-4EA4-A716-49E917F516BE}"/>
              </a:ext>
            </a:extLst>
          </p:cNvPr>
          <p:cNvGrpSpPr/>
          <p:nvPr/>
        </p:nvGrpSpPr>
        <p:grpSpPr>
          <a:xfrm>
            <a:off x="8273143" y="2100943"/>
            <a:ext cx="3467753" cy="4208417"/>
            <a:chOff x="8273143" y="2100943"/>
            <a:chExt cx="3467753" cy="42084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3CB290-BC6D-4DD9-BA28-C16B3A14B47F}"/>
                </a:ext>
              </a:extLst>
            </p:cNvPr>
            <p:cNvSpPr/>
            <p:nvPr/>
          </p:nvSpPr>
          <p:spPr>
            <a:xfrm>
              <a:off x="8273143" y="2100943"/>
              <a:ext cx="3450771" cy="4208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1CB0E5-AF80-49FF-AD4C-907ACB359D59}"/>
                </a:ext>
              </a:extLst>
            </p:cNvPr>
            <p:cNvSpPr/>
            <p:nvPr/>
          </p:nvSpPr>
          <p:spPr>
            <a:xfrm>
              <a:off x="8273143" y="2100943"/>
              <a:ext cx="3467753" cy="3701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 Highlights</a:t>
              </a:r>
              <a:endParaRPr lang="id-ID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284CD1E-B808-40DF-A762-47177B6672EB}"/>
              </a:ext>
            </a:extLst>
          </p:cNvPr>
          <p:cNvSpPr txBox="1"/>
          <p:nvPr/>
        </p:nvSpPr>
        <p:spPr>
          <a:xfrm>
            <a:off x="8365671" y="2749300"/>
            <a:ext cx="3265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Dibutuhkan</a:t>
            </a:r>
            <a:r>
              <a:rPr lang="en-US" b="1" dirty="0"/>
              <a:t> </a:t>
            </a:r>
            <a:r>
              <a:rPr lang="en-US" b="1" dirty="0" err="1"/>
              <a:t>komunitas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dan </a:t>
            </a:r>
            <a:r>
              <a:rPr lang="en-US" dirty="0" err="1"/>
              <a:t>menjaga</a:t>
            </a:r>
            <a:r>
              <a:rPr lang="en-US" dirty="0"/>
              <a:t> agar progress (</a:t>
            </a:r>
            <a:r>
              <a:rPr lang="en-US" i="1" dirty="0"/>
              <a:t>work in the center</a:t>
            </a:r>
            <a:r>
              <a:rPr lang="en-US" dirty="0"/>
              <a:t>) </a:t>
            </a:r>
            <a:r>
              <a:rPr lang="en-US" dirty="0" err="1"/>
              <a:t>terjadi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Usahakan</a:t>
            </a:r>
            <a:r>
              <a:rPr lang="en-US" b="1" dirty="0"/>
              <a:t> </a:t>
            </a:r>
            <a:r>
              <a:rPr lang="en-US" b="1" dirty="0" err="1"/>
              <a:t>keragaman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komunitas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Anda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memitigasi</a:t>
            </a:r>
            <a:r>
              <a:rPr lang="en-US" dirty="0"/>
              <a:t> bias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i="1" dirty="0"/>
          </a:p>
        </p:txBody>
      </p:sp>
      <p:pic>
        <p:nvPicPr>
          <p:cNvPr id="19470" name="Picture 14" descr="Network Free Icon">
            <a:extLst>
              <a:ext uri="{FF2B5EF4-FFF2-40B4-BE49-F238E27FC236}">
                <a16:creationId xmlns:a16="http://schemas.microsoft.com/office/drawing/2014/main" id="{DAF3F8F0-9340-464B-8DD8-0A5D75639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97741"/>
            <a:ext cx="27686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0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76AE5FE-24F2-4E7D-B817-933BD178A71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9562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247D309-6C01-499C-9094-47EEEED4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Break</a:t>
            </a:r>
            <a:br>
              <a:rPr lang="en-US" dirty="0"/>
            </a:br>
            <a:r>
              <a:rPr lang="en-US" sz="2000" i="1" dirty="0"/>
              <a:t>10 </a:t>
            </a:r>
            <a:r>
              <a:rPr lang="en-US" sz="2000" i="1" dirty="0" err="1"/>
              <a:t>Menit</a:t>
            </a:r>
            <a:endParaRPr lang="id-ID" sz="2000" i="1" dirty="0"/>
          </a:p>
        </p:txBody>
      </p:sp>
    </p:spTree>
    <p:extLst>
      <p:ext uri="{BB962C8B-B14F-4D97-AF65-F5344CB8AC3E}">
        <p14:creationId xmlns:p14="http://schemas.microsoft.com/office/powerpoint/2010/main" val="164409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1E48858-EBE3-4468-AF89-4A817ED6D0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1E48858-EBE3-4468-AF89-4A817ED6D0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F86D527-5E04-4A21-8B4B-0A704866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- </a:t>
            </a:r>
            <a:r>
              <a:rPr lang="en-US" dirty="0" err="1"/>
              <a:t>Penggusuran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C5E-910B-4AFD-804D-2228A9D1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6487160"/>
            <a:ext cx="8638032" cy="37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err="1"/>
              <a:t>Catatan</a:t>
            </a:r>
            <a:r>
              <a:rPr lang="en-US" sz="1000" dirty="0"/>
              <a:t>: </a:t>
            </a:r>
            <a:r>
              <a:rPr lang="en-US" sz="1000" dirty="0" err="1"/>
              <a:t>Studi</a:t>
            </a:r>
            <a:r>
              <a:rPr lang="en-US" sz="1000" dirty="0"/>
              <a:t> </a:t>
            </a:r>
            <a:r>
              <a:rPr lang="en-US" sz="1000" dirty="0" err="1"/>
              <a:t>kasus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hanya</a:t>
            </a:r>
            <a:r>
              <a:rPr lang="en-US" sz="1000" dirty="0"/>
              <a:t>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bahan</a:t>
            </a:r>
            <a:r>
              <a:rPr lang="en-US" sz="1000" dirty="0"/>
              <a:t> </a:t>
            </a:r>
            <a:r>
              <a:rPr lang="en-US" sz="1000" dirty="0" err="1"/>
              <a:t>diskusi</a:t>
            </a:r>
            <a:r>
              <a:rPr lang="en-US" sz="1000" dirty="0"/>
              <a:t>.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jawaban</a:t>
            </a:r>
            <a:r>
              <a:rPr lang="en-US" sz="1000" dirty="0"/>
              <a:t> </a:t>
            </a:r>
            <a:r>
              <a:rPr lang="en-US" sz="1000" dirty="0" err="1"/>
              <a:t>benar</a:t>
            </a:r>
            <a:r>
              <a:rPr lang="en-US" sz="1000" dirty="0"/>
              <a:t>/salah.</a:t>
            </a:r>
            <a:endParaRPr lang="id-ID" sz="1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E39335-03D0-458A-89A3-6F060EA1B2AB}"/>
              </a:ext>
            </a:extLst>
          </p:cNvPr>
          <p:cNvSpPr txBox="1">
            <a:spLocks/>
          </p:cNvSpPr>
          <p:nvPr/>
        </p:nvSpPr>
        <p:spPr>
          <a:xfrm>
            <a:off x="505968" y="2171700"/>
            <a:ext cx="7583932" cy="369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seminggu</a:t>
            </a:r>
            <a:r>
              <a:rPr lang="en-US" sz="1400" dirty="0"/>
              <a:t> </a:t>
            </a:r>
            <a:r>
              <a:rPr lang="en-US" sz="1400" b="1" dirty="0"/>
              <a:t>Anda </a:t>
            </a:r>
            <a:r>
              <a:rPr lang="en-US" sz="1400" b="1" dirty="0" err="1"/>
              <a:t>terpilih</a:t>
            </a:r>
            <a:r>
              <a:rPr lang="en-US" sz="1400" b="1" dirty="0"/>
              <a:t> </a:t>
            </a:r>
            <a:r>
              <a:rPr lang="en-US" sz="1400" b="1" dirty="0" err="1"/>
              <a:t>sebagai</a:t>
            </a:r>
            <a:r>
              <a:rPr lang="en-US" sz="1400" b="1" dirty="0"/>
              <a:t> </a:t>
            </a:r>
            <a:r>
              <a:rPr lang="en-US" sz="1400" b="1" dirty="0" err="1"/>
              <a:t>walikota</a:t>
            </a:r>
            <a:r>
              <a:rPr lang="en-US" sz="1400" dirty="0"/>
              <a:t> di </a:t>
            </a:r>
            <a:r>
              <a:rPr lang="en-US" sz="1400" dirty="0" err="1"/>
              <a:t>kota</a:t>
            </a:r>
            <a:r>
              <a:rPr lang="en-US" sz="1400" dirty="0"/>
              <a:t> </a:t>
            </a:r>
            <a:r>
              <a:rPr lang="en-US" sz="1400" dirty="0" err="1"/>
              <a:t>tempat</a:t>
            </a:r>
            <a:r>
              <a:rPr lang="en-US" sz="1400" dirty="0"/>
              <a:t> Anda </a:t>
            </a:r>
            <a:r>
              <a:rPr lang="en-US" sz="1400" dirty="0" err="1"/>
              <a:t>berada</a:t>
            </a:r>
            <a:r>
              <a:rPr lang="en-US" sz="1400" dirty="0"/>
              <a:t>. </a:t>
            </a:r>
          </a:p>
          <a:p>
            <a:r>
              <a:rPr lang="en-US" sz="1400" dirty="0"/>
              <a:t>Karena </a:t>
            </a:r>
            <a:r>
              <a:rPr lang="en-US" sz="1400" dirty="0" err="1"/>
              <a:t>hujan</a:t>
            </a:r>
            <a:r>
              <a:rPr lang="en-US" sz="1400" dirty="0"/>
              <a:t> yang </a:t>
            </a:r>
            <a:r>
              <a:rPr lang="en-US" sz="1400" dirty="0" err="1"/>
              <a:t>berkepanjangan</a:t>
            </a:r>
            <a:r>
              <a:rPr lang="en-US" sz="1400" dirty="0"/>
              <a:t>, </a:t>
            </a:r>
            <a:r>
              <a:rPr lang="en-US" sz="1400" b="1" dirty="0" err="1"/>
              <a:t>kota</a:t>
            </a:r>
            <a:r>
              <a:rPr lang="en-US" sz="1400" b="1" dirty="0"/>
              <a:t> Anda </a:t>
            </a:r>
            <a:r>
              <a:rPr lang="en-US" sz="1400" b="1" dirty="0" err="1"/>
              <a:t>mengalami</a:t>
            </a:r>
            <a:r>
              <a:rPr lang="en-US" sz="1400" b="1" dirty="0"/>
              <a:t> </a:t>
            </a:r>
            <a:r>
              <a:rPr lang="en-US" sz="1400" b="1" dirty="0" err="1"/>
              <a:t>banjir</a:t>
            </a:r>
            <a:r>
              <a:rPr lang="en-US" sz="1400" b="1" dirty="0"/>
              <a:t> </a:t>
            </a:r>
            <a:r>
              <a:rPr lang="en-US" sz="1400" b="1" dirty="0" err="1"/>
              <a:t>besar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walikota</a:t>
            </a:r>
            <a:r>
              <a:rPr lang="en-US" sz="1400" dirty="0"/>
              <a:t> yang </a:t>
            </a:r>
            <a:r>
              <a:rPr lang="en-US" sz="1400" dirty="0" err="1"/>
              <a:t>handal</a:t>
            </a:r>
            <a:r>
              <a:rPr lang="en-US" sz="1400" dirty="0"/>
              <a:t>, </a:t>
            </a:r>
            <a:r>
              <a:rPr lang="en-US" sz="1400" b="1" dirty="0"/>
              <a:t>Anda </a:t>
            </a:r>
            <a:r>
              <a:rPr lang="en-US" sz="1400" b="1" dirty="0" err="1"/>
              <a:t>menurunkan</a:t>
            </a:r>
            <a:r>
              <a:rPr lang="en-US" sz="1400" b="1" dirty="0"/>
              <a:t> </a:t>
            </a:r>
            <a:r>
              <a:rPr lang="en-US" sz="1400" b="1" dirty="0" err="1"/>
              <a:t>tim</a:t>
            </a:r>
            <a:r>
              <a:rPr lang="en-US" sz="1400" b="1" dirty="0"/>
              <a:t> </a:t>
            </a:r>
            <a:r>
              <a:rPr lang="en-US" sz="1400" b="1" dirty="0" err="1"/>
              <a:t>ahli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menginvestigasi</a:t>
            </a:r>
            <a:r>
              <a:rPr lang="en-US" sz="1400" b="1" dirty="0"/>
              <a:t> </a:t>
            </a:r>
            <a:r>
              <a:rPr lang="en-US" sz="1400" b="1" dirty="0" err="1"/>
              <a:t>penyebab</a:t>
            </a:r>
            <a:r>
              <a:rPr lang="en-US" sz="1400" b="1" dirty="0"/>
              <a:t> </a:t>
            </a:r>
            <a:r>
              <a:rPr lang="en-US" sz="1400" b="1" dirty="0" err="1"/>
              <a:t>utama</a:t>
            </a:r>
            <a:r>
              <a:rPr lang="en-US" sz="1400" b="1" dirty="0"/>
              <a:t> </a:t>
            </a:r>
            <a:r>
              <a:rPr lang="en-US" sz="1400" b="1" dirty="0" err="1"/>
              <a:t>banjir</a:t>
            </a:r>
            <a:r>
              <a:rPr lang="en-US" sz="1400" b="1" dirty="0"/>
              <a:t> </a:t>
            </a:r>
            <a:r>
              <a:rPr lang="en-US" sz="1400" dirty="0"/>
              <a:t>dan </a:t>
            </a:r>
            <a:r>
              <a:rPr lang="en-US" sz="1400" dirty="0" err="1"/>
              <a:t>berjanji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memperbaiki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,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pendek</a:t>
            </a:r>
            <a:r>
              <a:rPr lang="en-US" sz="1400" dirty="0"/>
              <a:t>, </a:t>
            </a:r>
            <a:r>
              <a:rPr lang="en-US" sz="1400" dirty="0" err="1"/>
              <a:t>namun</a:t>
            </a:r>
            <a:r>
              <a:rPr lang="en-US" sz="1400" dirty="0"/>
              <a:t> juga </a:t>
            </a:r>
            <a:r>
              <a:rPr lang="en-US" sz="1400" dirty="0" err="1"/>
              <a:t>berinvestasi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Panjang</a:t>
            </a:r>
          </a:p>
          <a:p>
            <a:r>
              <a:rPr lang="en-US" sz="1400" dirty="0"/>
              <a:t>Setelah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,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ahli</a:t>
            </a:r>
            <a:r>
              <a:rPr lang="en-US" sz="1400" dirty="0"/>
              <a:t> </a:t>
            </a:r>
            <a:r>
              <a:rPr lang="en-US" sz="1400" dirty="0" err="1"/>
              <a:t>menyampaikan</a:t>
            </a:r>
            <a:r>
              <a:rPr lang="en-US" sz="1400" dirty="0"/>
              <a:t> </a:t>
            </a:r>
            <a:r>
              <a:rPr lang="en-US" sz="1400" dirty="0" err="1"/>
              <a:t>temuan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b="1" dirty="0" err="1"/>
              <a:t>penyebab</a:t>
            </a:r>
            <a:r>
              <a:rPr lang="en-US" sz="1400" b="1" dirty="0"/>
              <a:t> </a:t>
            </a:r>
            <a:r>
              <a:rPr lang="en-US" sz="1400" b="1" dirty="0" err="1"/>
              <a:t>utama</a:t>
            </a:r>
            <a:r>
              <a:rPr lang="en-US" sz="1400" b="1" dirty="0"/>
              <a:t> </a:t>
            </a:r>
            <a:r>
              <a:rPr lang="en-US" sz="1400" b="1" dirty="0" err="1"/>
              <a:t>kebanjiran</a:t>
            </a:r>
            <a:r>
              <a:rPr lang="en-US" sz="1400" b="1" dirty="0"/>
              <a:t> </a:t>
            </a:r>
            <a:r>
              <a:rPr lang="en-US" sz="1400" b="1" dirty="0" err="1"/>
              <a:t>adalah</a:t>
            </a:r>
            <a:r>
              <a:rPr lang="en-US" sz="1400" b="1" dirty="0"/>
              <a:t> </a:t>
            </a:r>
            <a:r>
              <a:rPr lang="en-US" sz="1400" b="1" dirty="0" err="1"/>
              <a:t>minimnya</a:t>
            </a:r>
            <a:r>
              <a:rPr lang="en-US" sz="1400" b="1" dirty="0"/>
              <a:t> </a:t>
            </a:r>
            <a:r>
              <a:rPr lang="en-US" sz="1400" b="1" dirty="0" err="1"/>
              <a:t>daerah</a:t>
            </a:r>
            <a:r>
              <a:rPr lang="en-US" sz="1400" b="1" dirty="0"/>
              <a:t> </a:t>
            </a:r>
            <a:r>
              <a:rPr lang="en-US" sz="1400" b="1" dirty="0" err="1"/>
              <a:t>resapan</a:t>
            </a:r>
            <a:r>
              <a:rPr lang="en-US" sz="1400" b="1" dirty="0"/>
              <a:t> di </a:t>
            </a:r>
            <a:r>
              <a:rPr lang="en-US" sz="1400" b="1" dirty="0" err="1"/>
              <a:t>kota</a:t>
            </a:r>
            <a:r>
              <a:rPr lang="en-US" sz="1400" b="1" dirty="0"/>
              <a:t> Anda </a:t>
            </a:r>
            <a:r>
              <a:rPr lang="en-US" sz="1400" b="1" dirty="0" err="1"/>
              <a:t>karena</a:t>
            </a:r>
            <a:r>
              <a:rPr lang="en-US" sz="1400" b="1" dirty="0"/>
              <a:t> </a:t>
            </a:r>
            <a:r>
              <a:rPr lang="en-US" sz="1400" b="1" dirty="0" err="1"/>
              <a:t>pemukiman</a:t>
            </a:r>
            <a:r>
              <a:rPr lang="en-US" sz="1400" b="1" dirty="0"/>
              <a:t> liar yang </a:t>
            </a:r>
            <a:r>
              <a:rPr lang="en-US" sz="1400" b="1" dirty="0" err="1"/>
              <a:t>berada</a:t>
            </a:r>
            <a:r>
              <a:rPr lang="en-US" sz="1400" b="1" dirty="0"/>
              <a:t> di </a:t>
            </a:r>
            <a:r>
              <a:rPr lang="en-US" sz="1400" b="1" dirty="0" err="1"/>
              <a:t>bantaran</a:t>
            </a:r>
            <a:r>
              <a:rPr lang="en-US" sz="1400" b="1" dirty="0"/>
              <a:t> </a:t>
            </a:r>
            <a:r>
              <a:rPr lang="en-US" sz="1400" b="1" dirty="0" err="1"/>
              <a:t>sungai</a:t>
            </a:r>
            <a:r>
              <a:rPr lang="en-US" sz="1400" dirty="0"/>
              <a:t>. Tim Ahli </a:t>
            </a:r>
            <a:r>
              <a:rPr lang="en-US" sz="1400" dirty="0" err="1"/>
              <a:t>mengatakan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menggusur</a:t>
            </a:r>
            <a:r>
              <a:rPr lang="en-US" sz="1400" dirty="0"/>
              <a:t> </a:t>
            </a:r>
            <a:r>
              <a:rPr lang="en-US" sz="1400" dirty="0" err="1"/>
              <a:t>pemukiman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solusi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i="1" dirty="0"/>
              <a:t>social benefit </a:t>
            </a:r>
            <a:r>
              <a:rPr lang="en-US" sz="1400" dirty="0" err="1"/>
              <a:t>terbesar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kota</a:t>
            </a:r>
            <a:r>
              <a:rPr lang="en-US" sz="1400" dirty="0"/>
              <a:t> Anda.</a:t>
            </a:r>
            <a:endParaRPr lang="en-US" sz="1400" i="1" dirty="0"/>
          </a:p>
          <a:p>
            <a:r>
              <a:rPr lang="en-US" sz="1400" dirty="0"/>
              <a:t>Anda </a:t>
            </a:r>
            <a:r>
              <a:rPr lang="en-US" sz="1400" dirty="0" err="1"/>
              <a:t>membentuk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strategi </a:t>
            </a:r>
            <a:r>
              <a:rPr lang="en-US" sz="1400" dirty="0" err="1"/>
              <a:t>penggusuran</a:t>
            </a:r>
            <a:r>
              <a:rPr lang="en-US" sz="1400" dirty="0"/>
              <a:t>,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Anda </a:t>
            </a:r>
            <a:r>
              <a:rPr lang="en-US" sz="1400" dirty="0" err="1"/>
              <a:t>hendak</a:t>
            </a:r>
            <a:r>
              <a:rPr lang="en-US" sz="1400" dirty="0"/>
              <a:t> </a:t>
            </a:r>
            <a:r>
              <a:rPr lang="en-US" sz="1400" dirty="0" err="1"/>
              <a:t>mengadakan</a:t>
            </a:r>
            <a:r>
              <a:rPr lang="en-US" sz="1400" dirty="0"/>
              <a:t> </a:t>
            </a:r>
            <a:r>
              <a:rPr lang="en-US" sz="1400" i="1" dirty="0"/>
              <a:t>meeting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, Anda </a:t>
            </a:r>
            <a:r>
              <a:rPr lang="en-US" sz="1400" dirty="0" err="1"/>
              <a:t>diberitahu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b="1" dirty="0" err="1"/>
              <a:t>mayoritas</a:t>
            </a:r>
            <a:r>
              <a:rPr lang="en-US" sz="1400" b="1" dirty="0"/>
              <a:t> </a:t>
            </a:r>
            <a:r>
              <a:rPr lang="en-US" sz="1400" b="1" dirty="0" err="1"/>
              <a:t>penduduk</a:t>
            </a:r>
            <a:r>
              <a:rPr lang="en-US" sz="1400" b="1" dirty="0"/>
              <a:t> </a:t>
            </a:r>
            <a:r>
              <a:rPr lang="en-US" sz="1400" b="1" dirty="0" err="1"/>
              <a:t>memilih</a:t>
            </a:r>
            <a:r>
              <a:rPr lang="en-US" sz="1400" b="1" dirty="0"/>
              <a:t> Anda </a:t>
            </a:r>
            <a:r>
              <a:rPr lang="en-US" sz="1400" b="1" dirty="0" err="1"/>
              <a:t>sebagai</a:t>
            </a:r>
            <a:r>
              <a:rPr lang="en-US" sz="1400" b="1" dirty="0"/>
              <a:t> </a:t>
            </a:r>
            <a:r>
              <a:rPr lang="en-US" sz="1400" b="1" dirty="0" err="1"/>
              <a:t>walikota</a:t>
            </a:r>
            <a:r>
              <a:rPr lang="en-US" sz="1400" b="1" dirty="0"/>
              <a:t> </a:t>
            </a:r>
            <a:r>
              <a:rPr lang="en-US" sz="1400" b="1" dirty="0" err="1"/>
              <a:t>ternyata</a:t>
            </a:r>
            <a:r>
              <a:rPr lang="en-US" sz="1400" b="1" dirty="0"/>
              <a:t> </a:t>
            </a:r>
            <a:r>
              <a:rPr lang="en-US" sz="1400" b="1" dirty="0" err="1"/>
              <a:t>bermukim</a:t>
            </a:r>
            <a:r>
              <a:rPr lang="en-US" sz="1400" b="1" dirty="0"/>
              <a:t> di </a:t>
            </a:r>
            <a:r>
              <a:rPr lang="en-US" sz="1400" b="1" dirty="0" err="1"/>
              <a:t>bantaran</a:t>
            </a:r>
            <a:r>
              <a:rPr lang="en-US" sz="1400" b="1" dirty="0"/>
              <a:t> </a:t>
            </a:r>
            <a:r>
              <a:rPr lang="en-US" sz="1400" b="1" dirty="0" err="1"/>
              <a:t>sungai</a:t>
            </a:r>
            <a:r>
              <a:rPr lang="en-US" sz="1400" b="1" dirty="0"/>
              <a:t> </a:t>
            </a:r>
            <a:r>
              <a:rPr lang="en-US" sz="1400" b="1" dirty="0" err="1"/>
              <a:t>tersebut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DD33C7"/>
                </a:solidFill>
              </a:rPr>
              <a:t>Apa</a:t>
            </a:r>
            <a:r>
              <a:rPr lang="en-US" sz="2000" b="1" dirty="0">
                <a:solidFill>
                  <a:srgbClr val="DD33C7"/>
                </a:solidFill>
              </a:rPr>
              <a:t> yang </a:t>
            </a:r>
            <a:r>
              <a:rPr lang="en-US" sz="2000" b="1" dirty="0" err="1">
                <a:solidFill>
                  <a:srgbClr val="DD33C7"/>
                </a:solidFill>
              </a:rPr>
              <a:t>akan</a:t>
            </a:r>
            <a:r>
              <a:rPr lang="en-US" sz="2000" b="1" dirty="0">
                <a:solidFill>
                  <a:srgbClr val="DD33C7"/>
                </a:solidFill>
              </a:rPr>
              <a:t> Anda </a:t>
            </a:r>
            <a:r>
              <a:rPr lang="en-US" sz="2000" b="1" dirty="0" err="1">
                <a:solidFill>
                  <a:srgbClr val="DD33C7"/>
                </a:solidFill>
              </a:rPr>
              <a:t>lakukan</a:t>
            </a:r>
            <a:r>
              <a:rPr lang="en-US" sz="2000" b="1" dirty="0">
                <a:solidFill>
                  <a:srgbClr val="DD33C7"/>
                </a:solidFill>
              </a:rPr>
              <a:t>?</a:t>
            </a:r>
          </a:p>
          <a:p>
            <a:endParaRPr lang="en-US" sz="1400" dirty="0"/>
          </a:p>
        </p:txBody>
      </p:sp>
      <p:pic>
        <p:nvPicPr>
          <p:cNvPr id="29698" name="Picture 2" descr="See the source image">
            <a:extLst>
              <a:ext uri="{FF2B5EF4-FFF2-40B4-BE49-F238E27FC236}">
                <a16:creationId xmlns:a16="http://schemas.microsoft.com/office/drawing/2014/main" id="{2D4CB86F-C7EA-48E7-819C-5A5E5ED0D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50"/>
          <a:stretch/>
        </p:blipFill>
        <p:spPr bwMode="auto">
          <a:xfrm>
            <a:off x="8432800" y="0"/>
            <a:ext cx="375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1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A70FAD-E233-4DF9-B493-FEC14DD5965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7779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13B9D34-988E-4A2A-A8DA-C3C31916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pPr marL="0" indent="0"/>
            <a:r>
              <a:rPr lang="en-US" sz="3600" dirty="0"/>
              <a:t>Without understanding the nature of losses, we cannot know the nature of resistance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Ron Heifetz</a:t>
            </a:r>
            <a:br>
              <a:rPr lang="en-US" sz="3600" i="1" dirty="0"/>
            </a:br>
            <a:r>
              <a:rPr lang="en-US" sz="3600" i="1" dirty="0"/>
              <a:t>Harvard Kennedy School</a:t>
            </a:r>
          </a:p>
        </p:txBody>
      </p:sp>
    </p:spTree>
    <p:extLst>
      <p:ext uri="{BB962C8B-B14F-4D97-AF65-F5344CB8AC3E}">
        <p14:creationId xmlns:p14="http://schemas.microsoft.com/office/powerpoint/2010/main" val="223906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FFB36-BFE0-48A1-AA59-E6820E461A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7410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65DF4B-DBF1-4056-8011-F375E40A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Agenda</a:t>
            </a:r>
            <a:endParaRPr lang="id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92DDF4-1A09-48DE-8D4E-AC2491576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3983"/>
              </p:ext>
            </p:extLst>
          </p:nvPr>
        </p:nvGraphicFramePr>
        <p:xfrm>
          <a:off x="606406" y="2361185"/>
          <a:ext cx="7372673" cy="25603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96848">
                  <a:extLst>
                    <a:ext uri="{9D8B030D-6E8A-4147-A177-3AD203B41FA5}">
                      <a16:colId xmlns:a16="http://schemas.microsoft.com/office/drawing/2014/main" val="3137854660"/>
                    </a:ext>
                  </a:extLst>
                </a:gridCol>
                <a:gridCol w="6275825">
                  <a:extLst>
                    <a:ext uri="{9D8B030D-6E8A-4147-A177-3AD203B41FA5}">
                      <a16:colId xmlns:a16="http://schemas.microsoft.com/office/drawing/2014/main" val="3117883189"/>
                    </a:ext>
                  </a:extLst>
                </a:gridCol>
              </a:tblGrid>
              <a:tr h="20186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Durasi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Kegiatan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32964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Pendekatan Teknikal vs Adaptif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08300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Menjadi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Pemimpin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Adaptif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0061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</a:t>
                      </a:r>
                      <a:endParaRPr lang="id-ID" i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/>
                        <a:t>Break</a:t>
                      </a:r>
                      <a:endParaRPr lang="id-ID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96446"/>
                  </a:ext>
                </a:extLst>
              </a:tr>
              <a:tr h="252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Studi Kasus (Breakout room)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55480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Konklusi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60993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Tanya Jawab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3646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CB59F6-C479-42B0-8B6C-3C0F68EAA0A2}"/>
              </a:ext>
            </a:extLst>
          </p:cNvPr>
          <p:cNvSpPr txBox="1"/>
          <p:nvPr/>
        </p:nvSpPr>
        <p:spPr>
          <a:xfrm>
            <a:off x="488697" y="4959382"/>
            <a:ext cx="274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Referensi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endParaRPr lang="id-ID" b="1" dirty="0"/>
          </a:p>
        </p:txBody>
      </p:sp>
      <p:pic>
        <p:nvPicPr>
          <p:cNvPr id="26632" name="Picture 8" descr="Image result for harvard kennedy school">
            <a:extLst>
              <a:ext uri="{FF2B5EF4-FFF2-40B4-BE49-F238E27FC236}">
                <a16:creationId xmlns:a16="http://schemas.microsoft.com/office/drawing/2014/main" id="{CD9B64C2-2FB9-4F9F-82A1-5B21A554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" y="5434305"/>
            <a:ext cx="1378753" cy="7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 descr="Image result for heifetz book">
            <a:extLst>
              <a:ext uri="{FF2B5EF4-FFF2-40B4-BE49-F238E27FC236}">
                <a16:creationId xmlns:a16="http://schemas.microsoft.com/office/drawing/2014/main" id="{41F82176-8588-4701-B915-4B446B13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421" y="5505111"/>
            <a:ext cx="451479" cy="70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6" name="Picture 12" descr="See the source image">
            <a:extLst>
              <a:ext uri="{FF2B5EF4-FFF2-40B4-BE49-F238E27FC236}">
                <a16:creationId xmlns:a16="http://schemas.microsoft.com/office/drawing/2014/main" id="{6F6E91C5-1C84-4CB6-836F-8636E3D26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470" y="5505112"/>
            <a:ext cx="462178" cy="70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8" name="Picture 14" descr="See the source image">
            <a:extLst>
              <a:ext uri="{FF2B5EF4-FFF2-40B4-BE49-F238E27FC236}">
                <a16:creationId xmlns:a16="http://schemas.microsoft.com/office/drawing/2014/main" id="{059E1DEA-3316-48A3-8933-D33F0B79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03" y="5497978"/>
            <a:ext cx="610863" cy="78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0" name="Picture 16">
            <a:extLst>
              <a:ext uri="{FF2B5EF4-FFF2-40B4-BE49-F238E27FC236}">
                <a16:creationId xmlns:a16="http://schemas.microsoft.com/office/drawing/2014/main" id="{549B35FA-4B32-4D98-9AF4-21B2F20F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45" y="5505111"/>
            <a:ext cx="889369" cy="70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B46CD-2B9D-4917-A1F0-ECD29E2971E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0153"/>
          <a:stretch/>
        </p:blipFill>
        <p:spPr>
          <a:xfrm>
            <a:off x="8567803" y="0"/>
            <a:ext cx="3624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8DA04C-4CC9-46B4-9B2B-EC6249553A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97298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28DA04C-4CC9-46B4-9B2B-EC6249553A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614A94-5445-4954-880B-FAF5F49C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Key Takeaways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B203-5AB4-49BD-B9DC-CD001789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saya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Anda, </a:t>
            </a:r>
            <a:r>
              <a:rPr lang="en-US" b="1" dirty="0" err="1"/>
              <a:t>melainkan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kita</a:t>
            </a:r>
            <a:r>
              <a:rPr lang="en-US" b="1" dirty="0"/>
              <a:t>.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support system. We cannot walk alone.</a:t>
            </a:r>
            <a:endParaRPr lang="en-US" b="1" dirty="0"/>
          </a:p>
          <a:p>
            <a:r>
              <a:rPr lang="en-US" b="1" dirty="0" err="1"/>
              <a:t>Fokus</a:t>
            </a:r>
            <a:r>
              <a:rPr lang="en-US" b="1" dirty="0"/>
              <a:t> </a:t>
            </a:r>
            <a:r>
              <a:rPr lang="en-US" b="1" dirty="0" err="1"/>
              <a:t>kepada</a:t>
            </a:r>
            <a:r>
              <a:rPr lang="en-US" b="1" dirty="0"/>
              <a:t> </a:t>
            </a:r>
            <a:r>
              <a:rPr lang="en-US" b="1" dirty="0" err="1"/>
              <a:t>menyelesaikan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“work in the center.” </a:t>
            </a:r>
            <a:r>
              <a:rPr lang="en-US" dirty="0" err="1"/>
              <a:t>Keharmonisan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i="1" dirty="0"/>
              <a:t>end goal.</a:t>
            </a:r>
          </a:p>
          <a:p>
            <a:r>
              <a:rPr lang="en-US" b="1" dirty="0" err="1"/>
              <a:t>Dibalik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i="1" dirty="0"/>
              <a:t>data point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nama</a:t>
            </a:r>
            <a:r>
              <a:rPr lang="en-US" dirty="0"/>
              <a:t>.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intervensi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adaptif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36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AD8943-00C5-4CFA-AA53-2EAAD7BDE4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7134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F3F44B-60ED-4D44-9B3E-E2BBC72C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US" sz="3200" dirty="0" err="1"/>
              <a:t>Menurut</a:t>
            </a:r>
            <a:r>
              <a:rPr lang="en-US" sz="3200" dirty="0"/>
              <a:t> </a:t>
            </a:r>
            <a:r>
              <a:rPr lang="en-US" sz="3200" dirty="0" err="1"/>
              <a:t>kamu</a:t>
            </a:r>
            <a:r>
              <a:rPr lang="en-US" sz="3200" dirty="0"/>
              <a:t>, </a:t>
            </a:r>
            <a:r>
              <a:rPr lang="en-US" sz="3200" dirty="0" err="1"/>
              <a:t>kebijakan</a:t>
            </a:r>
            <a:r>
              <a:rPr lang="en-US" sz="3200" dirty="0"/>
              <a:t> </a:t>
            </a:r>
            <a:r>
              <a:rPr lang="en-US" sz="3200" dirty="0" err="1"/>
              <a:t>mengenai</a:t>
            </a:r>
            <a:r>
              <a:rPr lang="en-US" sz="3200" dirty="0"/>
              <a:t> _________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pendekatan</a:t>
            </a:r>
            <a:r>
              <a:rPr lang="en-US" sz="3200" dirty="0"/>
              <a:t> </a:t>
            </a:r>
            <a:r>
              <a:rPr lang="en-US" sz="3200" dirty="0" err="1"/>
              <a:t>teknikal</a:t>
            </a:r>
            <a:r>
              <a:rPr lang="en-US" sz="3200" dirty="0"/>
              <a:t>, </a:t>
            </a:r>
            <a:r>
              <a:rPr lang="en-US" sz="3200" dirty="0" err="1"/>
              <a:t>adaptif</a:t>
            </a:r>
            <a:r>
              <a:rPr lang="en-US" sz="3200" dirty="0"/>
              <a:t>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campuran</a:t>
            </a:r>
            <a:r>
              <a:rPr lang="en-US" sz="3200" dirty="0"/>
              <a:t> </a:t>
            </a:r>
            <a:r>
              <a:rPr lang="en-US" sz="3200" dirty="0" err="1"/>
              <a:t>keduanya</a:t>
            </a:r>
            <a:r>
              <a:rPr lang="en-US" sz="3200" dirty="0"/>
              <a:t>?</a:t>
            </a:r>
            <a:endParaRPr lang="id-ID" sz="3200" dirty="0"/>
          </a:p>
        </p:txBody>
      </p:sp>
      <p:pic>
        <p:nvPicPr>
          <p:cNvPr id="9227" name="Picture 11" descr="See the source image">
            <a:extLst>
              <a:ext uri="{FF2B5EF4-FFF2-40B4-BE49-F238E27FC236}">
                <a16:creationId xmlns:a16="http://schemas.microsoft.com/office/drawing/2014/main" id="{FBF450CB-9CCE-4035-9A2F-376CB30B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2298700"/>
            <a:ext cx="481584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8DDBB4-DCB4-4679-BAB6-375B54C4C5A6}"/>
              </a:ext>
            </a:extLst>
          </p:cNvPr>
          <p:cNvSpPr txBox="1"/>
          <p:nvPr/>
        </p:nvSpPr>
        <p:spPr>
          <a:xfrm>
            <a:off x="3688080" y="5308600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Vaksin</a:t>
            </a:r>
            <a:r>
              <a:rPr lang="en-US" b="1" dirty="0"/>
              <a:t> Covid -19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8763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AD8943-00C5-4CFA-AA53-2EAAD7BDE4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98528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AD8943-00C5-4CFA-AA53-2EAAD7BDE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F3F44B-60ED-4D44-9B3E-E2BBC72C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US" sz="3200" dirty="0" err="1"/>
              <a:t>Menurut</a:t>
            </a:r>
            <a:r>
              <a:rPr lang="en-US" sz="3200" dirty="0"/>
              <a:t> </a:t>
            </a:r>
            <a:r>
              <a:rPr lang="en-US" sz="3200" dirty="0" err="1"/>
              <a:t>kamu</a:t>
            </a:r>
            <a:r>
              <a:rPr lang="en-US" sz="3200" dirty="0"/>
              <a:t>, </a:t>
            </a:r>
            <a:r>
              <a:rPr lang="en-US" sz="3200" dirty="0" err="1"/>
              <a:t>kebijakan</a:t>
            </a:r>
            <a:r>
              <a:rPr lang="en-US" sz="3200" dirty="0"/>
              <a:t> </a:t>
            </a:r>
            <a:r>
              <a:rPr lang="en-US" sz="3200" dirty="0" err="1"/>
              <a:t>mengenai</a:t>
            </a:r>
            <a:r>
              <a:rPr lang="en-US" sz="3200" dirty="0"/>
              <a:t> _________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pendekatan</a:t>
            </a:r>
            <a:r>
              <a:rPr lang="en-US" sz="3200" dirty="0"/>
              <a:t> </a:t>
            </a:r>
            <a:r>
              <a:rPr lang="en-US" sz="3200" dirty="0" err="1"/>
              <a:t>teknikal</a:t>
            </a:r>
            <a:r>
              <a:rPr lang="en-US" sz="3200" dirty="0"/>
              <a:t>, </a:t>
            </a:r>
            <a:r>
              <a:rPr lang="en-US" sz="3200" dirty="0" err="1"/>
              <a:t>adaptif</a:t>
            </a:r>
            <a:r>
              <a:rPr lang="en-US" sz="3200" dirty="0"/>
              <a:t>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campuran</a:t>
            </a:r>
            <a:r>
              <a:rPr lang="en-US" sz="3200" dirty="0"/>
              <a:t> </a:t>
            </a:r>
            <a:r>
              <a:rPr lang="en-US" sz="3200" dirty="0" err="1"/>
              <a:t>keduanya</a:t>
            </a:r>
            <a:r>
              <a:rPr lang="en-US" sz="3200" dirty="0"/>
              <a:t>?</a:t>
            </a:r>
            <a:endParaRPr lang="id-ID" sz="3200" dirty="0"/>
          </a:p>
        </p:txBody>
      </p:sp>
      <p:pic>
        <p:nvPicPr>
          <p:cNvPr id="9227" name="Picture 11" descr="See the source image">
            <a:extLst>
              <a:ext uri="{FF2B5EF4-FFF2-40B4-BE49-F238E27FC236}">
                <a16:creationId xmlns:a16="http://schemas.microsoft.com/office/drawing/2014/main" id="{FBF450CB-9CCE-4035-9A2F-376CB30B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2298700"/>
            <a:ext cx="481584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8DDBB4-DCB4-4679-BAB6-375B54C4C5A6}"/>
              </a:ext>
            </a:extLst>
          </p:cNvPr>
          <p:cNvSpPr txBox="1"/>
          <p:nvPr/>
        </p:nvSpPr>
        <p:spPr>
          <a:xfrm>
            <a:off x="3688080" y="5308600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PPKM</a:t>
            </a:r>
            <a:endParaRPr lang="id-ID" b="1" dirty="0"/>
          </a:p>
        </p:txBody>
      </p:sp>
      <p:pic>
        <p:nvPicPr>
          <p:cNvPr id="24580" name="Picture 4" descr="Image result for ppkm di indonesia">
            <a:extLst>
              <a:ext uri="{FF2B5EF4-FFF2-40B4-BE49-F238E27FC236}">
                <a16:creationId xmlns:a16="http://schemas.microsoft.com/office/drawing/2014/main" id="{249ED5E4-E05B-4EFD-A7FC-791B55D2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2298699"/>
            <a:ext cx="4831680" cy="300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0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1147A16-F73A-4608-B18B-1EBA0CE7EF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55527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1147A16-F73A-4608-B18B-1EBA0CE7E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26ABFF-0EB1-42C7-B505-C8B71169B3C1}"/>
                  </a:ext>
                </a:extLst>
              </p14:cNvPr>
              <p14:cNvContentPartPr/>
              <p14:nvPr/>
            </p14:nvContentPartPr>
            <p14:xfrm>
              <a:off x="2548441" y="3156651"/>
              <a:ext cx="7697880" cy="2972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26ABFF-0EB1-42C7-B505-C8B71169B3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9081" y="3147291"/>
                <a:ext cx="7716600" cy="2991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E556D63-EFDE-46DF-ACA4-32E346A0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Teknikal</a:t>
            </a:r>
            <a:r>
              <a:rPr lang="en-US" dirty="0"/>
              <a:t> vs </a:t>
            </a:r>
            <a:r>
              <a:rPr lang="en-US" dirty="0" err="1"/>
              <a:t>Adaptif</a:t>
            </a:r>
            <a:endParaRPr lang="id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98F73-13BB-4DBB-AA19-D94C9AEE1BBC}"/>
              </a:ext>
            </a:extLst>
          </p:cNvPr>
          <p:cNvSpPr/>
          <p:nvPr/>
        </p:nvSpPr>
        <p:spPr>
          <a:xfrm>
            <a:off x="1953985" y="2427514"/>
            <a:ext cx="729343" cy="7293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8BCE78B-16A5-4F0E-AD60-FD90F5E846DF}"/>
              </a:ext>
            </a:extLst>
          </p:cNvPr>
          <p:cNvSpPr/>
          <p:nvPr/>
        </p:nvSpPr>
        <p:spPr>
          <a:xfrm>
            <a:off x="10205357" y="2427514"/>
            <a:ext cx="729343" cy="7293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92F03B-E1D8-419B-9389-3B2365C6DE87}"/>
              </a:ext>
            </a:extLst>
          </p:cNvPr>
          <p:cNvSpPr/>
          <p:nvPr/>
        </p:nvSpPr>
        <p:spPr>
          <a:xfrm>
            <a:off x="1953985" y="5164879"/>
            <a:ext cx="729343" cy="7293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6C572D-624C-4EC5-A784-08D0CA8070BA}"/>
              </a:ext>
            </a:extLst>
          </p:cNvPr>
          <p:cNvSpPr/>
          <p:nvPr/>
        </p:nvSpPr>
        <p:spPr>
          <a:xfrm>
            <a:off x="3608615" y="4060372"/>
            <a:ext cx="320736" cy="32073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CEA9A35-14E1-47FB-97FB-2B3A1E35C40D}"/>
              </a:ext>
            </a:extLst>
          </p:cNvPr>
          <p:cNvSpPr/>
          <p:nvPr/>
        </p:nvSpPr>
        <p:spPr>
          <a:xfrm>
            <a:off x="5611570" y="4495491"/>
            <a:ext cx="448751" cy="44875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8422A5-8FC7-4AAF-80A5-2E676D54CFF8}"/>
              </a:ext>
            </a:extLst>
          </p:cNvPr>
          <p:cNvSpPr/>
          <p:nvPr/>
        </p:nvSpPr>
        <p:spPr>
          <a:xfrm>
            <a:off x="7181566" y="4991668"/>
            <a:ext cx="1118792" cy="111879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F2BF0F-69E6-4E9E-BF9D-00C16A9968E0}"/>
              </a:ext>
            </a:extLst>
          </p:cNvPr>
          <p:cNvSpPr/>
          <p:nvPr/>
        </p:nvSpPr>
        <p:spPr>
          <a:xfrm>
            <a:off x="10151579" y="4454083"/>
            <a:ext cx="923460" cy="92346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D268C-7EF7-4AEB-AEDD-5EA73DD099C9}"/>
              </a:ext>
            </a:extLst>
          </p:cNvPr>
          <p:cNvCxnSpPr>
            <a:stCxn id="4" idx="6"/>
            <a:endCxn id="36" idx="2"/>
          </p:cNvCxnSpPr>
          <p:nvPr/>
        </p:nvCxnSpPr>
        <p:spPr>
          <a:xfrm>
            <a:off x="2683328" y="2792186"/>
            <a:ext cx="752202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A4736B-77D7-45A5-8A68-CA0A6C17D00D}"/>
                  </a:ext>
                </a:extLst>
              </p14:cNvPr>
              <p14:cNvContentPartPr/>
              <p14:nvPr/>
            </p14:nvContentPartPr>
            <p14:xfrm>
              <a:off x="2732041" y="4495491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A4736B-77D7-45A5-8A68-CA0A6C17D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7721" y="4491171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AF01868-BA7B-4E10-A181-B4AD6E894D8F}"/>
              </a:ext>
            </a:extLst>
          </p:cNvPr>
          <p:cNvSpPr txBox="1"/>
          <p:nvPr/>
        </p:nvSpPr>
        <p:spPr>
          <a:xfrm>
            <a:off x="1409699" y="3094763"/>
            <a:ext cx="181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Teknikal</a:t>
            </a:r>
            <a:endParaRPr lang="id-ID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7904A9-93ED-4B57-845C-B162CC6A7F34}"/>
              </a:ext>
            </a:extLst>
          </p:cNvPr>
          <p:cNvSpPr txBox="1"/>
          <p:nvPr/>
        </p:nvSpPr>
        <p:spPr>
          <a:xfrm>
            <a:off x="1409699" y="5852551"/>
            <a:ext cx="181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Adaptif</a:t>
            </a:r>
            <a:endParaRPr lang="id-ID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1C100-FB68-473C-B63C-C78049074478}"/>
              </a:ext>
            </a:extLst>
          </p:cNvPr>
          <p:cNvSpPr txBox="1"/>
          <p:nvPr/>
        </p:nvSpPr>
        <p:spPr>
          <a:xfrm>
            <a:off x="574916" y="6435866"/>
            <a:ext cx="1098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Harvard Kennedy School (MLD-201 dan MLD-364); Think Policy Society – </a:t>
            </a:r>
            <a:r>
              <a:rPr lang="en-US" sz="1000" dirty="0" err="1"/>
              <a:t>Kepemimpinan</a:t>
            </a:r>
            <a:r>
              <a:rPr lang="en-US" sz="1000" dirty="0"/>
              <a:t> </a:t>
            </a:r>
            <a:r>
              <a:rPr lang="en-US" sz="1000" dirty="0" err="1"/>
              <a:t>Adaptif</a:t>
            </a:r>
            <a:r>
              <a:rPr lang="en-US" sz="1000" dirty="0"/>
              <a:t> Dalam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2398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1147A16-F73A-4608-B18B-1EBA0CE7EF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44134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A3684663-22B5-478A-9FB3-A2C38DC175EA}"/>
              </a:ext>
            </a:extLst>
          </p:cNvPr>
          <p:cNvSpPr/>
          <p:nvPr/>
        </p:nvSpPr>
        <p:spPr>
          <a:xfrm>
            <a:off x="8443613" y="2090057"/>
            <a:ext cx="3282696" cy="4219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56D63-EFDE-46DF-ACA4-32E346A0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Teknikal</a:t>
            </a:r>
            <a:r>
              <a:rPr lang="en-US" dirty="0"/>
              <a:t> vs </a:t>
            </a:r>
            <a:r>
              <a:rPr lang="en-US" dirty="0" err="1"/>
              <a:t>Adaptif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7247B-6A64-4B75-B433-3153AED72A84}"/>
              </a:ext>
            </a:extLst>
          </p:cNvPr>
          <p:cNvSpPr/>
          <p:nvPr/>
        </p:nvSpPr>
        <p:spPr>
          <a:xfrm>
            <a:off x="2107039" y="2242457"/>
            <a:ext cx="2819400" cy="4354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Teknikal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4482A-73DF-4CEE-B0AC-B24F851DEC46}"/>
              </a:ext>
            </a:extLst>
          </p:cNvPr>
          <p:cNvSpPr/>
          <p:nvPr/>
        </p:nvSpPr>
        <p:spPr>
          <a:xfrm>
            <a:off x="5391150" y="2242457"/>
            <a:ext cx="2819400" cy="4354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Adaptif</a:t>
            </a:r>
            <a:endParaRPr lang="id-ID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37E6-3C09-4A64-B22A-8C3358A29438}"/>
              </a:ext>
            </a:extLst>
          </p:cNvPr>
          <p:cNvSpPr/>
          <p:nvPr/>
        </p:nvSpPr>
        <p:spPr>
          <a:xfrm>
            <a:off x="8675261" y="2242457"/>
            <a:ext cx="2819400" cy="435429"/>
          </a:xfrm>
          <a:prstGeom prst="rect">
            <a:avLst/>
          </a:prstGeom>
          <a:gradFill flip="none" rotWithShape="1">
            <a:gsLst>
              <a:gs pos="38000">
                <a:srgbClr val="FFC000"/>
              </a:gs>
              <a:gs pos="59000">
                <a:srgbClr val="00206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Teknikal</a:t>
            </a:r>
            <a:r>
              <a:rPr lang="en-US" b="1" dirty="0"/>
              <a:t> + </a:t>
            </a:r>
            <a:r>
              <a:rPr lang="en-US" b="1" dirty="0" err="1"/>
              <a:t>Adaptif</a:t>
            </a:r>
            <a:endParaRPr lang="id-ID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0C123-E97D-43E8-A331-4397798E545D}"/>
              </a:ext>
            </a:extLst>
          </p:cNvPr>
          <p:cNvSpPr txBox="1"/>
          <p:nvPr/>
        </p:nvSpPr>
        <p:spPr>
          <a:xfrm>
            <a:off x="446314" y="2901043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Masalah</a:t>
            </a:r>
            <a:endParaRPr lang="id-ID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477C4-65A3-4F90-941E-E6783BD4107D}"/>
              </a:ext>
            </a:extLst>
          </p:cNvPr>
          <p:cNvSpPr txBox="1"/>
          <p:nvPr/>
        </p:nvSpPr>
        <p:spPr>
          <a:xfrm>
            <a:off x="446314" y="4204107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Solusi</a:t>
            </a:r>
            <a:endParaRPr lang="id-ID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795F3-41AC-4D56-8A63-4A378E9D0ADF}"/>
              </a:ext>
            </a:extLst>
          </p:cNvPr>
          <p:cNvSpPr txBox="1"/>
          <p:nvPr/>
        </p:nvSpPr>
        <p:spPr>
          <a:xfrm>
            <a:off x="446314" y="5263199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Tanggung</a:t>
            </a:r>
            <a:r>
              <a:rPr lang="en-US" b="1" dirty="0"/>
              <a:t> Jawab</a:t>
            </a:r>
            <a:endParaRPr lang="id-ID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5674C0-01AB-42A2-8BF4-56BF704238C2}"/>
              </a:ext>
            </a:extLst>
          </p:cNvPr>
          <p:cNvCxnSpPr>
            <a:cxnSpLocks/>
          </p:cNvCxnSpPr>
          <p:nvPr/>
        </p:nvCxnSpPr>
        <p:spPr>
          <a:xfrm>
            <a:off x="561268" y="3791857"/>
            <a:ext cx="1116504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DC9321-F9FC-40B1-84FF-9E9D9F2B620D}"/>
              </a:ext>
            </a:extLst>
          </p:cNvPr>
          <p:cNvCxnSpPr>
            <a:cxnSpLocks/>
          </p:cNvCxnSpPr>
          <p:nvPr/>
        </p:nvCxnSpPr>
        <p:spPr>
          <a:xfrm>
            <a:off x="561268" y="4974771"/>
            <a:ext cx="1116504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F860C-E374-40C6-AA93-845569D89A23}"/>
              </a:ext>
            </a:extLst>
          </p:cNvPr>
          <p:cNvSpPr txBox="1"/>
          <p:nvPr/>
        </p:nvSpPr>
        <p:spPr>
          <a:xfrm>
            <a:off x="2107039" y="283398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09DE87-5334-466D-9A44-5026FE7B6D55}"/>
              </a:ext>
            </a:extLst>
          </p:cNvPr>
          <p:cNvSpPr txBox="1"/>
          <p:nvPr/>
        </p:nvSpPr>
        <p:spPr>
          <a:xfrm>
            <a:off x="2107039" y="3956914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Standard Operating Procedure </a:t>
            </a:r>
            <a:r>
              <a:rPr lang="en-US" dirty="0"/>
              <a:t>(SOP) </a:t>
            </a:r>
            <a:r>
              <a:rPr lang="en-US" dirty="0" err="1"/>
              <a:t>nya</a:t>
            </a:r>
            <a:endParaRPr lang="id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50939-5053-44EF-BF27-4E7C14D0485C}"/>
              </a:ext>
            </a:extLst>
          </p:cNvPr>
          <p:cNvSpPr txBox="1"/>
          <p:nvPr/>
        </p:nvSpPr>
        <p:spPr>
          <a:xfrm>
            <a:off x="2107039" y="52631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Figur</a:t>
            </a:r>
            <a:r>
              <a:rPr lang="en-US" dirty="0"/>
              <a:t> </a:t>
            </a:r>
            <a:r>
              <a:rPr lang="en-US" dirty="0" err="1"/>
              <a:t>otoritas</a:t>
            </a:r>
            <a:endParaRPr lang="id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1C343C-96B6-45D3-8C22-C049822E1EF3}"/>
              </a:ext>
            </a:extLst>
          </p:cNvPr>
          <p:cNvSpPr txBox="1"/>
          <p:nvPr/>
        </p:nvSpPr>
        <p:spPr>
          <a:xfrm>
            <a:off x="5450042" y="283398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Membutuhkan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endParaRPr lang="id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1998F7-F096-44AD-BFE6-96DD4194D254}"/>
              </a:ext>
            </a:extLst>
          </p:cNvPr>
          <p:cNvSpPr txBox="1"/>
          <p:nvPr/>
        </p:nvSpPr>
        <p:spPr>
          <a:xfrm>
            <a:off x="5450042" y="395691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Membutuhkan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endParaRPr lang="id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62D940-F14D-4191-A88A-5FED2332F75A}"/>
              </a:ext>
            </a:extLst>
          </p:cNvPr>
          <p:cNvSpPr txBox="1"/>
          <p:nvPr/>
        </p:nvSpPr>
        <p:spPr>
          <a:xfrm>
            <a:off x="5558899" y="526319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&gt; </a:t>
            </a:r>
            <a:r>
              <a:rPr lang="en-US" dirty="0" err="1"/>
              <a:t>Figur</a:t>
            </a:r>
            <a:r>
              <a:rPr lang="en-US" dirty="0"/>
              <a:t> </a:t>
            </a:r>
            <a:r>
              <a:rPr lang="en-US" dirty="0" err="1"/>
              <a:t>otoritas</a:t>
            </a:r>
            <a:endParaRPr lang="id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FA7B34-69D6-4115-991E-AE6D8C27D3FD}"/>
              </a:ext>
            </a:extLst>
          </p:cNvPr>
          <p:cNvSpPr txBox="1"/>
          <p:nvPr/>
        </p:nvSpPr>
        <p:spPr>
          <a:xfrm>
            <a:off x="8736439" y="283398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proses </a:t>
            </a:r>
            <a:r>
              <a:rPr lang="en-US" dirty="0" err="1"/>
              <a:t>iteratif</a:t>
            </a:r>
            <a:endParaRPr lang="id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2FB0E4-73A5-4BE7-BD1A-B8B001CCE565}"/>
              </a:ext>
            </a:extLst>
          </p:cNvPr>
          <p:cNvSpPr txBox="1"/>
          <p:nvPr/>
        </p:nvSpPr>
        <p:spPr>
          <a:xfrm>
            <a:off x="8736439" y="395691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Membutuhkan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endParaRPr lang="id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C9CDE-33DB-4B46-989A-EE37BE8254CC}"/>
              </a:ext>
            </a:extLst>
          </p:cNvPr>
          <p:cNvSpPr txBox="1"/>
          <p:nvPr/>
        </p:nvSpPr>
        <p:spPr>
          <a:xfrm>
            <a:off x="8736439" y="5263199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Figur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yang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endParaRPr lang="id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E5790E-FE1C-42DD-96D7-1045D31B3D3D}"/>
              </a:ext>
            </a:extLst>
          </p:cNvPr>
          <p:cNvSpPr txBox="1"/>
          <p:nvPr/>
        </p:nvSpPr>
        <p:spPr>
          <a:xfrm>
            <a:off x="574916" y="6435866"/>
            <a:ext cx="1098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Harvard Kennedy School (MLD-201 dan MLD-364); Think Policy Society – </a:t>
            </a:r>
            <a:r>
              <a:rPr lang="en-US" sz="1000" dirty="0" err="1"/>
              <a:t>Kepemimpinan</a:t>
            </a:r>
            <a:r>
              <a:rPr lang="en-US" sz="1000" dirty="0"/>
              <a:t> </a:t>
            </a:r>
            <a:r>
              <a:rPr lang="en-US" sz="1000" dirty="0" err="1"/>
              <a:t>Adaptif</a:t>
            </a:r>
            <a:r>
              <a:rPr lang="en-US" sz="1000" dirty="0"/>
              <a:t> Dalam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14941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1147A16-F73A-4608-B18B-1EBA0CE7EF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17205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1147A16-F73A-4608-B18B-1EBA0CE7E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556D63-EFDE-46DF-ACA4-32E346A0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 err="1"/>
              <a:t>Pembuatan</a:t>
            </a:r>
            <a:r>
              <a:rPr lang="en-US" dirty="0"/>
              <a:t> dan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i="1" dirty="0"/>
              <a:t>effort</a:t>
            </a:r>
            <a:r>
              <a:rPr lang="en-US" dirty="0"/>
              <a:t>, </a:t>
            </a:r>
            <a:r>
              <a:rPr lang="en-US" dirty="0" err="1"/>
              <a:t>prestise</a:t>
            </a:r>
            <a:r>
              <a:rPr lang="en-US" dirty="0"/>
              <a:t>, dan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endParaRPr lang="id-ID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85D98D-A2F2-4464-A846-715CD3D4EBDA}"/>
              </a:ext>
            </a:extLst>
          </p:cNvPr>
          <p:cNvCxnSpPr>
            <a:cxnSpLocks/>
          </p:cNvCxnSpPr>
          <p:nvPr/>
        </p:nvCxnSpPr>
        <p:spPr>
          <a:xfrm flipV="1">
            <a:off x="1501344" y="3185654"/>
            <a:ext cx="0" cy="280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954EE6-3505-4348-8894-5C6CD1278B77}"/>
              </a:ext>
            </a:extLst>
          </p:cNvPr>
          <p:cNvCxnSpPr>
            <a:cxnSpLocks/>
          </p:cNvCxnSpPr>
          <p:nvPr/>
        </p:nvCxnSpPr>
        <p:spPr>
          <a:xfrm flipV="1">
            <a:off x="1501344" y="5993165"/>
            <a:ext cx="394483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E06403-877B-4A28-98C8-688FA69E78E2}"/>
                  </a:ext>
                </a:extLst>
              </p14:cNvPr>
              <p14:cNvContentPartPr/>
              <p14:nvPr/>
            </p14:nvContentPartPr>
            <p14:xfrm>
              <a:off x="1876746" y="3688953"/>
              <a:ext cx="3296160" cy="1783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E06403-877B-4A28-98C8-688FA69E78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8746" y="3671313"/>
                <a:ext cx="3331800" cy="181944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5D36E0-E420-42C5-A110-2388193ADF52}"/>
              </a:ext>
            </a:extLst>
          </p:cNvPr>
          <p:cNvCxnSpPr>
            <a:cxnSpLocks/>
          </p:cNvCxnSpPr>
          <p:nvPr/>
        </p:nvCxnSpPr>
        <p:spPr>
          <a:xfrm flipV="1">
            <a:off x="7230896" y="3185654"/>
            <a:ext cx="0" cy="280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564616-96AA-4C44-80C6-35217AAC4083}"/>
              </a:ext>
            </a:extLst>
          </p:cNvPr>
          <p:cNvCxnSpPr>
            <a:cxnSpLocks/>
          </p:cNvCxnSpPr>
          <p:nvPr/>
        </p:nvCxnSpPr>
        <p:spPr>
          <a:xfrm flipV="1">
            <a:off x="7230896" y="5993165"/>
            <a:ext cx="454389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541540-AEB6-4EBE-936A-45AB9A6C676F}"/>
              </a:ext>
            </a:extLst>
          </p:cNvPr>
          <p:cNvSpPr txBox="1"/>
          <p:nvPr/>
        </p:nvSpPr>
        <p:spPr>
          <a:xfrm>
            <a:off x="257928" y="3985533"/>
            <a:ext cx="161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Effort</a:t>
            </a:r>
          </a:p>
          <a:p>
            <a:r>
              <a:rPr lang="en-US" sz="1400" dirty="0" err="1"/>
              <a:t>Prestise</a:t>
            </a:r>
            <a:endParaRPr lang="en-US" sz="1400" dirty="0"/>
          </a:p>
          <a:p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daya</a:t>
            </a:r>
            <a:endParaRPr lang="id-ID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5FF319-426A-496B-A60B-39C1155E50D4}"/>
              </a:ext>
            </a:extLst>
          </p:cNvPr>
          <p:cNvSpPr txBox="1"/>
          <p:nvPr/>
        </p:nvSpPr>
        <p:spPr>
          <a:xfrm>
            <a:off x="2550807" y="6155471"/>
            <a:ext cx="329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(project life cycle)</a:t>
            </a:r>
            <a:endParaRPr lang="id-ID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69391B-46F7-4F56-AC7C-9C2A4558B123}"/>
              </a:ext>
            </a:extLst>
          </p:cNvPr>
          <p:cNvSpPr txBox="1"/>
          <p:nvPr/>
        </p:nvSpPr>
        <p:spPr>
          <a:xfrm>
            <a:off x="1919482" y="3372248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Design</a:t>
            </a:r>
            <a:endParaRPr lang="id-ID" sz="15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3393DA-D359-4DC7-8AB9-5A5C9431B0B0}"/>
              </a:ext>
            </a:extLst>
          </p:cNvPr>
          <p:cNvSpPr txBox="1"/>
          <p:nvPr/>
        </p:nvSpPr>
        <p:spPr>
          <a:xfrm>
            <a:off x="3196198" y="5452159"/>
            <a:ext cx="2022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Implementasi</a:t>
            </a:r>
            <a:endParaRPr lang="en-US" sz="1500" dirty="0"/>
          </a:p>
          <a:p>
            <a:r>
              <a:rPr lang="en-US" sz="1500" dirty="0"/>
              <a:t>+ Monitoring</a:t>
            </a:r>
            <a:endParaRPr lang="id-ID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287496-2E5C-4E4C-B98E-2D0C28D30026}"/>
              </a:ext>
            </a:extLst>
          </p:cNvPr>
          <p:cNvSpPr txBox="1"/>
          <p:nvPr/>
        </p:nvSpPr>
        <p:spPr>
          <a:xfrm>
            <a:off x="4720266" y="4469030"/>
            <a:ext cx="20229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Evaluasi</a:t>
            </a:r>
            <a:endParaRPr lang="id-ID" sz="1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6EFDFF0-64AD-47F6-84CF-4517405C8440}"/>
                  </a:ext>
                </a:extLst>
              </p14:cNvPr>
              <p14:cNvContentPartPr/>
              <p14:nvPr/>
            </p14:nvContentPartPr>
            <p14:xfrm>
              <a:off x="7492573" y="3243225"/>
              <a:ext cx="3787560" cy="2437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6EFDFF0-64AD-47F6-84CF-4517405C84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4573" y="3225585"/>
                <a:ext cx="3823200" cy="24735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A050C90-F6E9-4CDC-B9A2-39F308FCA19C}"/>
              </a:ext>
            </a:extLst>
          </p:cNvPr>
          <p:cNvSpPr txBox="1"/>
          <p:nvPr/>
        </p:nvSpPr>
        <p:spPr>
          <a:xfrm>
            <a:off x="7379863" y="5102214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Design</a:t>
            </a:r>
            <a:endParaRPr lang="id-ID" sz="15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32D82C-2015-4BF3-B442-66655FB23841}"/>
              </a:ext>
            </a:extLst>
          </p:cNvPr>
          <p:cNvSpPr txBox="1"/>
          <p:nvPr/>
        </p:nvSpPr>
        <p:spPr>
          <a:xfrm>
            <a:off x="9152819" y="3688953"/>
            <a:ext cx="2022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Implementasi</a:t>
            </a:r>
            <a:endParaRPr lang="en-US" sz="1500" dirty="0"/>
          </a:p>
          <a:p>
            <a:r>
              <a:rPr lang="en-US" sz="1500" dirty="0"/>
              <a:t>+ Monitoring</a:t>
            </a:r>
            <a:endParaRPr lang="id-ID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296648-0858-4A57-9ACA-9AD29D7A9693}"/>
              </a:ext>
            </a:extLst>
          </p:cNvPr>
          <p:cNvSpPr txBox="1"/>
          <p:nvPr/>
        </p:nvSpPr>
        <p:spPr>
          <a:xfrm>
            <a:off x="10763335" y="4342523"/>
            <a:ext cx="20229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Evaluasi</a:t>
            </a:r>
            <a:endParaRPr lang="id-ID" sz="1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F9E4D1-C56B-4CE9-A139-824DEB5E8177}"/>
              </a:ext>
            </a:extLst>
          </p:cNvPr>
          <p:cNvSpPr txBox="1"/>
          <p:nvPr/>
        </p:nvSpPr>
        <p:spPr>
          <a:xfrm>
            <a:off x="8449100" y="6155471"/>
            <a:ext cx="329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(project life cycle)</a:t>
            </a:r>
            <a:endParaRPr lang="id-ID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0B8915-6FFB-4B64-9E67-113D34CA4B4E}"/>
              </a:ext>
            </a:extLst>
          </p:cNvPr>
          <p:cNvSpPr txBox="1"/>
          <p:nvPr/>
        </p:nvSpPr>
        <p:spPr>
          <a:xfrm>
            <a:off x="1501344" y="2169671"/>
            <a:ext cx="417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Cara </a:t>
            </a:r>
            <a:r>
              <a:rPr lang="en-US" b="1" dirty="0" err="1"/>
              <a:t>tradisional</a:t>
            </a:r>
            <a:r>
              <a:rPr lang="en-US" b="1" dirty="0"/>
              <a:t>: </a:t>
            </a:r>
            <a:r>
              <a:rPr lang="en-US" sz="1500" dirty="0" err="1"/>
              <a:t>Penekanan</a:t>
            </a:r>
            <a:r>
              <a:rPr lang="en-US" sz="1500" dirty="0"/>
              <a:t> pada design, </a:t>
            </a:r>
            <a:r>
              <a:rPr lang="en-US" sz="1500" dirty="0" err="1"/>
              <a:t>pengurangan</a:t>
            </a:r>
            <a:r>
              <a:rPr lang="en-US" sz="1500" dirty="0"/>
              <a:t> </a:t>
            </a:r>
            <a:r>
              <a:rPr lang="en-US" sz="1500" i="1" dirty="0"/>
              <a:t>effort </a:t>
            </a:r>
            <a:r>
              <a:rPr lang="en-US" sz="1500" dirty="0"/>
              <a:t>pada </a:t>
            </a:r>
            <a:r>
              <a:rPr lang="en-US" sz="1500" dirty="0" err="1"/>
              <a:t>implementasi</a:t>
            </a:r>
            <a:r>
              <a:rPr lang="en-US" sz="1500" dirty="0"/>
              <a:t>, </a:t>
            </a:r>
            <a:r>
              <a:rPr lang="en-US" sz="1500" dirty="0" err="1"/>
              <a:t>penundaan</a:t>
            </a:r>
            <a:r>
              <a:rPr lang="en-US" sz="1500" dirty="0"/>
              <a:t> </a:t>
            </a:r>
            <a:r>
              <a:rPr lang="en-US" sz="1500" dirty="0" err="1"/>
              <a:t>evaluasi</a:t>
            </a:r>
            <a:endParaRPr lang="id-ID" sz="1500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E09CA7-FF86-4BEB-850B-17F38EE630DF}"/>
              </a:ext>
            </a:extLst>
          </p:cNvPr>
          <p:cNvSpPr txBox="1"/>
          <p:nvPr/>
        </p:nvSpPr>
        <p:spPr>
          <a:xfrm>
            <a:off x="7230896" y="2169671"/>
            <a:ext cx="417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Cara </a:t>
            </a:r>
            <a:r>
              <a:rPr lang="en-US" b="1" dirty="0" err="1"/>
              <a:t>adaptif</a:t>
            </a:r>
            <a:r>
              <a:rPr lang="en-US" b="1" dirty="0"/>
              <a:t>: </a:t>
            </a:r>
            <a:r>
              <a:rPr lang="en-US" sz="1500" dirty="0"/>
              <a:t>Design yang </a:t>
            </a:r>
            <a:r>
              <a:rPr lang="en-US" sz="1500" dirty="0" err="1"/>
              <a:t>adaptif</a:t>
            </a:r>
            <a:r>
              <a:rPr lang="en-US" sz="1500" dirty="0"/>
              <a:t>, </a:t>
            </a:r>
            <a:r>
              <a:rPr lang="en-US" sz="1500" dirty="0" err="1"/>
              <a:t>implementasi</a:t>
            </a:r>
            <a:r>
              <a:rPr lang="en-US" sz="1500" dirty="0"/>
              <a:t> yang </a:t>
            </a:r>
            <a:r>
              <a:rPr lang="en-US" sz="1500" dirty="0" err="1"/>
              <a:t>adaptif</a:t>
            </a:r>
            <a:r>
              <a:rPr lang="en-US" sz="1500" dirty="0"/>
              <a:t>, </a:t>
            </a:r>
            <a:r>
              <a:rPr lang="en-US" sz="1500" dirty="0" err="1"/>
              <a:t>evaluasi</a:t>
            </a:r>
            <a:r>
              <a:rPr lang="en-US" sz="1500" dirty="0"/>
              <a:t> yang </a:t>
            </a:r>
            <a:r>
              <a:rPr lang="en-US" sz="1500" dirty="0" err="1"/>
              <a:t>berkelanjutan</a:t>
            </a:r>
            <a:r>
              <a:rPr lang="en-US" sz="1500" dirty="0"/>
              <a:t> dan </a:t>
            </a:r>
            <a:r>
              <a:rPr lang="en-US" sz="1500" dirty="0" err="1"/>
              <a:t>iteratif</a:t>
            </a:r>
            <a:endParaRPr lang="id-ID" sz="1500" i="1" dirty="0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172C72F-1619-4E5E-AA19-530C86C1F40A}"/>
              </a:ext>
            </a:extLst>
          </p:cNvPr>
          <p:cNvCxnSpPr>
            <a:cxnSpLocks/>
            <a:stCxn id="49" idx="1"/>
            <a:endCxn id="48" idx="2"/>
          </p:cNvCxnSpPr>
          <p:nvPr/>
        </p:nvCxnSpPr>
        <p:spPr>
          <a:xfrm rot="10800000">
            <a:off x="10164277" y="4242952"/>
            <a:ext cx="599059" cy="2611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973C2354-87EF-44ED-BF99-283A79F39D99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>
          <a:xfrm rot="10800000" flipV="1">
            <a:off x="7837063" y="4504106"/>
            <a:ext cx="2926272" cy="5981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654" name="Picture 6" descr="475027293">
            <a:extLst>
              <a:ext uri="{FF2B5EF4-FFF2-40B4-BE49-F238E27FC236}">
                <a16:creationId xmlns:a16="http://schemas.microsoft.com/office/drawing/2014/main" id="{6CE1D91F-5502-4ABC-8CDA-93C4D860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63" y="4608603"/>
            <a:ext cx="573343" cy="5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ED62CBC-3AC4-4C21-8E4A-54003536AF29}"/>
              </a:ext>
            </a:extLst>
          </p:cNvPr>
          <p:cNvSpPr txBox="1"/>
          <p:nvPr/>
        </p:nvSpPr>
        <p:spPr>
          <a:xfrm>
            <a:off x="6031912" y="3985533"/>
            <a:ext cx="161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Effort</a:t>
            </a:r>
          </a:p>
          <a:p>
            <a:r>
              <a:rPr lang="en-US" sz="1400" dirty="0" err="1"/>
              <a:t>Prestise</a:t>
            </a:r>
            <a:endParaRPr lang="en-US" sz="1400" dirty="0"/>
          </a:p>
          <a:p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daya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83317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AD8943-00C5-4CFA-AA53-2EAAD7BDE4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AD8943-00C5-4CFA-AA53-2EAAD7BDE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F3F44B-60ED-4D44-9B3E-E2BBC72C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US" sz="2800" dirty="0" err="1"/>
              <a:t>Kebijakan</a:t>
            </a:r>
            <a:r>
              <a:rPr lang="en-US" sz="2800" dirty="0"/>
              <a:t> </a:t>
            </a:r>
            <a:r>
              <a:rPr lang="en-US" sz="2800" dirty="0" err="1"/>
              <a:t>publik</a:t>
            </a:r>
            <a:r>
              <a:rPr lang="en-US" sz="2800" dirty="0"/>
              <a:t> yang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dan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yang </a:t>
            </a:r>
            <a:r>
              <a:rPr lang="en-US" sz="2800" dirty="0" err="1"/>
              <a:t>sesuai</a:t>
            </a:r>
            <a:r>
              <a:rPr lang="en-US" sz="2800" dirty="0"/>
              <a:t>, </a:t>
            </a:r>
            <a:r>
              <a:rPr lang="en-US" sz="2800" dirty="0" err="1"/>
              <a:t>walaupun</a:t>
            </a:r>
            <a:r>
              <a:rPr lang="en-US" sz="2800" dirty="0"/>
              <a:t> </a:t>
            </a:r>
            <a:r>
              <a:rPr lang="en-US" sz="2800" dirty="0" err="1"/>
              <a:t>diperhadapkan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resistensi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endParaRPr lang="id-ID" sz="2800" dirty="0"/>
          </a:p>
        </p:txBody>
      </p:sp>
      <p:pic>
        <p:nvPicPr>
          <p:cNvPr id="9227" name="Picture 11" descr="See the source image">
            <a:extLst>
              <a:ext uri="{FF2B5EF4-FFF2-40B4-BE49-F238E27FC236}">
                <a16:creationId xmlns:a16="http://schemas.microsoft.com/office/drawing/2014/main" id="{FBF450CB-9CCE-4035-9A2F-376CB30B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79" y="2298700"/>
            <a:ext cx="3411873" cy="21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8DDBB4-DCB4-4679-BAB6-375B54C4C5A6}"/>
              </a:ext>
            </a:extLst>
          </p:cNvPr>
          <p:cNvSpPr txBox="1"/>
          <p:nvPr/>
        </p:nvSpPr>
        <p:spPr>
          <a:xfrm>
            <a:off x="1285153" y="4517656"/>
            <a:ext cx="422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Vaksin</a:t>
            </a:r>
            <a:r>
              <a:rPr lang="en-US" b="1" dirty="0"/>
              <a:t> Covid -19</a:t>
            </a:r>
            <a:endParaRPr lang="id-ID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BE319-D006-4FBF-8A1C-68B5CA930B3F}"/>
              </a:ext>
            </a:extLst>
          </p:cNvPr>
          <p:cNvSpPr txBox="1"/>
          <p:nvPr/>
        </p:nvSpPr>
        <p:spPr>
          <a:xfrm>
            <a:off x="6862425" y="4477044"/>
            <a:ext cx="341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PPKM</a:t>
            </a:r>
            <a:endParaRPr lang="id-ID" b="1" dirty="0"/>
          </a:p>
        </p:txBody>
      </p:sp>
      <p:pic>
        <p:nvPicPr>
          <p:cNvPr id="17" name="Picture 4" descr="Image result for ppkm di indonesia">
            <a:extLst>
              <a:ext uri="{FF2B5EF4-FFF2-40B4-BE49-F238E27FC236}">
                <a16:creationId xmlns:a16="http://schemas.microsoft.com/office/drawing/2014/main" id="{BBAF4379-625E-4136-8B02-8093917C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26" y="2298701"/>
            <a:ext cx="3411874" cy="21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4B2AEB-8276-46DE-A3A9-4E0117FE0D46}"/>
              </a:ext>
            </a:extLst>
          </p:cNvPr>
          <p:cNvSpPr txBox="1"/>
          <p:nvPr/>
        </p:nvSpPr>
        <p:spPr>
          <a:xfrm>
            <a:off x="165652" y="5008480"/>
            <a:ext cx="150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Masalah</a:t>
            </a:r>
            <a:endParaRPr lang="id-ID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6AFC5E-8721-4978-ABA7-56098F80FC1D}"/>
              </a:ext>
            </a:extLst>
          </p:cNvPr>
          <p:cNvSpPr txBox="1"/>
          <p:nvPr/>
        </p:nvSpPr>
        <p:spPr>
          <a:xfrm>
            <a:off x="165652" y="5718292"/>
            <a:ext cx="150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Solusi</a:t>
            </a:r>
            <a:endParaRPr lang="id-ID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ED4C-AA5C-4C36-9BEB-BEEE490873AD}"/>
              </a:ext>
            </a:extLst>
          </p:cNvPr>
          <p:cNvCxnSpPr/>
          <p:nvPr/>
        </p:nvCxnSpPr>
        <p:spPr>
          <a:xfrm>
            <a:off x="165652" y="4907309"/>
            <a:ext cx="11118044" cy="256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870BFD-9139-4AB3-A49F-2F540047D319}"/>
              </a:ext>
            </a:extLst>
          </p:cNvPr>
          <p:cNvSpPr txBox="1"/>
          <p:nvPr/>
        </p:nvSpPr>
        <p:spPr>
          <a:xfrm>
            <a:off x="1872379" y="5001605"/>
            <a:ext cx="428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Jelas</a:t>
            </a:r>
            <a:r>
              <a:rPr lang="en-US" sz="1200" dirty="0"/>
              <a:t>: </a:t>
            </a:r>
            <a:r>
              <a:rPr lang="en-US" sz="1200" dirty="0" err="1"/>
              <a:t>Walaupun</a:t>
            </a:r>
            <a:r>
              <a:rPr lang="en-US" sz="1200" dirty="0"/>
              <a:t> </a:t>
            </a:r>
            <a:r>
              <a:rPr lang="en-US" sz="1200" dirty="0" err="1"/>
              <a:t>vaksin</a:t>
            </a:r>
            <a:r>
              <a:rPr lang="en-US" sz="1200" dirty="0"/>
              <a:t> </a:t>
            </a:r>
            <a:r>
              <a:rPr lang="en-US" sz="1200" dirty="0" err="1"/>
              <a:t>terbukti</a:t>
            </a:r>
            <a:r>
              <a:rPr lang="en-US" sz="1200" dirty="0"/>
              <a:t> </a:t>
            </a:r>
            <a:r>
              <a:rPr lang="en-US" sz="1200" dirty="0" err="1"/>
              <a:t>menurunkan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Covid-19,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warga</a:t>
            </a:r>
            <a:r>
              <a:rPr lang="en-US" sz="1200" dirty="0"/>
              <a:t> yang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resisten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vaksin</a:t>
            </a:r>
            <a:endParaRPr lang="id-ID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D61AF2-E009-42E8-A79A-8263DCCF5BD2}"/>
              </a:ext>
            </a:extLst>
          </p:cNvPr>
          <p:cNvSpPr txBox="1"/>
          <p:nvPr/>
        </p:nvSpPr>
        <p:spPr>
          <a:xfrm>
            <a:off x="1872379" y="5672125"/>
            <a:ext cx="422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Membutuhkan</a:t>
            </a:r>
            <a:r>
              <a:rPr lang="en-US" sz="1200" b="1" dirty="0"/>
              <a:t> proses </a:t>
            </a:r>
            <a:r>
              <a:rPr lang="en-US" sz="1200" b="1" dirty="0" err="1"/>
              <a:t>belajar</a:t>
            </a:r>
            <a:r>
              <a:rPr lang="en-US" sz="1200" b="1" dirty="0"/>
              <a:t> dan </a:t>
            </a:r>
            <a:r>
              <a:rPr lang="en-US" sz="1200" b="1" dirty="0" err="1"/>
              <a:t>cara</a:t>
            </a:r>
            <a:r>
              <a:rPr lang="en-US" sz="1200" b="1" dirty="0"/>
              <a:t> </a:t>
            </a:r>
            <a:r>
              <a:rPr lang="en-US" sz="1200" b="1" dirty="0" err="1"/>
              <a:t>kreatif</a:t>
            </a:r>
            <a:r>
              <a:rPr lang="en-US" sz="12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Iming-iming</a:t>
            </a:r>
            <a:r>
              <a:rPr lang="en-US" sz="1200" dirty="0"/>
              <a:t> </a:t>
            </a:r>
            <a:r>
              <a:rPr lang="en-US" sz="1200" dirty="0" err="1"/>
              <a:t>diberikan</a:t>
            </a:r>
            <a:r>
              <a:rPr lang="en-US" sz="1200" dirty="0"/>
              <a:t> </a:t>
            </a:r>
            <a:r>
              <a:rPr lang="en-US" sz="1200" dirty="0" err="1"/>
              <a:t>ayam</a:t>
            </a:r>
            <a:r>
              <a:rPr lang="en-US" sz="1200" dirty="0"/>
              <a:t> </a:t>
            </a:r>
            <a:r>
              <a:rPr lang="en-US" sz="1200" dirty="0" err="1"/>
              <a:t>hidup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vaksin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Dipublikasikan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“Aman dan Halal”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Disambungkan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Peduli</a:t>
            </a:r>
            <a:r>
              <a:rPr lang="en-US" sz="1200" dirty="0"/>
              <a:t> </a:t>
            </a:r>
            <a:r>
              <a:rPr lang="en-US" sz="1200" dirty="0" err="1"/>
              <a:t>Lindungi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A9326-CDA6-4D8F-96F2-692690E97143}"/>
              </a:ext>
            </a:extLst>
          </p:cNvPr>
          <p:cNvSpPr txBox="1"/>
          <p:nvPr/>
        </p:nvSpPr>
        <p:spPr>
          <a:xfrm>
            <a:off x="6862425" y="5001605"/>
            <a:ext cx="428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Jelas</a:t>
            </a:r>
            <a:r>
              <a:rPr lang="en-US" sz="1200" dirty="0"/>
              <a:t>: </a:t>
            </a:r>
            <a:r>
              <a:rPr lang="en-US" sz="1200" dirty="0" err="1"/>
              <a:t>hasil</a:t>
            </a:r>
            <a:r>
              <a:rPr lang="en-US" sz="1200" dirty="0"/>
              <a:t> tracking </a:t>
            </a:r>
            <a:r>
              <a:rPr lang="en-US" sz="1200" dirty="0" err="1"/>
              <a:t>kasus</a:t>
            </a:r>
            <a:r>
              <a:rPr lang="en-US" sz="1200" dirty="0"/>
              <a:t>, </a:t>
            </a:r>
            <a:r>
              <a:rPr lang="en-US" sz="1200" dirty="0" err="1"/>
              <a:t>terbukti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kenaikkan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liburan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PPKM yang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ketat</a:t>
            </a:r>
            <a:endParaRPr lang="id-ID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329A79-BBCF-445C-84AE-A595B13C25FC}"/>
              </a:ext>
            </a:extLst>
          </p:cNvPr>
          <p:cNvSpPr txBox="1"/>
          <p:nvPr/>
        </p:nvSpPr>
        <p:spPr>
          <a:xfrm>
            <a:off x="6862425" y="5672125"/>
            <a:ext cx="422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Membutuhkan</a:t>
            </a:r>
            <a:r>
              <a:rPr lang="en-US" sz="1200" b="1" dirty="0"/>
              <a:t> proses </a:t>
            </a:r>
            <a:r>
              <a:rPr lang="en-US" sz="1200" b="1" dirty="0" err="1"/>
              <a:t>belajar</a:t>
            </a:r>
            <a:r>
              <a:rPr lang="en-US" sz="1200" b="1" dirty="0"/>
              <a:t> dan </a:t>
            </a:r>
            <a:r>
              <a:rPr lang="en-US" sz="1200" b="1" dirty="0" err="1"/>
              <a:t>sedikit</a:t>
            </a:r>
            <a:r>
              <a:rPr lang="en-US" sz="1200" b="1" dirty="0"/>
              <a:t> </a:t>
            </a:r>
            <a:r>
              <a:rPr lang="en-US" sz="1200" b="1" dirty="0" err="1"/>
              <a:t>pemaksaan</a:t>
            </a:r>
            <a:r>
              <a:rPr lang="en-US" sz="12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Pengetatan</a:t>
            </a:r>
            <a:r>
              <a:rPr lang="en-US" sz="1200" dirty="0"/>
              <a:t> PPKM dan </a:t>
            </a:r>
            <a:r>
              <a:rPr lang="en-US" sz="1200" dirty="0" err="1"/>
              <a:t>pengerahan</a:t>
            </a:r>
            <a:r>
              <a:rPr lang="en-US" sz="1200" dirty="0"/>
              <a:t> </a:t>
            </a:r>
            <a:r>
              <a:rPr lang="en-US" sz="1200" dirty="0" err="1"/>
              <a:t>polisi</a:t>
            </a:r>
            <a:r>
              <a:rPr lang="en-US" sz="1200" dirty="0"/>
              <a:t> dan TNI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Sanksi</a:t>
            </a:r>
            <a:r>
              <a:rPr lang="en-US" sz="1200" dirty="0"/>
              <a:t> yang </a:t>
            </a:r>
            <a:r>
              <a:rPr lang="en-US" sz="1200" dirty="0" err="1"/>
              <a:t>diberlakukan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yang </a:t>
            </a:r>
            <a:r>
              <a:rPr lang="en-US" sz="1200" dirty="0" err="1"/>
              <a:t>melanggar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51994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AD8943-00C5-4CFA-AA53-2EAAD7BDE4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5168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AD8943-00C5-4CFA-AA53-2EAAD7BDE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F3F44B-60ED-4D44-9B3E-E2BBC72C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US" sz="3200" dirty="0" err="1"/>
              <a:t>Menurut</a:t>
            </a:r>
            <a:r>
              <a:rPr lang="en-US" sz="3200" dirty="0"/>
              <a:t> </a:t>
            </a:r>
            <a:r>
              <a:rPr lang="en-US" sz="3200" dirty="0" err="1"/>
              <a:t>kamu</a:t>
            </a:r>
            <a:r>
              <a:rPr lang="en-US" sz="3200" dirty="0"/>
              <a:t>, </a:t>
            </a:r>
            <a:r>
              <a:rPr lang="en-US" sz="3200" dirty="0" err="1"/>
              <a:t>kebijakan</a:t>
            </a:r>
            <a:r>
              <a:rPr lang="en-US" sz="3200" dirty="0"/>
              <a:t> </a:t>
            </a:r>
            <a:r>
              <a:rPr lang="en-US" sz="3200" dirty="0" err="1"/>
              <a:t>mengenai</a:t>
            </a:r>
            <a:r>
              <a:rPr lang="en-US" sz="3200" dirty="0"/>
              <a:t> _________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pendekatan</a:t>
            </a:r>
            <a:r>
              <a:rPr lang="en-US" sz="3200" dirty="0"/>
              <a:t> </a:t>
            </a:r>
            <a:r>
              <a:rPr lang="en-US" sz="3200" dirty="0" err="1"/>
              <a:t>teknikal</a:t>
            </a:r>
            <a:r>
              <a:rPr lang="en-US" sz="3200" dirty="0"/>
              <a:t>, </a:t>
            </a:r>
            <a:r>
              <a:rPr lang="en-US" sz="3200" dirty="0" err="1"/>
              <a:t>adaptif</a:t>
            </a:r>
            <a:r>
              <a:rPr lang="en-US" sz="3200" dirty="0"/>
              <a:t>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campuran</a:t>
            </a:r>
            <a:r>
              <a:rPr lang="en-US" sz="3200" dirty="0"/>
              <a:t> </a:t>
            </a:r>
            <a:r>
              <a:rPr lang="en-US" sz="3200" dirty="0" err="1"/>
              <a:t>keduanya</a:t>
            </a:r>
            <a:r>
              <a:rPr lang="en-US" sz="3200" dirty="0"/>
              <a:t>?</a:t>
            </a:r>
            <a:endParaRPr lang="id-ID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8DDBB4-DCB4-4679-BAB6-375B54C4C5A6}"/>
              </a:ext>
            </a:extLst>
          </p:cNvPr>
          <p:cNvSpPr txBox="1"/>
          <p:nvPr/>
        </p:nvSpPr>
        <p:spPr>
          <a:xfrm>
            <a:off x="3688080" y="5308600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Dana </a:t>
            </a:r>
            <a:r>
              <a:rPr lang="en-US" b="1" dirty="0" err="1"/>
              <a:t>Desa</a:t>
            </a:r>
            <a:endParaRPr lang="id-ID" b="1" dirty="0"/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377B81EF-6673-4AB1-930F-520A896A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2"/>
          <a:stretch/>
        </p:blipFill>
        <p:spPr bwMode="auto">
          <a:xfrm>
            <a:off x="0" y="-635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BBB400-E718-4B2B-9962-7AF4B22A6AAD}"/>
              </a:ext>
            </a:extLst>
          </p:cNvPr>
          <p:cNvSpPr/>
          <p:nvPr/>
        </p:nvSpPr>
        <p:spPr>
          <a:xfrm>
            <a:off x="0" y="5719572"/>
            <a:ext cx="12192000" cy="11795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/>
              <a:t>Kebijakan</a:t>
            </a:r>
            <a:r>
              <a:rPr lang="en-US" sz="3000" b="1" dirty="0"/>
              <a:t> Dana </a:t>
            </a:r>
            <a:r>
              <a:rPr lang="en-US" sz="3000" b="1" dirty="0" err="1"/>
              <a:t>Desa</a:t>
            </a:r>
            <a:endParaRPr lang="id-ID" sz="3000" b="1" dirty="0"/>
          </a:p>
        </p:txBody>
      </p:sp>
    </p:spTree>
    <p:extLst>
      <p:ext uri="{BB962C8B-B14F-4D97-AF65-F5344CB8AC3E}">
        <p14:creationId xmlns:p14="http://schemas.microsoft.com/office/powerpoint/2010/main" val="2918571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DD33C7"/>
      </a:accent1>
      <a:accent2>
        <a:srgbClr val="9A21CB"/>
      </a:accent2>
      <a:accent3>
        <a:srgbClr val="6533DD"/>
      </a:accent3>
      <a:accent4>
        <a:srgbClr val="2539CC"/>
      </a:accent4>
      <a:accent5>
        <a:srgbClr val="338EDD"/>
      </a:accent5>
      <a:accent6>
        <a:srgbClr val="20BFC7"/>
      </a:accent6>
      <a:hlink>
        <a:srgbClr val="3F6E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1069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AccentBoxVTI</vt:lpstr>
      <vt:lpstr>think-cell Slide</vt:lpstr>
      <vt:lpstr>Public Policy and Adaptive Challenges</vt:lpstr>
      <vt:lpstr>Agenda</vt:lpstr>
      <vt:lpstr>Menurut kamu, kebijakan mengenai _________ menggunakan pendekatan teknikal, adaptif, atau campuran keduanya?</vt:lpstr>
      <vt:lpstr>Menurut kamu, kebijakan mengenai _________ menggunakan pendekatan teknikal, adaptif, atau campuran keduanya?</vt:lpstr>
      <vt:lpstr>Teknikal vs Adaptif</vt:lpstr>
      <vt:lpstr>Teknikal vs Adaptif</vt:lpstr>
      <vt:lpstr>Pembuatan dan implementasi kebijakan publik membutuhkan penyesuaian alokasi effort, prestise, dan sumber daya</vt:lpstr>
      <vt:lpstr>Kebijakan publik yang baik mampu mengidentifikasi masalah dengan benar dan memberikan solusi yang sesuai, walaupun diperhadapkan dengan resistensi masyarakat</vt:lpstr>
      <vt:lpstr>Menurut kamu, kebijakan mengenai _________ menggunakan pendekatan teknikal, adaptif, atau campuran keduanya?</vt:lpstr>
      <vt:lpstr>Menjadi praktisi kebijakan yang adaptif </vt:lpstr>
      <vt:lpstr>1. Naik keatas balkon</vt:lpstr>
      <vt:lpstr>2. Diagnosa kondisi &amp; tentukan intervensi</vt:lpstr>
      <vt:lpstr>3. Atur konflik produktif dan hindari “work avoidance”</vt:lpstr>
      <vt:lpstr>4. Fokus pada inti permasalahan</vt:lpstr>
      <vt:lpstr>5. Hindari Menawarkan Solusi</vt:lpstr>
      <vt:lpstr>6. Kembangkan kapasitas kepemimpinan</vt:lpstr>
      <vt:lpstr>Break 10 Menit</vt:lpstr>
      <vt:lpstr>Studi Kasus - Penggusuran</vt:lpstr>
      <vt:lpstr>Without understanding the nature of losses, we cannot know the nature of resistance  Ron Heifetz Harvard Kennedy School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Kebijakan Publik Adaptif vs Teknikal</dc:title>
  <dc:creator>Tjahjono, Jane Setiani</dc:creator>
  <cp:lastModifiedBy>Tjahjono, Jane Setiani</cp:lastModifiedBy>
  <cp:revision>56</cp:revision>
  <dcterms:created xsi:type="dcterms:W3CDTF">2022-01-12T10:48:24Z</dcterms:created>
  <dcterms:modified xsi:type="dcterms:W3CDTF">2022-01-15T13:15:48Z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2022-01-12T10:48:24Z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91e73d1b-d2a4-4fed-970a-f2d8bf17ad36</vt:lpwstr>
  </property>
  <property fmtid="{D5CDD505-2E9C-101B-9397-08002B2CF9AE}" pid="8" name="MSIP_Label_ea60d57e-af5b-4752-ac57-3e4f28ca11dc_ContentBits">
    <vt:lpwstr>0</vt:lpwstr>
  </property>
</Properties>
</file>