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936" r:id="rId3"/>
    <p:sldId id="937" r:id="rId5"/>
    <p:sldId id="867" r:id="rId6"/>
    <p:sldId id="939" r:id="rId7"/>
    <p:sldId id="958" r:id="rId8"/>
    <p:sldId id="888" r:id="rId9"/>
    <p:sldId id="941" r:id="rId10"/>
    <p:sldId id="959" r:id="rId11"/>
    <p:sldId id="961" r:id="rId12"/>
    <p:sldId id="943" r:id="rId13"/>
    <p:sldId id="945" r:id="rId14"/>
    <p:sldId id="947" r:id="rId15"/>
    <p:sldId id="946" r:id="rId16"/>
    <p:sldId id="948" r:id="rId17"/>
    <p:sldId id="963" r:id="rId18"/>
    <p:sldId id="950" r:id="rId19"/>
    <p:sldId id="964" r:id="rId20"/>
    <p:sldId id="962" r:id="rId21"/>
    <p:sldId id="949" r:id="rId22"/>
    <p:sldId id="953" r:id="rId23"/>
    <p:sldId id="960" r:id="rId24"/>
    <p:sldId id="954" r:id="rId25"/>
    <p:sldId id="955" r:id="rId26"/>
    <p:sldId id="956" r:id="rId27"/>
    <p:sldId id="262" r:id="rId28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396" y="-90"/>
      </p:cViewPr>
      <p:guideLst>
        <p:guide orient="horz" pos="15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c.runoob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://tool.oschina.net/reg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正则表达式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1455534"/>
            <a:ext cx="6594475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mtClean="0">
                <a:sym typeface="+mn-ea"/>
              </a:rPr>
              <a:t>正则表达式中的边界</a:t>
            </a:r>
            <a:r>
              <a:rPr lang="zh-CN" altLang="en-US" dirty="0">
                <a:sym typeface="+mn-ea"/>
              </a:rPr>
              <a:t>符（位置符）</a:t>
            </a:r>
            <a:r>
              <a:rPr lang="en-US" altLang="zh-CN" dirty="0">
                <a:sym typeface="+mn-ea"/>
              </a:rPr>
              <a:t>用来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提示字符所处的位置</a:t>
            </a:r>
            <a:r>
              <a:rPr lang="en-US" altLang="zh-CN" dirty="0">
                <a:sym typeface="+mn-ea"/>
              </a:rPr>
              <a:t>，</a:t>
            </a:r>
            <a:r>
              <a:rPr lang="en-US" altLang="zh-CN">
                <a:sym typeface="+mn-ea"/>
              </a:rPr>
              <a:t>主要有两个字符</a:t>
            </a:r>
            <a:r>
              <a:rPr lang="en-US" altLang="zh-CN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pic>
        <p:nvPicPr>
          <p:cNvPr id="2" name="图片 1" descr="SF]2QQFZ1]PO~X)]ZN8$~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868804"/>
            <a:ext cx="6998970" cy="1099820"/>
          </a:xfrm>
          <a:prstGeom prst="rect">
            <a:avLst/>
          </a:prstGeom>
        </p:spPr>
      </p:pic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边界</a:t>
            </a:r>
            <a:r>
              <a:rPr lang="zh-CN" altLang="en-US" dirty="0"/>
              <a:t>符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3104796"/>
            <a:ext cx="6594475" cy="3823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mtClean="0">
                <a:sym typeface="+mn-ea"/>
              </a:rPr>
              <a:t>如果 ^ 和 $ 在一起，表示</a:t>
            </a:r>
            <a:r>
              <a:rPr lang="zh-CN" altLang="en-US" dirty="0">
                <a:sym typeface="+mn-ea"/>
              </a:rPr>
              <a:t>必须是</a:t>
            </a:r>
            <a:r>
              <a:rPr lang="zh-CN" altLang="en-US">
                <a:sym typeface="+mn-ea"/>
              </a:rPr>
              <a:t>精确</a:t>
            </a:r>
            <a:r>
              <a:rPr lang="zh-CN" altLang="en-US" smtClean="0">
                <a:sym typeface="+mn-ea"/>
              </a:rPr>
              <a:t>匹配。</a:t>
            </a:r>
            <a:endParaRPr lang="zh-CN" altLang="en-US" dirty="0">
              <a:sym typeface="+mn-ea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5" y="1464342"/>
            <a:ext cx="745426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字符类表示有一系列字符可供选择，只要匹配其中一个就可以了。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所有可供选择的字符都放在方括号内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dirty="0" smtClean="0"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3905" y="1941830"/>
            <a:ext cx="745426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smtClean="0">
                <a:sym typeface="+mn-ea"/>
              </a:rPr>
              <a:t>1. []  </a:t>
            </a:r>
            <a:r>
              <a:rPr lang="zh-CN" altLang="en-US" smtClean="0">
                <a:sym typeface="+mn-ea"/>
              </a:rPr>
              <a:t>方括号 </a:t>
            </a:r>
            <a:r>
              <a:rPr lang="en-US" altLang="zh-CN" smtClean="0">
                <a:sym typeface="+mn-ea"/>
              </a:rPr>
              <a:t>  </a:t>
            </a:r>
            <a:endParaRPr lang="en-US" altLang="zh-CN" smtClean="0"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字符类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3905" y="2911354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/>
              <a:t>后面的字符串只要包含 </a:t>
            </a:r>
            <a:r>
              <a:rPr lang="en-US" altLang="zh-CN"/>
              <a:t>abc </a:t>
            </a:r>
            <a:r>
              <a:rPr lang="zh-CN" altLang="en-US"/>
              <a:t>中任意一个字符，都返回 </a:t>
            </a:r>
            <a:r>
              <a:rPr lang="en-US" altLang="zh-CN"/>
              <a:t>true 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1525" y="2285365"/>
            <a:ext cx="6594475" cy="45422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/[abc]/.test('andy')     // true </a:t>
            </a:r>
            <a:endParaRPr lang="en-US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1" grpId="0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5"/>
          <p:cNvSpPr>
            <a:spLocks noGrp="1"/>
          </p:cNvSpPr>
          <p:nvPr/>
        </p:nvSpPr>
        <p:spPr>
          <a:xfrm>
            <a:off x="763905" y="2911354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方括号内部加上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，这里表示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个英文字母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/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smtClean="0">
              <a:sym typeface="+mn-ea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525" y="2285365"/>
            <a:ext cx="6594475" cy="45422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</a:t>
            </a:r>
            <a:r>
              <a:rPr lang="en-US" altLang="zh-CN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^</a:t>
            </a: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a-z</a:t>
            </a: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]</a:t>
            </a:r>
            <a:r>
              <a:rPr lang="en-US" altLang="zh-CN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</a:t>
            </a: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/.test(</a:t>
            </a:r>
            <a:r>
              <a:rPr lang="en-US" altLang="zh-CN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</a:t>
            </a:r>
            <a:r>
              <a:rPr lang="en-US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')     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true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905" y="1941830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en-US" altLang="zh-CN" dirty="0" smtClean="0">
                <a:sym typeface="+mn-ea"/>
              </a:rPr>
              <a:t>2. </a:t>
            </a:r>
            <a:r>
              <a:rPr lang="en-US" altLang="zh-CN" dirty="0">
                <a:sym typeface="+mn-ea"/>
              </a:rPr>
              <a:t>[-]  </a:t>
            </a:r>
            <a:r>
              <a:rPr lang="zh-CN" altLang="en-US" dirty="0">
                <a:sym typeface="+mn-ea"/>
              </a:rPr>
              <a:t>方括号</a:t>
            </a:r>
            <a:r>
              <a:rPr lang="zh-CN" altLang="en-US" dirty="0" smtClean="0">
                <a:sym typeface="+mn-ea"/>
              </a:rPr>
              <a:t>内部 范围符</a:t>
            </a:r>
            <a:r>
              <a:rPr lang="en-US" altLang="zh-CN" dirty="0" smtClean="0">
                <a:sym typeface="+mn-ea"/>
              </a:rPr>
              <a:t>-  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71525" y="1464342"/>
            <a:ext cx="659447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字符类表示有一系列字符可供选择，只要匹配其中一个就可以了。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所有可供选择的字符都放在方括号内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smtClean="0">
              <a:sym typeface="+mn-ea"/>
            </a:endParaRPr>
          </a:p>
        </p:txBody>
      </p:sp>
      <p:sp>
        <p:nvSpPr>
          <p:cNvPr id="14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字符类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5" y="1464342"/>
            <a:ext cx="659447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字符类表示有一系列字符可供选择，只要匹配其中一个就可以了。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所有可供选择的字符都放在方括号内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smtClean="0">
              <a:sym typeface="+mn-ea"/>
            </a:endParaRPr>
          </a:p>
        </p:txBody>
      </p:sp>
      <p:sp>
        <p:nvSpPr>
          <p:cNvPr id="10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字符类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5" y="3313524"/>
            <a:ext cx="6594475" cy="3470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和边界符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，边界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到方括号外面。 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905" y="2911354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/>
              <a:t>方</a:t>
            </a:r>
            <a:r>
              <a:rPr lang="zh-CN" altLang="en-US" smtClean="0"/>
              <a:t>括号</a:t>
            </a:r>
            <a:r>
              <a:rPr lang="zh-CN" altLang="en-US"/>
              <a:t>内部加上 </a:t>
            </a:r>
            <a:r>
              <a:rPr lang="en-US" altLang="zh-CN"/>
              <a:t>^ </a:t>
            </a:r>
            <a:r>
              <a:rPr lang="zh-CN" altLang="en-US"/>
              <a:t>表示</a:t>
            </a:r>
            <a:r>
              <a:rPr lang="zh-CN" altLang="en-US">
                <a:solidFill>
                  <a:srgbClr val="FF0000"/>
                </a:solidFill>
              </a:rPr>
              <a:t>取反</a:t>
            </a:r>
            <a:r>
              <a:rPr lang="zh-CN" altLang="en-US"/>
              <a:t>，只要</a:t>
            </a:r>
            <a:r>
              <a:rPr lang="zh-CN" altLang="en-US" smtClean="0"/>
              <a:t>包含方括号</a:t>
            </a:r>
            <a:r>
              <a:rPr lang="zh-CN" altLang="en-US"/>
              <a:t>内的字符，都返回 </a:t>
            </a:r>
            <a:r>
              <a:rPr lang="en-US" altLang="zh-CN"/>
              <a:t>false </a:t>
            </a:r>
            <a:r>
              <a:rPr lang="zh-CN" altLang="en-US" smtClean="0"/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smtClean="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1525" y="2285365"/>
            <a:ext cx="6594475" cy="45422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/[^abc]/.test('andy')     // false</a:t>
            </a:r>
            <a:endParaRPr lang="en-US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63905" y="1941830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en-US" altLang="zh-CN" dirty="0" smtClean="0">
                <a:sym typeface="+mn-ea"/>
              </a:rPr>
              <a:t>3. </a:t>
            </a:r>
            <a:r>
              <a:rPr lang="en-US" altLang="zh-CN" dirty="0">
                <a:sym typeface="+mn-ea"/>
              </a:rPr>
              <a:t>[^]  </a:t>
            </a:r>
            <a:r>
              <a:rPr lang="zh-CN" altLang="en-US" dirty="0">
                <a:sym typeface="+mn-ea"/>
              </a:rPr>
              <a:t>方括号</a:t>
            </a:r>
            <a:r>
              <a:rPr lang="zh-CN" altLang="en-US" dirty="0" smtClean="0">
                <a:sym typeface="+mn-ea"/>
              </a:rPr>
              <a:t>内部 取反符</a:t>
            </a:r>
            <a:r>
              <a:rPr lang="en-US" altLang="zh-CN" dirty="0" smtClean="0">
                <a:sym typeface="+mn-ea"/>
              </a:rPr>
              <a:t>^  </a:t>
            </a:r>
            <a:r>
              <a:rPr lang="zh-CN" altLang="en-US" dirty="0" smtClean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763905" y="2911354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 dirty="0" smtClean="0"/>
              <a:t>方括号内部可以使用字符组合，这里表示</a:t>
            </a:r>
            <a:r>
              <a:rPr lang="zh-CN" altLang="en-US" dirty="0"/>
              <a:t>包含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z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26</a:t>
            </a:r>
            <a:r>
              <a:rPr lang="zh-CN" altLang="en-US" dirty="0"/>
              <a:t>个英文</a:t>
            </a:r>
            <a:r>
              <a:rPr lang="zh-CN" altLang="en-US" dirty="0" smtClean="0"/>
              <a:t>字母和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9 </a:t>
            </a:r>
            <a:r>
              <a:rPr lang="zh-CN" altLang="en-US" dirty="0" smtClean="0"/>
              <a:t>的数字</a:t>
            </a:r>
            <a:r>
              <a:rPr lang="zh-CN" altLang="en-US" dirty="0"/>
              <a:t>都</a:t>
            </a:r>
            <a:r>
              <a:rPr lang="zh-CN" altLang="en-US" dirty="0" smtClean="0"/>
              <a:t>可以。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1525" y="2285365"/>
            <a:ext cx="6594475" cy="45422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/[a-z1-9]/.test('andy')     // true</a:t>
            </a:r>
            <a:endParaRPr lang="en-US" sz="105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3905" y="1941830"/>
            <a:ext cx="660209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字符组合</a:t>
            </a:r>
            <a:endParaRPr lang="zh-CN" altLang="en-US">
              <a:sym typeface="+mn-ea"/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71525" y="1464342"/>
            <a:ext cx="659447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字符类表示有一系列字符可供选择，只要匹配其中一个就可以了。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所有可供选择的字符都放在方括号内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05" indent="-344805" eaLnBrk="1" hangingPunct="1">
              <a:lnSpc>
                <a:spcPct val="90000"/>
              </a:lnSpc>
              <a:buNone/>
            </a:pPr>
            <a:endParaRPr lang="zh-CN" altLang="en-US" smtClean="0">
              <a:sym typeface="+mn-ea"/>
            </a:endParaRPr>
          </a:p>
        </p:txBody>
      </p:sp>
      <p:sp>
        <p:nvSpPr>
          <p:cNvPr id="15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字符类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5" y="1431290"/>
            <a:ext cx="745426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量词符用来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设定某个模式出现的次数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]@3AWSEU88IYYGKCVPYV]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1774825"/>
            <a:ext cx="6516987" cy="2239273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/>
              <a:t>量词符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942975"/>
            <a:ext cx="615251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0065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3905" y="1675406"/>
            <a:ext cx="6602095" cy="880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 dirty="0" smtClean="0"/>
              <a:t>功能需求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如果用户名输入合法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则后面提示信息为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用户名合法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并且颜色为绿色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如果用户名输入不合法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则后面提示信息为</a:t>
            </a:r>
            <a:r>
              <a:rPr lang="en-US" altLang="zh-CN" dirty="0" smtClean="0"/>
              <a:t>:  </a:t>
            </a:r>
            <a:r>
              <a:rPr lang="zh-CN" altLang="en-US" dirty="0" smtClean="0"/>
              <a:t>用户名不符合规范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并且颜色为绿色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13485" y="942975"/>
            <a:ext cx="6152515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0065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3905" y="1675406"/>
            <a:ext cx="7917871" cy="19319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 dirty="0" smtClean="0"/>
              <a:t>分析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用户名只能为英文字母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下划线或者短横线组成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并且用户名长度为 </a:t>
            </a:r>
            <a:r>
              <a:rPr lang="en-US" altLang="zh-CN" dirty="0" smtClean="0"/>
              <a:t>6~16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首先准备好这种正则表达式模式 </a:t>
            </a:r>
            <a:r>
              <a:rPr lang="en-US" altLang="zh-CN" dirty="0" smtClean="0"/>
              <a:t>/$[a-zA-Z0-9-_]{6,16}^/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当表单失去焦点就开始验证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如果符合正则规范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则让后面的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标签添加 </a:t>
            </a:r>
            <a:r>
              <a:rPr lang="en-US" altLang="zh-CN" dirty="0" smtClean="0"/>
              <a:t>right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如果不符合正则规范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则让后面的</a:t>
            </a:r>
            <a:r>
              <a:rPr lang="en-US" altLang="zh-CN" dirty="0" smtClean="0"/>
              <a:t>span</a:t>
            </a:r>
            <a:r>
              <a:rPr lang="zh-CN" altLang="en-US" dirty="0" smtClean="0"/>
              <a:t>标签添加 </a:t>
            </a:r>
            <a:r>
              <a:rPr lang="en-US" altLang="zh-CN" dirty="0" smtClean="0"/>
              <a:t>wrong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1455533"/>
            <a:ext cx="6594475" cy="1599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  <a:buFont typeface="+mj-ea"/>
              <a:buAutoNum type="arabicPeriod"/>
            </a:pPr>
            <a:r>
              <a:rPr lang="zh-CN" altLang="en-US" dirty="0" smtClean="0">
                <a:sym typeface="+mn-ea"/>
              </a:rPr>
              <a:t>大括号  </a:t>
            </a:r>
            <a:r>
              <a:rPr lang="zh-CN" altLang="en-US" dirty="0">
                <a:sym typeface="+mn-ea"/>
              </a:rPr>
              <a:t>量词符</a:t>
            </a:r>
            <a:r>
              <a:rPr lang="en-US" altLang="zh-CN" dirty="0">
                <a:sym typeface="+mn-ea"/>
              </a:rPr>
              <a:t>.   </a:t>
            </a:r>
            <a:r>
              <a:rPr lang="zh-CN" altLang="en-US" dirty="0">
                <a:sym typeface="+mn-ea"/>
              </a:rPr>
              <a:t>里面表示重复</a:t>
            </a:r>
            <a:r>
              <a:rPr lang="zh-CN" altLang="en-US" dirty="0" smtClean="0">
                <a:sym typeface="+mn-ea"/>
              </a:rPr>
              <a:t>次数</a:t>
            </a:r>
            <a:endParaRPr lang="en-US" altLang="zh-CN" dirty="0" smtClean="0">
              <a:sym typeface="+mn-ea"/>
            </a:endParaRPr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>
                <a:sym typeface="+mn-ea"/>
              </a:rPr>
              <a:t>中括号 </a:t>
            </a:r>
            <a:r>
              <a:rPr lang="zh-CN" altLang="en-US" dirty="0" smtClean="0"/>
              <a:t>字符</a:t>
            </a:r>
            <a:r>
              <a:rPr lang="zh-CN" altLang="en-US" dirty="0"/>
              <a:t>集合。匹配方括号中的任意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>
                <a:sym typeface="+mn-ea"/>
              </a:rPr>
              <a:t>小括号 表示</a:t>
            </a:r>
            <a:r>
              <a:rPr lang="zh-CN" altLang="en-US" dirty="0" smtClean="0">
                <a:sym typeface="+mn-ea"/>
              </a:rPr>
              <a:t>优先级</a:t>
            </a:r>
            <a:endParaRPr lang="en-US" altLang="zh-CN" dirty="0" smtClean="0">
              <a:sym typeface="+mn-ea"/>
            </a:endParaRPr>
          </a:p>
          <a:p>
            <a:pPr>
              <a:lnSpc>
                <a:spcPct val="90000"/>
              </a:lnSpc>
            </a:pPr>
            <a:endParaRPr lang="en-US" altLang="zh-CN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ym typeface="+mn-ea"/>
              </a:rPr>
              <a:t>可以在线测试</a:t>
            </a:r>
            <a:r>
              <a:rPr lang="en-US" altLang="zh-CN" dirty="0" smtClean="0">
                <a:sym typeface="+mn-ea"/>
              </a:rPr>
              <a:t>: </a:t>
            </a:r>
            <a:r>
              <a:rPr lang="en-US" altLang="zh-CN" dirty="0">
                <a:hlinkClick r:id="rId1"/>
              </a:rPr>
              <a:t>https://c.runoob.com/</a:t>
            </a:r>
            <a:endParaRPr lang="en-US" altLang="zh-CN" dirty="0" smtClean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括号总结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5" y="1399058"/>
            <a:ext cx="6594475" cy="343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预定义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某些常见模式的简写方式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X1{`S1_$DE1{}]@2(ZVZA3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742593"/>
            <a:ext cx="6643331" cy="2291209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预定义类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477731" y="1480531"/>
            <a:ext cx="4991100" cy="1863743"/>
          </a:xfrm>
        </p:spPr>
        <p:txBody>
          <a:bodyPr>
            <a:normAutofit/>
          </a:bodyPr>
          <a:lstStyle/>
          <a:p>
            <a:r>
              <a:rPr noProof="0" smtClean="0">
                <a:solidFill>
                  <a:srgbClr val="FF0000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rgbClr val="FF0000"/>
                </a:solidFill>
                <a:sym typeface="+mn-ea"/>
              </a:rPr>
              <a:t>概述</a:t>
            </a:r>
            <a:endParaRPr lang="en-US" altLang="zh-CN" noProof="0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正则表达式在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使用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特殊字符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lang="zh-CN"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替换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>
                <a:sym typeface="+mn-ea"/>
              </a:rPr>
              <a:t>正则表达式中的特殊字符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13485" y="942975"/>
            <a:ext cx="615251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0065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63905" y="1675406"/>
            <a:ext cx="7917871" cy="19319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lang="zh-CN" altLang="en-US" dirty="0" smtClean="0"/>
              <a:t>分析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手机号码</a:t>
            </a:r>
            <a:r>
              <a:rPr lang="en-US" altLang="zh-CN" dirty="0"/>
              <a:t>: </a:t>
            </a:r>
            <a:r>
              <a:rPr lang="en-US" altLang="zh-CN" dirty="0" smtClean="0"/>
              <a:t>    /^</a:t>
            </a:r>
            <a:r>
              <a:rPr lang="en-US" altLang="zh-CN" dirty="0"/>
              <a:t>1[3|4|5|7|8][0-9]{9</a:t>
            </a:r>
            <a:r>
              <a:rPr lang="en-US" altLang="zh-CN" dirty="0" smtClean="0"/>
              <a:t>}$/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en-US" altLang="zh-CN" dirty="0" smtClean="0"/>
              <a:t>QQ: [1-9</a:t>
            </a:r>
            <a:r>
              <a:rPr lang="en-US" altLang="zh-CN" dirty="0"/>
              <a:t>][0-9]{4,} (</a:t>
            </a:r>
            <a:r>
              <a:rPr lang="zh-CN" altLang="en-US" dirty="0"/>
              <a:t>腾讯</a:t>
            </a:r>
            <a:r>
              <a:rPr lang="en-US" altLang="zh-CN" dirty="0"/>
              <a:t>QQ</a:t>
            </a:r>
            <a:r>
              <a:rPr lang="zh-CN" altLang="en-US" dirty="0"/>
              <a:t>号从</a:t>
            </a:r>
            <a:r>
              <a:rPr lang="en-US" altLang="zh-CN" dirty="0"/>
              <a:t>10000</a:t>
            </a:r>
            <a:r>
              <a:rPr lang="zh-CN" altLang="en-US" dirty="0"/>
              <a:t>开始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昵称是中文</a:t>
            </a:r>
            <a:r>
              <a:rPr lang="en-US" altLang="zh-CN" dirty="0" smtClean="0"/>
              <a:t>:     </a:t>
            </a:r>
            <a:r>
              <a:rPr lang="en-US" altLang="zh-CN" dirty="0"/>
              <a:t>^[\u4e00-\u9fa5</a:t>
            </a:r>
            <a:r>
              <a:rPr lang="en-US" altLang="zh-CN" dirty="0" smtClean="0"/>
              <a:t>]{2,8}$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77731" y="1480531"/>
            <a:ext cx="4991100" cy="1863743"/>
          </a:xfrm>
        </p:spPr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概述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正则表达式在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中的使用</a:t>
            </a:r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</a:t>
            </a:r>
            <a:r>
              <a:rPr>
                <a:solidFill>
                  <a:schemeClr val="tx1"/>
                </a:solidFill>
                <a:sym typeface="+mn-ea"/>
              </a:rPr>
              <a:t>特殊字符</a:t>
            </a:r>
            <a:endParaRPr>
              <a:solidFill>
                <a:schemeClr val="tx1"/>
              </a:solidFill>
              <a:sym typeface="+mn-ea"/>
            </a:endParaRPr>
          </a:p>
          <a:p>
            <a:r>
              <a:rPr lang="zh-CN">
                <a:solidFill>
                  <a:srgbClr val="FF0000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中的</a:t>
            </a:r>
            <a:r>
              <a:rPr lang="zh-CN">
                <a:solidFill>
                  <a:srgbClr val="FF0000"/>
                </a:solidFill>
                <a:sym typeface="+mn-ea"/>
              </a:rPr>
              <a:t>替换</a:t>
            </a:r>
            <a:endParaRPr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5" y="1423264"/>
            <a:ext cx="6594475" cy="436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replace() 方法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可以实现替换字符串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/>
              <a:t>，</a:t>
            </a:r>
            <a:r>
              <a:rPr lang="zh-CN" altLang="en-US" dirty="0" smtClean="0"/>
              <a:t>用来</a:t>
            </a:r>
            <a:r>
              <a:rPr lang="zh-CN" altLang="en-US" dirty="0"/>
              <a:t>替换的参数可以是一个字符串或是一</a:t>
            </a:r>
            <a:r>
              <a:rPr lang="zh-CN" altLang="en-US" dirty="0" smtClean="0"/>
              <a:t>个正则表达式。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正则表达式中的替换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/>
              <a:t>4.1 replace </a:t>
            </a:r>
            <a:r>
              <a:rPr lang="zh-CN" altLang="en-US"/>
              <a:t>替换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1525" y="1859797"/>
            <a:ext cx="6594475" cy="48822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905" indent="-344805">
              <a:lnSpc>
                <a:spcPct val="90000"/>
              </a:lnSpc>
            </a:pPr>
            <a:r>
              <a:rPr 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1050" dirty="0" err="1">
                <a:solidFill>
                  <a:schemeClr val="tx1"/>
                </a:solidFill>
              </a:rPr>
              <a:t>stringObject.replace</a:t>
            </a:r>
            <a:r>
              <a:rPr lang="en-US" altLang="zh-CN" sz="1050" dirty="0">
                <a:solidFill>
                  <a:schemeClr val="tx1"/>
                </a:solidFill>
              </a:rPr>
              <a:t>(</a:t>
            </a:r>
            <a:r>
              <a:rPr lang="en-US" altLang="zh-CN" sz="1050" i="1" dirty="0" err="1">
                <a:solidFill>
                  <a:schemeClr val="tx1"/>
                </a:solidFill>
              </a:rPr>
              <a:t>regexp</a:t>
            </a:r>
            <a:r>
              <a:rPr lang="en-US" altLang="zh-CN" sz="1050" i="1" dirty="0">
                <a:solidFill>
                  <a:schemeClr val="tx1"/>
                </a:solidFill>
              </a:rPr>
              <a:t>/</a:t>
            </a:r>
            <a:r>
              <a:rPr lang="en-US" altLang="zh-CN" sz="1050" i="1" dirty="0" err="1">
                <a:solidFill>
                  <a:schemeClr val="tx1"/>
                </a:solidFill>
              </a:rPr>
              <a:t>substr</a:t>
            </a:r>
            <a:r>
              <a:rPr lang="en-US" altLang="zh-CN" sz="1050" dirty="0" err="1">
                <a:solidFill>
                  <a:schemeClr val="tx1"/>
                </a:solidFill>
              </a:rPr>
              <a:t>,</a:t>
            </a:r>
            <a:r>
              <a:rPr lang="en-US" altLang="zh-CN" sz="1050" i="1" dirty="0" err="1">
                <a:solidFill>
                  <a:schemeClr val="tx1"/>
                </a:solidFill>
              </a:rPr>
              <a:t>replacement</a:t>
            </a:r>
            <a:r>
              <a:rPr lang="en-US" altLang="zh-CN" sz="1050" dirty="0">
                <a:solidFill>
                  <a:schemeClr val="tx1"/>
                </a:solidFill>
              </a:rPr>
              <a:t>)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2500112"/>
            <a:ext cx="6594475" cy="10168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第一个参数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被替换的字符串 或者  正则表达式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 smtClean="0"/>
              <a:t>第二个参数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替换为的字符串</a:t>
            </a:r>
            <a:endParaRPr lang="en-US" altLang="zh-CN" dirty="0" smtClean="0"/>
          </a:p>
          <a:p>
            <a:pPr marL="1905" indent="-344805">
              <a:lnSpc>
                <a:spcPct val="9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值是一个替换完毕的新字符串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5" y="2173635"/>
            <a:ext cx="6594475" cy="16311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 eaLnBrk="1" hangingPunct="1">
              <a:buNone/>
            </a:pPr>
            <a:r>
              <a:rPr lang="en-US" altLang="zh-CN" dirty="0"/>
              <a:t>s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witch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也称为修饰符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按照什么样的模式来匹配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有三种值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" indent="-182880" eaLnBrk="1" hangingPunct="1">
              <a:buFont typeface="Wingdings" panose="05000000000000000000" pitchFamily="2" charset="2"/>
              <a:buChar char="l"/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 smtClean="0"/>
              <a:t>：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全局匹配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" indent="-182880" eaLnBrk="1" hangingPunct="1">
              <a:buFont typeface="Wingdings" panose="05000000000000000000" pitchFamily="2" charset="2"/>
              <a:buChar char="l"/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/>
              <a:t>：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忽略大小写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" indent="-182880" eaLnBrk="1" hangingPunct="1">
              <a:buFont typeface="Wingdings" panose="05000000000000000000" pitchFamily="2" charset="2"/>
              <a:buChar char="l"/>
            </a:pP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全局匹配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+ 忽略大小写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正则表达式中的替换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1525" y="1487805"/>
            <a:ext cx="6594475" cy="48822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905" indent="-344805" eaLnBrk="1" hangingPunct="1">
              <a:lnSpc>
                <a:spcPct val="90000"/>
              </a:lnSpc>
              <a:buNone/>
            </a:pPr>
            <a:r>
              <a:rPr 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/[switch]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smtClean="0"/>
              <a:t>4.2 </a:t>
            </a:r>
            <a:r>
              <a:rPr lang="zh-CN" altLang="en-US" smtClean="0"/>
              <a:t>正则表达式</a:t>
            </a:r>
            <a:r>
              <a:rPr lang="zh-CN" altLang="en-US"/>
              <a:t>参数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 smtClean="0">
                <a:sym typeface="+mn-ea"/>
              </a:rPr>
              <a:t>正则表达式中的替换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13485" y="942975"/>
            <a:ext cx="615251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案例：敏感词过滤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00656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正则表达式概述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 smtClean="0"/>
              <a:t>什么是</a:t>
            </a:r>
            <a:r>
              <a:rPr lang="zh-CN" smtClean="0"/>
              <a:t>正则表达式</a:t>
            </a:r>
            <a:endParaRPr lang="zh-CN" dirty="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423210"/>
            <a:ext cx="6594475" cy="1978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正则表达式（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+mn-ea"/>
              </a:rPr>
              <a:t>Regular Expression 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dirty="0" smtClean="0">
                <a:sym typeface="+mn-ea"/>
              </a:rPr>
              <a:t>是</a:t>
            </a:r>
            <a:r>
              <a:rPr lang="zh-CN" altLang="en-US" dirty="0">
                <a:sym typeface="+mn-ea"/>
              </a:rPr>
              <a:t>用于匹配字符串中字符组合的模式。在 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中，正则表达式也是对象。</a:t>
            </a:r>
            <a:endParaRPr lang="en-US" dirty="0" smtClean="0">
              <a:sym typeface="+mn-ea"/>
            </a:endParaRPr>
          </a:p>
          <a:p>
            <a:r>
              <a:rPr dirty="0" err="1" smtClean="0">
                <a:sym typeface="+mn-ea"/>
              </a:rPr>
              <a:t>正则表通常被用来检索、替换那些符合某个模式</a:t>
            </a:r>
            <a:r>
              <a:rPr lang="zh-CN" altLang="en-US" dirty="0" smtClean="0">
                <a:sym typeface="+mn-ea"/>
              </a:rPr>
              <a:t>（规则）</a:t>
            </a:r>
            <a:r>
              <a:rPr dirty="0" err="1" smtClean="0">
                <a:sym typeface="+mn-ea"/>
              </a:rPr>
              <a:t>的文本</a:t>
            </a:r>
            <a:r>
              <a:rPr lang="zh-CN" altLang="en-US" dirty="0" smtClean="0">
                <a:sym typeface="+mn-ea"/>
              </a:rPr>
              <a:t>，例如</a:t>
            </a:r>
            <a:r>
              <a:rPr lang="zh-CN" dirty="0" smtClean="0">
                <a:sym typeface="+mn-ea"/>
              </a:rPr>
              <a:t>验证表单：用户名表单只能输入英文字母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dirty="0" smtClean="0">
                <a:sym typeface="+mn-ea"/>
              </a:rPr>
              <a:t>数字或者下划线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dirty="0" smtClean="0">
                <a:sym typeface="+mn-ea"/>
              </a:rPr>
              <a:t> 昵称</a:t>
            </a:r>
            <a:r>
              <a:rPr lang="zh-CN" altLang="en-US" dirty="0" smtClean="0">
                <a:sym typeface="+mn-ea"/>
              </a:rPr>
              <a:t>输入框中</a:t>
            </a:r>
            <a:r>
              <a:rPr lang="zh-CN" altLang="en-US" dirty="0">
                <a:sym typeface="+mn-ea"/>
              </a:rPr>
              <a:t>可以</a:t>
            </a:r>
            <a:r>
              <a:rPr lang="zh-CN" dirty="0" smtClean="0">
                <a:sym typeface="+mn-ea"/>
              </a:rPr>
              <a:t>输入中文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匹配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。此外，正则表达式还常用于</a:t>
            </a:r>
            <a:r>
              <a:rPr lang="zh-CN" dirty="0" smtClean="0">
                <a:sym typeface="+mn-ea"/>
              </a:rPr>
              <a:t>过滤掉</a:t>
            </a:r>
            <a:r>
              <a:rPr lang="zh-CN" altLang="zh-CN" dirty="0">
                <a:sym typeface="+mn-ea"/>
              </a:rPr>
              <a:t>页面</a:t>
            </a:r>
            <a:r>
              <a:rPr lang="zh-CN" altLang="zh-CN" dirty="0" smtClean="0">
                <a:sym typeface="+mn-ea"/>
              </a:rPr>
              <a:t>内容</a:t>
            </a:r>
            <a:r>
              <a:rPr lang="zh-CN" altLang="en-US" dirty="0" smtClean="0">
                <a:sym typeface="+mn-ea"/>
              </a:rPr>
              <a:t>中的</a:t>
            </a:r>
            <a:r>
              <a:rPr lang="zh-CN" altLang="zh-CN" dirty="0" smtClean="0">
                <a:sym typeface="+mn-ea"/>
              </a:rPr>
              <a:t>一些</a:t>
            </a:r>
            <a:r>
              <a:rPr lang="zh-CN" altLang="zh-CN" dirty="0">
                <a:sym typeface="+mn-ea"/>
              </a:rPr>
              <a:t>敏感</a:t>
            </a:r>
            <a:r>
              <a:rPr lang="zh-CN" altLang="zh-CN" dirty="0" smtClean="0">
                <a:sym typeface="+mn-ea"/>
              </a:rPr>
              <a:t>词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替换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，或从</a:t>
            </a:r>
            <a:r>
              <a:rPr lang="zh-CN" altLang="en-US" dirty="0">
                <a:sym typeface="+mn-ea"/>
              </a:rPr>
              <a:t>字符串中获取我们想要的特定部分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提取</a:t>
            </a:r>
            <a:r>
              <a:rPr lang="en-US" altLang="zh-CN" dirty="0" smtClean="0">
                <a:sym typeface="+mn-ea"/>
              </a:rPr>
              <a:t>)</a:t>
            </a:r>
            <a:r>
              <a:rPr lang="zh-CN" altLang="en-US" dirty="0" smtClean="0">
                <a:sym typeface="+mn-ea"/>
              </a:rPr>
              <a:t>等 。</a:t>
            </a:r>
            <a:endParaRPr lang="zh-CN" dirty="0" smtClean="0">
              <a:sym typeface="+mn-ea"/>
            </a:endParaRPr>
          </a:p>
          <a:p>
            <a:r>
              <a:rPr lang="zh-CN" dirty="0" smtClean="0">
                <a:sym typeface="+mn-ea"/>
              </a:rPr>
              <a:t>其他语言</a:t>
            </a:r>
            <a:r>
              <a:rPr lang="zh-CN" altLang="en-US" dirty="0" smtClean="0">
                <a:sym typeface="+mn-ea"/>
              </a:rPr>
              <a:t>也</a:t>
            </a:r>
            <a:r>
              <a:rPr lang="zh-CN" dirty="0" smtClean="0">
                <a:sym typeface="+mn-ea"/>
              </a:rPr>
              <a:t>会</a:t>
            </a:r>
            <a:r>
              <a:rPr lang="zh-CN" altLang="en-US" dirty="0" smtClean="0">
                <a:sym typeface="+mn-ea"/>
              </a:rPr>
              <a:t>使用</a:t>
            </a:r>
            <a:r>
              <a:rPr lang="zh-CN" dirty="0" smtClean="0">
                <a:sym typeface="+mn-ea"/>
              </a:rPr>
              <a:t>正则表达式，本阶段</a:t>
            </a:r>
            <a:r>
              <a:rPr lang="zh-CN" altLang="en-US" dirty="0" smtClean="0">
                <a:sym typeface="+mn-ea"/>
              </a:rPr>
              <a:t>我们</a:t>
            </a:r>
            <a:r>
              <a:rPr lang="zh-CN" dirty="0" smtClean="0">
                <a:sym typeface="+mn-ea"/>
              </a:rPr>
              <a:t>主要</a:t>
            </a:r>
            <a:r>
              <a:rPr lang="zh-CN" altLang="en-US" dirty="0" smtClean="0">
                <a:sym typeface="+mn-ea"/>
              </a:rPr>
              <a:t>是</a:t>
            </a:r>
            <a:r>
              <a:rPr lang="zh-CN" dirty="0" smtClean="0">
                <a:sym typeface="+mn-ea"/>
              </a:rPr>
              <a:t>利用</a:t>
            </a:r>
            <a:r>
              <a:rPr lang="en-US" altLang="zh-CN" dirty="0" smtClean="0">
                <a:sym typeface="+mn-ea"/>
              </a:rPr>
              <a:t> JavaScript </a:t>
            </a:r>
            <a:r>
              <a:rPr lang="zh-CN" altLang="en-US" dirty="0" smtClean="0">
                <a:sym typeface="+mn-ea"/>
              </a:rPr>
              <a:t>正则表达式完成表单验证。</a:t>
            </a:r>
            <a:endParaRPr dirty="0" smtClean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正则表达式概述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423265"/>
            <a:ext cx="6594475" cy="1812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ym typeface="+mn-ea"/>
              </a:rPr>
              <a:t>1. </a:t>
            </a:r>
            <a:r>
              <a:rPr dirty="0" err="1" smtClean="0">
                <a:sym typeface="+mn-ea"/>
              </a:rPr>
              <a:t>灵活性、逻辑性和功能性非常的强</a:t>
            </a:r>
            <a:r>
              <a:rPr lang="zh-CN" altLang="en-US" dirty="0" smtClean="0">
                <a:sym typeface="+mn-ea"/>
              </a:rPr>
              <a:t>。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2. </a:t>
            </a:r>
            <a:r>
              <a:rPr dirty="0" err="1" smtClean="0">
                <a:sym typeface="+mn-ea"/>
              </a:rPr>
              <a:t>可以迅速地用极简单的方式达到字符串的复杂控制</a:t>
            </a:r>
            <a:r>
              <a:rPr lang="zh-CN" altLang="en-US" dirty="0" smtClean="0">
                <a:sym typeface="+mn-ea"/>
              </a:rPr>
              <a:t>。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3. </a:t>
            </a:r>
            <a:r>
              <a:rPr dirty="0" err="1" smtClean="0">
                <a:sym typeface="+mn-ea"/>
              </a:rPr>
              <a:t>对于刚接触的人来说，比较晦涩难懂</a:t>
            </a:r>
            <a:r>
              <a:rPr lang="zh-CN" altLang="en-US" dirty="0" smtClean="0">
                <a:sym typeface="+mn-ea"/>
              </a:rPr>
              <a:t>。比如： ^\w+([-+.]\w+)*@\w+([-.]\w+)*\.\w+([-.]\w+)*$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4. </a:t>
            </a:r>
            <a:r>
              <a:rPr lang="zh-CN" altLang="en-US" dirty="0" smtClean="0">
                <a:sym typeface="+mn-ea"/>
              </a:rPr>
              <a:t>实际开发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一般都是直接复制写好的正则表达式</a:t>
            </a:r>
            <a:r>
              <a:rPr lang="en-US" altLang="zh-CN" dirty="0" smtClean="0">
                <a:sym typeface="+mn-ea"/>
              </a:rPr>
              <a:t>. </a:t>
            </a:r>
            <a:r>
              <a:rPr lang="zh-CN" altLang="en-US" dirty="0" smtClean="0">
                <a:sym typeface="+mn-ea"/>
              </a:rPr>
              <a:t>但是要求会使用正则表达式并且根据实际情况修改正则表达式</a:t>
            </a:r>
            <a:r>
              <a:rPr lang="en-US" altLang="zh-CN" dirty="0" smtClean="0">
                <a:sym typeface="+mn-ea"/>
              </a:rPr>
              <a:t>.   </a:t>
            </a:r>
            <a:r>
              <a:rPr lang="zh-CN" altLang="en-US" dirty="0" smtClean="0">
                <a:sym typeface="+mn-ea"/>
              </a:rPr>
              <a:t>比如用户名</a:t>
            </a:r>
            <a:r>
              <a:rPr lang="en-US" altLang="zh-CN" dirty="0" smtClean="0">
                <a:sym typeface="+mn-ea"/>
              </a:rPr>
              <a:t>:    </a:t>
            </a:r>
            <a:r>
              <a:rPr lang="en-US" altLang="zh-CN" dirty="0"/>
              <a:t>/^[a-z0-9_-]{3,16}$/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smtClean="0"/>
              <a:t>正则表达式</a:t>
            </a:r>
            <a:r>
              <a:rPr lang="zh-CN" altLang="en-US" smtClean="0"/>
              <a:t>的特点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77731" y="1480531"/>
            <a:ext cx="4991100" cy="1863743"/>
          </a:xfrm>
        </p:spPr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概述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正则表达式在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JavaScript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中的使用</a:t>
            </a:r>
            <a:endParaRPr>
              <a:solidFill>
                <a:srgbClr val="FF0000"/>
              </a:solidFill>
              <a:sym typeface="+mn-ea"/>
            </a:endParaRPr>
          </a:p>
          <a:p>
            <a:r>
              <a:rPr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noProof="0" smtClean="0">
                <a:solidFill>
                  <a:schemeClr val="tx1"/>
                </a:solidFill>
                <a:sym typeface="+mn-ea"/>
              </a:rPr>
              <a:t>特殊字符</a:t>
            </a:r>
            <a:endParaRPr noProof="0" smtClean="0">
              <a:solidFill>
                <a:schemeClr val="tx1"/>
              </a:solidFill>
              <a:sym typeface="+mn-ea"/>
            </a:endParaRPr>
          </a:p>
          <a:p>
            <a:r>
              <a:rPr lang="zh-CN"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替换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正则表达式</a:t>
            </a:r>
            <a:r>
              <a:rPr lang="zh-CN" altLang="en-US"/>
              <a:t>在 </a:t>
            </a:r>
            <a:r>
              <a:rPr lang="en-US" altLang="zh-CN"/>
              <a:t>JavaScript </a:t>
            </a:r>
            <a:r>
              <a:rPr lang="zh-CN" altLang="en-US"/>
              <a:t>中的使用</a:t>
            </a:r>
            <a:endParaRPr lang="zh-CN" altLang="en-US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95655" y="2741031"/>
            <a:ext cx="6738620" cy="2844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050" b="1" smtClean="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1050" b="1" smtClean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1050" b="1" smtClean="0">
                <a:solidFill>
                  <a:schemeClr val="tx1"/>
                </a:solidFill>
                <a:sym typeface="+mn-ea"/>
              </a:rPr>
              <a:t>通过字面量创建</a:t>
            </a:r>
            <a:endParaRPr lang="zh-CN" altLang="en-US" smtClean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5655" y="2193761"/>
            <a:ext cx="6872605" cy="41330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var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变量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名 = 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new RegExp(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表达式</a:t>
            </a:r>
            <a:r>
              <a:rPr lang="en-US" altLang="zh-CN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);</a:t>
            </a:r>
            <a:r>
              <a:rPr sz="1050" noProof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sz="1050" noProof="1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0428" y="3100767"/>
            <a:ext cx="6872605" cy="47159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var </a:t>
            </a:r>
            <a:r>
              <a:rPr lang="zh-CN" altLang="en-US" sz="105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变量</a:t>
            </a:r>
            <a:r>
              <a:rPr lang="zh-CN" altLang="en-US" sz="1050" smtClean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名 = </a:t>
            </a:r>
            <a:r>
              <a:rPr lang="zh-CN" altLang="en-US" sz="1050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/表达式/;</a:t>
            </a:r>
            <a:r>
              <a:rPr sz="1050" noProof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sz="1050" noProof="1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428" y="3710541"/>
            <a:ext cx="3352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中间放表达式就是正则字面量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795655" y="1395450"/>
            <a:ext cx="6570345" cy="2539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中，可以通过两种方式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建一个正则表达式。</a:t>
            </a:r>
            <a:endParaRPr lang="zh-CN" alt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创建正则表达式</a:t>
            </a:r>
            <a:endParaRPr lang="zh-CN" altLang="en-US" dirty="0"/>
          </a:p>
        </p:txBody>
      </p:sp>
      <p:sp>
        <p:nvSpPr>
          <p:cNvPr id="16" name="内容占位符 5"/>
          <p:cNvSpPr>
            <a:spLocks noGrp="1"/>
          </p:cNvSpPr>
          <p:nvPr/>
        </p:nvSpPr>
        <p:spPr>
          <a:xfrm>
            <a:off x="795655" y="1864453"/>
            <a:ext cx="6738620" cy="369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050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. 通过</a:t>
            </a:r>
            <a:r>
              <a:rPr lang="zh-CN" altLang="en-US" b="1" smtClean="0">
                <a:sym typeface="+mn-ea"/>
              </a:rPr>
              <a:t>调用 </a:t>
            </a:r>
            <a:r>
              <a:rPr lang="en-US" altLang="zh-CN" b="1" smtClean="0">
                <a:sym typeface="+mn-ea"/>
              </a:rPr>
              <a:t>RegExp </a:t>
            </a:r>
            <a:r>
              <a:rPr lang="zh-CN" altLang="en-US" b="1" smtClean="0">
                <a:sym typeface="+mn-ea"/>
              </a:rPr>
              <a:t>对象</a:t>
            </a:r>
            <a:r>
              <a:rPr lang="zh-CN" altLang="en-US" b="1">
                <a:sym typeface="+mn-ea"/>
              </a:rPr>
              <a:t>的构造</a:t>
            </a:r>
            <a:r>
              <a:rPr lang="zh-CN" altLang="en-US" sz="1050" b="1">
                <a:sym typeface="+mn-ea"/>
              </a:rPr>
              <a:t>函数</a:t>
            </a:r>
            <a:r>
              <a:rPr lang="zh-CN" altLang="en-US" sz="1050" b="1" smtClean="0">
                <a:sym typeface="+mn-ea"/>
              </a:rPr>
              <a:t>创建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 bldLvl="0" animBg="1"/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71526" y="1786778"/>
            <a:ext cx="6594474" cy="39848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 smtClean="0">
                <a:solidFill>
                  <a:schemeClr val="tx1"/>
                </a:solidFill>
                <a:sym typeface="+mn-ea"/>
              </a:rPr>
              <a:t>   </a:t>
            </a:r>
            <a:r>
              <a:rPr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regexObj.test</a:t>
            </a:r>
            <a:r>
              <a:rPr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</a:t>
            </a:r>
            <a:r>
              <a:rPr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str</a:t>
            </a:r>
            <a:r>
              <a:rPr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r>
              <a:rPr sz="1050" noProof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sz="1050" noProof="1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1342913"/>
            <a:ext cx="6594475" cy="4438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test() </a:t>
            </a:r>
            <a:r>
              <a:rPr lang="zh-CN" altLang="en-US" dirty="0">
                <a:sym typeface="+mn-ea"/>
              </a:rPr>
              <a:t>正则对象方法</a:t>
            </a:r>
            <a:r>
              <a:rPr lang="zh-CN" altLang="en-US" dirty="0" smtClean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用于</a:t>
            </a:r>
            <a:r>
              <a:rPr lang="zh-CN" altLang="en-US" dirty="0" smtClean="0">
                <a:sym typeface="+mn-ea"/>
              </a:rPr>
              <a:t>检测</a:t>
            </a:r>
            <a:r>
              <a:rPr lang="zh-CN" altLang="en-US" dirty="0">
                <a:sym typeface="+mn-ea"/>
              </a:rPr>
              <a:t>字符串是否符合该规则</a:t>
            </a:r>
            <a:r>
              <a:rPr lang="zh-CN" altLang="en-US" dirty="0" smtClean="0">
                <a:sym typeface="+mn-ea"/>
              </a:rPr>
              <a:t>，该对象会返回 </a:t>
            </a:r>
            <a:r>
              <a:rPr lang="en-US" altLang="zh-CN" dirty="0" smtClean="0">
                <a:sym typeface="+mn-ea"/>
              </a:rPr>
              <a:t>true </a:t>
            </a:r>
            <a:r>
              <a:rPr lang="zh-CN" altLang="en-US" dirty="0">
                <a:sym typeface="+mn-ea"/>
              </a:rPr>
              <a:t>或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false</a:t>
            </a:r>
            <a:r>
              <a:rPr lang="zh-CN" altLang="en-US" dirty="0" smtClean="0">
                <a:sym typeface="+mn-ea"/>
              </a:rPr>
              <a:t>，其参数是测试字符串。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正则表达式</a:t>
            </a:r>
            <a:r>
              <a:rPr lang="zh-CN" altLang="en-US"/>
              <a:t>在 </a:t>
            </a:r>
            <a:r>
              <a:rPr lang="en-US" altLang="zh-CN"/>
              <a:t>JavaScript </a:t>
            </a:r>
            <a:r>
              <a:rPr lang="zh-CN" altLang="en-US"/>
              <a:t>中的使用</a:t>
            </a:r>
            <a:endParaRPr lang="zh-CN" altLang="en-US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测试</a:t>
            </a:r>
            <a:r>
              <a:rPr lang="zh-CN" altLang="en-US" smtClean="0"/>
              <a:t>正则表达式 </a:t>
            </a:r>
            <a:r>
              <a:rPr lang="en-US" altLang="zh-CN" smtClean="0"/>
              <a:t>test</a:t>
            </a:r>
            <a:endParaRPr lang="en-US" altLang="zh-CN" dirty="0"/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843539" y="2319278"/>
            <a:ext cx="6594475" cy="11273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regexObj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是写的正则表达式</a:t>
            </a:r>
            <a:endParaRPr lang="en-US" altLang="zh-CN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tr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我们要测试的文本</a:t>
            </a:r>
            <a:endParaRPr lang="en-US" altLang="zh-CN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就是检测</a:t>
            </a:r>
            <a:r>
              <a:rPr lang="en-US" altLang="zh-CN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str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文本是否符合我们写的正则表达式规范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477731" y="1480531"/>
            <a:ext cx="4991100" cy="1863743"/>
          </a:xfrm>
        </p:spPr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概述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正则表达式在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中的使用</a:t>
            </a:r>
            <a:endParaRPr>
              <a:solidFill>
                <a:schemeClr val="tx1"/>
              </a:solidFill>
              <a:sym typeface="+mn-ea"/>
            </a:endParaRPr>
          </a:p>
          <a:p>
            <a:r>
              <a:rPr>
                <a:solidFill>
                  <a:srgbClr val="FF0000"/>
                </a:solidFill>
                <a:sym typeface="+mn-ea"/>
              </a:rPr>
              <a:t>正则表达式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中的</a:t>
            </a:r>
            <a:r>
              <a:rPr>
                <a:solidFill>
                  <a:srgbClr val="FF0000"/>
                </a:solidFill>
                <a:sym typeface="+mn-ea"/>
              </a:rPr>
              <a:t>特殊字符</a:t>
            </a:r>
            <a:endParaRPr>
              <a:solidFill>
                <a:srgbClr val="FF0000"/>
              </a:solidFill>
              <a:sym typeface="+mn-ea"/>
            </a:endParaRPr>
          </a:p>
          <a:p>
            <a:r>
              <a:rPr lang="zh-CN" noProof="0" smtClean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zh-CN" altLang="en-US" noProof="0" smtClean="0">
                <a:solidFill>
                  <a:schemeClr val="tx1"/>
                </a:solidFill>
                <a:sym typeface="+mn-ea"/>
              </a:rPr>
              <a:t>中的</a:t>
            </a:r>
            <a:r>
              <a:rPr lang="zh-CN" noProof="0" smtClean="0">
                <a:solidFill>
                  <a:schemeClr val="tx1"/>
                </a:solidFill>
                <a:sym typeface="+mn-ea"/>
              </a:rPr>
              <a:t>替换</a:t>
            </a:r>
            <a:endParaRPr noProof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/>
        </p:nvSpPr>
        <p:spPr>
          <a:xfrm>
            <a:off x="771524" y="1423264"/>
            <a:ext cx="6594475" cy="73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一个</a:t>
            </a:r>
            <a:r>
              <a:rPr lang="zh-CN" altLang="en-US" smtClean="0">
                <a:sym typeface="+mn-ea"/>
              </a:rPr>
              <a:t>正则表达式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可以由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简单的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字符构成</a:t>
            </a:r>
            <a:r>
              <a:rPr lang="zh-CN" altLang="en-US" smtClean="0">
                <a:sym typeface="+mn-ea"/>
              </a:rPr>
              <a:t>，比如 </a:t>
            </a:r>
            <a:r>
              <a:rPr lang="en-US" altLang="zh-CN">
                <a:sym typeface="+mn-ea"/>
              </a:rPr>
              <a:t>/abc</a:t>
            </a:r>
            <a:r>
              <a:rPr lang="en-US" altLang="zh-CN" smtClean="0">
                <a:sym typeface="+mn-ea"/>
              </a:rPr>
              <a:t>/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也可以是简单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特殊字符的组合</a:t>
            </a:r>
            <a:r>
              <a:rPr lang="zh-CN" altLang="en-US" smtClean="0">
                <a:sym typeface="+mn-ea"/>
              </a:rPr>
              <a:t>，比如 </a:t>
            </a:r>
            <a:r>
              <a:rPr lang="en-US" altLang="zh-CN">
                <a:sym typeface="+mn-ea"/>
              </a:rPr>
              <a:t>/ab*c/ </a:t>
            </a:r>
            <a:r>
              <a:rPr lang="zh-CN" altLang="en-US" smtClean="0">
                <a:sym typeface="+mn-ea"/>
              </a:rPr>
              <a:t>。</a:t>
            </a:r>
            <a:r>
              <a:rPr lang="zh-CN" altLang="en-US">
                <a:sym typeface="+mn-ea"/>
              </a:rPr>
              <a:t>其中</a:t>
            </a:r>
            <a:r>
              <a:rPr lang="zh-CN" altLang="en-US" smtClean="0">
                <a:sym typeface="+mn-ea"/>
              </a:rPr>
              <a:t>特殊字符也被称为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元字符</a:t>
            </a:r>
            <a:r>
              <a:rPr lang="zh-CN" altLang="en-US" smtClean="0">
                <a:sym typeface="+mn-ea"/>
              </a:rPr>
              <a:t>，在正则表达式中是具有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特殊</a:t>
            </a:r>
            <a:r>
              <a:rPr lang="zh-CN" altLang="en-US" smtClean="0">
                <a:sym typeface="+mn-ea"/>
              </a:rPr>
              <a:t>意义的专用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符号</a:t>
            </a:r>
            <a:r>
              <a:rPr lang="zh-CN" altLang="en-US" smtClean="0">
                <a:sym typeface="+mn-ea"/>
              </a:rPr>
              <a:t>，如 </a:t>
            </a:r>
            <a:r>
              <a:rPr lang="en-US" altLang="zh-CN" smtClean="0">
                <a:sym typeface="+mn-ea"/>
              </a:rPr>
              <a:t>^ 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$ </a:t>
            </a:r>
            <a:r>
              <a:rPr lang="zh-CN" altLang="en-US" smtClean="0">
                <a:sym typeface="+mn-ea"/>
              </a:rPr>
              <a:t>、</a:t>
            </a:r>
            <a:r>
              <a:rPr lang="en-US" altLang="zh-CN" smtClean="0">
                <a:sym typeface="+mn-ea"/>
              </a:rPr>
              <a:t>+ </a:t>
            </a:r>
            <a:r>
              <a:rPr lang="zh-CN" altLang="en-US" smtClean="0">
                <a:sym typeface="+mn-ea"/>
              </a:rPr>
              <a:t>等。</a:t>
            </a:r>
            <a:endParaRPr lang="zh-CN" altLang="en-US" smtClean="0"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55924"/>
            <a:ext cx="6737350" cy="684201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>
                <a:sym typeface="+mn-ea"/>
              </a:rPr>
              <a:t>正则表达式</a:t>
            </a:r>
            <a:r>
              <a:rPr lang="zh-CN" altLang="en-US" dirty="0">
                <a:sym typeface="+mn-ea"/>
              </a:rPr>
              <a:t>中的特殊字符</a:t>
            </a:r>
            <a:endParaRPr lang="zh-CN" altLang="en-US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71525" y="881707"/>
            <a:ext cx="6517622" cy="541557"/>
          </a:xfrm>
        </p:spPr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/>
              <a:t>正则表达式的组成</a:t>
            </a:r>
            <a:endParaRPr lang="zh-CN" altLang="en-US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71525" y="2154264"/>
            <a:ext cx="6594475" cy="14800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ym typeface="+mn-ea"/>
              </a:rPr>
              <a:t>特殊字符非常多，可以参考： </a:t>
            </a:r>
            <a:endParaRPr lang="zh-CN" altLang="en-US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+mn-ea"/>
              </a:rPr>
              <a:t>MDN</a:t>
            </a:r>
            <a:r>
              <a:rPr lang="zh-CN" altLang="en-US" dirty="0" smtClean="0">
                <a:sym typeface="+mn-ea"/>
              </a:rPr>
              <a:t>：https://developer.mozilla.org/zh-CN/docs/Web/JavaScript/Guide/Regular_Expressions</a:t>
            </a:r>
            <a:endParaRPr lang="zh-CN" altLang="en-US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ym typeface="+mn-ea"/>
              </a:rPr>
              <a:t>jQuery</a:t>
            </a:r>
            <a:r>
              <a:rPr lang="en-US"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手册：正则表达式部分</a:t>
            </a:r>
            <a:endParaRPr lang="zh-CN" altLang="en-US" dirty="0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正则测试工具</a:t>
            </a:r>
            <a:r>
              <a:rPr lang="en-US" altLang="zh-CN" dirty="0" smtClean="0">
                <a:sym typeface="+mn-ea"/>
              </a:rPr>
              <a:t>: </a:t>
            </a:r>
            <a:r>
              <a:rPr lang="en-US" altLang="zh-CN" dirty="0">
                <a:hlinkClick r:id="rId1"/>
              </a:rPr>
              <a:t>http://tool.oschina.net/regex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71525" y="3710549"/>
            <a:ext cx="6594475" cy="4042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这里我们把元字符划分几类学习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。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2970</Words>
  <Application>WPS 演示</Application>
  <PresentationFormat>全屏显示(16:9)</PresentationFormat>
  <Paragraphs>223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黑马程序员主题​​</vt:lpstr>
      <vt:lpstr>正则表达式</vt:lpstr>
      <vt:lpstr>PowerPoint 演示文稿</vt:lpstr>
      <vt:lpstr>1. 正则表达式概述</vt:lpstr>
      <vt:lpstr>1. 正则表达式概述</vt:lpstr>
      <vt:lpstr>PowerPoint 演示文稿</vt:lpstr>
      <vt:lpstr>2. 正则表达式在 JavaScript 中的使用</vt:lpstr>
      <vt:lpstr>2. 正则表达式在 JavaScript 中的使用</vt:lpstr>
      <vt:lpstr>PowerPoint 演示文稿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3. 正则表达式中的特殊字符</vt:lpstr>
      <vt:lpstr>PowerPoint 演示文稿</vt:lpstr>
      <vt:lpstr>4. 正则表达式中的替换</vt:lpstr>
      <vt:lpstr>4. 正则表达式中的替换</vt:lpstr>
      <vt:lpstr>4. 正则表达式中的替换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Zannier</cp:lastModifiedBy>
  <cp:revision>3710</cp:revision>
  <dcterms:created xsi:type="dcterms:W3CDTF">2018-10-05T21:01:00Z</dcterms:created>
  <dcterms:modified xsi:type="dcterms:W3CDTF">2021-09-21T04:04:13Z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12D94849DD814CEBA51A784774F23F99</vt:lpwstr>
  </property>
</Properties>
</file>