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5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23315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819" y="1427988"/>
            <a:ext cx="11532361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0992" y="1629833"/>
            <a:ext cx="10990014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186958"/>
            <a:ext cx="12192000" cy="1939925"/>
          </a:xfrm>
          <a:custGeom>
            <a:avLst/>
            <a:gdLst/>
            <a:ahLst/>
            <a:cxnLst/>
            <a:rect l="l" t="t" r="r" b="b"/>
            <a:pathLst>
              <a:path w="12192000" h="1939925">
                <a:moveTo>
                  <a:pt x="0" y="0"/>
                </a:moveTo>
                <a:lnTo>
                  <a:pt x="12191998" y="0"/>
                </a:lnTo>
                <a:lnTo>
                  <a:pt x="12191998" y="1939510"/>
                </a:lnTo>
                <a:lnTo>
                  <a:pt x="0" y="193951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11532361" cy="5091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02430" marR="5080" indent="-4190365">
              <a:lnSpc>
                <a:spcPts val="3410"/>
              </a:lnSpc>
              <a:spcBef>
                <a:spcPts val="570"/>
              </a:spcBef>
            </a:pPr>
            <a:r>
              <a:rPr lang="en-US" sz="3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araphrase Identification</a:t>
            </a:r>
            <a:r>
              <a:rPr sz="36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33820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2021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4252" y="6433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B88ED1-6BF5-4F44-80F0-54FD6A0CBA64}"/>
              </a:ext>
            </a:extLst>
          </p:cNvPr>
          <p:cNvSpPr txBox="1"/>
          <p:nvPr/>
        </p:nvSpPr>
        <p:spPr>
          <a:xfrm>
            <a:off x="4724400" y="331842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lvgaoyan@cnu.edu.cn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61985"/>
            <a:ext cx="281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>
                <a:solidFill>
                  <a:srgbClr val="203864"/>
                </a:solidFill>
                <a:latin typeface="微软雅黑"/>
                <a:cs typeface="微软雅黑"/>
              </a:rPr>
              <a:t>相关工作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10" y="1371600"/>
            <a:ext cx="18317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ESIM</a:t>
            </a:r>
            <a:endParaRPr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7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2819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</a:rPr>
              <a:t>提出的方法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0992" y="1629833"/>
            <a:ext cx="5193030" cy="13385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Linkless Subgraph</a:t>
            </a:r>
            <a:r>
              <a:rPr sz="2800" b="1" spc="-2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Batching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top-k</a:t>
            </a:r>
            <a:r>
              <a:rPr sz="2400" b="1" spc="-9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亲密度采样方法</a:t>
            </a:r>
            <a:endParaRPr sz="24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图亲密矩阵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5393" y="3744467"/>
            <a:ext cx="3049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节点</a:t>
            </a:r>
            <a:r>
              <a:rPr sz="2000" b="1" spc="-5" dirty="0">
                <a:solidFill>
                  <a:srgbClr val="002060"/>
                </a:solidFill>
                <a:latin typeface="微软雅黑"/>
                <a:cs typeface="微软雅黑"/>
              </a:rPr>
              <a:t>Vi</a:t>
            </a: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的上下文节点集合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5393" y="4847844"/>
            <a:ext cx="5514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获得所有结点的</a:t>
            </a:r>
            <a:r>
              <a:rPr sz="2000" b="1" spc="-5" dirty="0">
                <a:solidFill>
                  <a:srgbClr val="002060"/>
                </a:solidFill>
                <a:latin typeface="微软雅黑"/>
                <a:cs typeface="微软雅黑"/>
              </a:rPr>
              <a:t>sampled</a:t>
            </a:r>
            <a:r>
              <a:rPr sz="2000" b="1" spc="-3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002060"/>
                </a:solidFill>
                <a:latin typeface="微软雅黑"/>
                <a:cs typeface="微软雅黑"/>
              </a:rPr>
              <a:t>graph</a:t>
            </a:r>
            <a:r>
              <a:rPr sz="2000" b="1" spc="-30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002060"/>
                </a:solidFill>
                <a:latin typeface="微软雅黑"/>
                <a:cs typeface="微软雅黑"/>
              </a:rPr>
              <a:t>batches</a:t>
            </a: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表示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6094" y="3016251"/>
            <a:ext cx="30353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0131" y="4298373"/>
            <a:ext cx="41529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7395" y="5335723"/>
            <a:ext cx="5041898" cy="406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2819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</a:rPr>
              <a:t>提出的方法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0992" y="1629833"/>
            <a:ext cx="8702040" cy="28625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Node Input </a:t>
            </a:r>
            <a:r>
              <a:rPr sz="2800" b="1" spc="-40" dirty="0">
                <a:solidFill>
                  <a:srgbClr val="203864"/>
                </a:solidFill>
                <a:latin typeface="微软雅黑"/>
                <a:cs typeface="微软雅黑"/>
              </a:rPr>
              <a:t>Vector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Embeddings(4</a:t>
            </a:r>
            <a:r>
              <a:rPr sz="2800" b="1" spc="3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embeddings)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Raw Feature </a:t>
            </a:r>
            <a:r>
              <a:rPr sz="2400" b="1" spc="-35" dirty="0">
                <a:solidFill>
                  <a:srgbClr val="203864"/>
                </a:solidFill>
                <a:latin typeface="微软雅黑"/>
                <a:cs typeface="微软雅黑"/>
              </a:rPr>
              <a:t>Vector</a:t>
            </a:r>
            <a:r>
              <a:rPr sz="2400" b="1" spc="-2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</a:t>
            </a:r>
            <a:endParaRPr sz="24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表示节点的原始属性特征</a:t>
            </a:r>
            <a:endParaRPr sz="200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02060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831850" lvl="1" indent="-361950">
              <a:lnSpc>
                <a:spcPct val="100000"/>
              </a:lnSpc>
              <a:buFont typeface="Wingdings"/>
              <a:buChar char=""/>
              <a:tabLst>
                <a:tab pos="831850" algn="l"/>
              </a:tabLst>
            </a:pPr>
            <a:r>
              <a:rPr sz="2400" b="1" spc="-15" dirty="0">
                <a:solidFill>
                  <a:srgbClr val="203864"/>
                </a:solidFill>
                <a:latin typeface="微软雅黑"/>
                <a:cs typeface="微软雅黑"/>
              </a:rPr>
              <a:t>Weisfeiler-Lehman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Absolute </a:t>
            </a:r>
            <a:r>
              <a:rPr sz="2400" b="1" spc="-20" dirty="0">
                <a:solidFill>
                  <a:srgbClr val="203864"/>
                </a:solidFill>
                <a:latin typeface="微软雅黑"/>
                <a:cs typeface="微软雅黑"/>
              </a:rPr>
              <a:t>Role</a:t>
            </a:r>
            <a:r>
              <a:rPr sz="2400" b="1" spc="2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</a:t>
            </a:r>
            <a:endParaRPr sz="24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学习每个节点在全局图（即输入图）中的唯一表示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5927" y="3136900"/>
            <a:ext cx="29972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5927" y="4626984"/>
            <a:ext cx="5016499" cy="143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2819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</a:rPr>
              <a:t>提出的方法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0992" y="1629833"/>
            <a:ext cx="8702040" cy="28625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Node Input </a:t>
            </a:r>
            <a:r>
              <a:rPr sz="2800" b="1" spc="-40" dirty="0">
                <a:solidFill>
                  <a:srgbClr val="203864"/>
                </a:solidFill>
                <a:latin typeface="微软雅黑"/>
                <a:cs typeface="微软雅黑"/>
              </a:rPr>
              <a:t>Vector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Embeddings(4</a:t>
            </a:r>
            <a:r>
              <a:rPr sz="2800" b="1" spc="3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embeddings)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Intimacy 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based </a:t>
            </a:r>
            <a:r>
              <a:rPr sz="2400" b="1" spc="-15" dirty="0">
                <a:solidFill>
                  <a:srgbClr val="203864"/>
                </a:solidFill>
                <a:latin typeface="微软雅黑"/>
                <a:cs typeface="微软雅黑"/>
              </a:rPr>
              <a:t>Relative 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Positional</a:t>
            </a:r>
            <a:r>
              <a:rPr sz="2400" b="1" spc="5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</a:t>
            </a:r>
            <a:endParaRPr sz="24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捕捉子图的局部信息</a:t>
            </a:r>
            <a:endParaRPr sz="2000">
              <a:latin typeface="微软雅黑"/>
              <a:cs typeface="微软雅黑"/>
            </a:endParaRPr>
          </a:p>
          <a:p>
            <a:pPr lvl="2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02060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831850" lvl="1" indent="-361950">
              <a:lnSpc>
                <a:spcPct val="100000"/>
              </a:lnSpc>
              <a:buFont typeface="Wingdings"/>
              <a:buChar char=""/>
              <a:tabLst>
                <a:tab pos="831850" algn="l"/>
              </a:tabLst>
            </a:pP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Hop 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based </a:t>
            </a:r>
            <a:r>
              <a:rPr sz="2400" b="1" spc="-15" dirty="0">
                <a:solidFill>
                  <a:srgbClr val="203864"/>
                </a:solidFill>
                <a:latin typeface="微软雅黑"/>
                <a:cs typeface="微软雅黑"/>
              </a:rPr>
              <a:t>Relative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Distance</a:t>
            </a:r>
            <a:r>
              <a:rPr sz="2400" b="1" spc="6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</a:t>
            </a:r>
            <a:endParaRPr sz="24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2060"/>
                </a:solidFill>
                <a:latin typeface="微软雅黑"/>
                <a:cs typeface="微软雅黑"/>
              </a:rPr>
              <a:t>捕捉图上的距离信息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9817" y="3181350"/>
            <a:ext cx="40132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3041" y="4684712"/>
            <a:ext cx="4457699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2819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</a:rPr>
              <a:t>提出的方法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0992" y="1629833"/>
            <a:ext cx="6358890" cy="9677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Graph </a:t>
            </a:r>
            <a:r>
              <a:rPr sz="2800" b="1" spc="-25" dirty="0">
                <a:solidFill>
                  <a:srgbClr val="203864"/>
                </a:solidFill>
                <a:latin typeface="微软雅黑"/>
                <a:cs typeface="微软雅黑"/>
              </a:rPr>
              <a:t>Transformer </a:t>
            </a:r>
            <a:r>
              <a:rPr sz="2800" b="1" spc="-15" dirty="0">
                <a:solidFill>
                  <a:srgbClr val="203864"/>
                </a:solidFill>
                <a:latin typeface="微软雅黑"/>
                <a:cs typeface="微软雅黑"/>
              </a:rPr>
              <a:t>based</a:t>
            </a:r>
            <a:r>
              <a:rPr sz="2800" b="1" spc="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Encoder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Aggregate 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4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embedding</a:t>
            </a:r>
            <a:r>
              <a:rPr sz="2400" b="1" spc="-2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vectors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192" y="3730244"/>
            <a:ext cx="6254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74650" algn="l"/>
              </a:tabLst>
            </a:pP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The graph-transformer 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based</a:t>
            </a:r>
            <a:r>
              <a:rPr sz="2400" b="1" spc="1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encoder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3041" y="2759381"/>
            <a:ext cx="3749385" cy="498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3172" y="3257551"/>
            <a:ext cx="4241800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590" y="4326243"/>
            <a:ext cx="5245099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4972" y="4500562"/>
            <a:ext cx="4914898" cy="133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6029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203864"/>
                </a:solidFill>
              </a:rPr>
              <a:t>GRAPH-BERT</a:t>
            </a:r>
            <a:r>
              <a:rPr sz="4400" spc="-70" dirty="0">
                <a:solidFill>
                  <a:srgbClr val="203864"/>
                </a:solidFill>
              </a:rPr>
              <a:t> </a:t>
            </a:r>
            <a:r>
              <a:rPr sz="4400" spc="-5" dirty="0">
                <a:solidFill>
                  <a:srgbClr val="203864"/>
                </a:solidFill>
              </a:rPr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0992" y="1629833"/>
            <a:ext cx="7548245" cy="9677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Pre-training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60" dirty="0">
                <a:solidFill>
                  <a:srgbClr val="203864"/>
                </a:solidFill>
                <a:latin typeface="微软雅黑"/>
                <a:cs typeface="微软雅黑"/>
              </a:rPr>
              <a:t>Task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#1:Node Raw 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Attribute</a:t>
            </a:r>
            <a:r>
              <a:rPr sz="2400" b="1" spc="7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Reconstruction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192" y="3730244"/>
            <a:ext cx="546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"/>
              <a:tabLst>
                <a:tab pos="285115" algn="l"/>
              </a:tabLst>
            </a:pPr>
            <a:r>
              <a:rPr sz="2400" b="1" spc="-60" dirty="0">
                <a:solidFill>
                  <a:srgbClr val="203864"/>
                </a:solidFill>
                <a:latin typeface="微软雅黑"/>
                <a:cs typeface="微软雅黑"/>
              </a:rPr>
              <a:t>Task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#2:Graph </a:t>
            </a:r>
            <a:r>
              <a:rPr sz="2400" b="1" spc="-15" dirty="0">
                <a:solidFill>
                  <a:srgbClr val="203864"/>
                </a:solidFill>
                <a:latin typeface="微软雅黑"/>
                <a:cs typeface="微软雅黑"/>
              </a:rPr>
              <a:t>Structure</a:t>
            </a:r>
            <a:r>
              <a:rPr sz="2400" b="1" spc="5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Recovery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6642" y="2796410"/>
            <a:ext cx="2763403" cy="77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4391" y="3016251"/>
            <a:ext cx="1400086" cy="353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9767" y="4534343"/>
            <a:ext cx="2212685" cy="737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4391" y="4678123"/>
            <a:ext cx="1754278" cy="567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6029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203864"/>
                </a:solidFill>
              </a:rPr>
              <a:t>GRAPH-BERT</a:t>
            </a:r>
            <a:r>
              <a:rPr sz="4400" spc="-70" dirty="0">
                <a:solidFill>
                  <a:srgbClr val="203864"/>
                </a:solidFill>
              </a:rPr>
              <a:t> </a:t>
            </a:r>
            <a:r>
              <a:rPr sz="4400" spc="-5" dirty="0">
                <a:solidFill>
                  <a:srgbClr val="203864"/>
                </a:solidFill>
              </a:rPr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0992" y="1629833"/>
            <a:ext cx="5922010" cy="9677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Model </a:t>
            </a:r>
            <a:r>
              <a:rPr sz="2800" b="1" spc="-35" dirty="0">
                <a:solidFill>
                  <a:srgbClr val="203864"/>
                </a:solidFill>
                <a:latin typeface="微软雅黑"/>
                <a:cs typeface="微软雅黑"/>
              </a:rPr>
              <a:t>Transfer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and</a:t>
            </a:r>
            <a:r>
              <a:rPr sz="2800" b="1" spc="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Fine-tuning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60" dirty="0">
                <a:solidFill>
                  <a:srgbClr val="203864"/>
                </a:solidFill>
                <a:latin typeface="微软雅黑"/>
                <a:cs typeface="微软雅黑"/>
              </a:rPr>
              <a:t>Task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#1:Node</a:t>
            </a:r>
            <a:r>
              <a:rPr sz="2400" b="1" spc="4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Classification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192" y="3730244"/>
            <a:ext cx="412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"/>
              <a:tabLst>
                <a:tab pos="285115" algn="l"/>
              </a:tabLst>
            </a:pPr>
            <a:r>
              <a:rPr sz="2400" b="1" spc="-60" dirty="0">
                <a:solidFill>
                  <a:srgbClr val="203864"/>
                </a:solidFill>
                <a:latin typeface="微软雅黑"/>
                <a:cs typeface="微软雅黑"/>
              </a:rPr>
              <a:t>Task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#2:Graph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Clustering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3259" y="2701635"/>
            <a:ext cx="3730890" cy="88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8572" y="3016251"/>
            <a:ext cx="2749936" cy="367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259" y="4393045"/>
            <a:ext cx="3304461" cy="774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3315"/>
            <a:ext cx="2032000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  <a:latin typeface="微软雅黑"/>
                <a:cs typeface="微软雅黑"/>
              </a:rPr>
              <a:t>提纲</a:t>
            </a:r>
            <a:endParaRPr sz="4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4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微软雅黑"/>
                <a:cs typeface="微软雅黑"/>
              </a:rPr>
              <a:t>简介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微软雅黑"/>
                <a:cs typeface="微软雅黑"/>
              </a:rPr>
              <a:t>提出的方法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03864"/>
                </a:solidFill>
                <a:latin typeface="微软雅黑"/>
                <a:cs typeface="微软雅黑"/>
              </a:rPr>
              <a:t>实验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微软雅黑"/>
                <a:cs typeface="微软雅黑"/>
              </a:rPr>
              <a:t>结论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433820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2021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115" y="6433820"/>
            <a:ext cx="194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3315"/>
            <a:ext cx="7848600" cy="511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  <a:latin typeface="微软雅黑"/>
                <a:cs typeface="微软雅黑"/>
              </a:rPr>
              <a:t>实验</a:t>
            </a:r>
            <a:endParaRPr sz="4400">
              <a:latin typeface="微软雅黑"/>
              <a:cs typeface="微软雅黑"/>
            </a:endParaRPr>
          </a:p>
          <a:p>
            <a:pPr marL="241300" indent="-228600">
              <a:lnSpc>
                <a:spcPts val="3105"/>
              </a:lnSpc>
              <a:spcBef>
                <a:spcPts val="29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203864"/>
                </a:solidFill>
                <a:latin typeface="微软雅黑"/>
                <a:cs typeface="微软雅黑"/>
              </a:rPr>
              <a:t>数据集和实验设置</a:t>
            </a:r>
            <a:endParaRPr sz="2600">
              <a:latin typeface="微软雅黑"/>
              <a:cs typeface="微软雅黑"/>
            </a:endParaRPr>
          </a:p>
          <a:p>
            <a:pPr marL="801370" lvl="1" indent="-331470">
              <a:lnSpc>
                <a:spcPts val="2610"/>
              </a:lnSpc>
              <a:buFont typeface="Wingdings"/>
              <a:buChar char=""/>
              <a:tabLst>
                <a:tab pos="802005" algn="l"/>
              </a:tabLst>
            </a:pPr>
            <a:r>
              <a:rPr sz="2200" b="1" dirty="0">
                <a:solidFill>
                  <a:srgbClr val="203864"/>
                </a:solidFill>
                <a:latin typeface="微软雅黑"/>
                <a:cs typeface="微软雅黑"/>
              </a:rPr>
              <a:t>数据集</a:t>
            </a:r>
            <a:endParaRPr sz="2200">
              <a:latin typeface="微软雅黑"/>
              <a:cs typeface="微软雅黑"/>
            </a:endParaRPr>
          </a:p>
          <a:p>
            <a:pPr marL="926465">
              <a:lnSpc>
                <a:spcPts val="2605"/>
              </a:lnSpc>
            </a:pPr>
            <a:r>
              <a:rPr sz="2200" spc="-5" dirty="0">
                <a:solidFill>
                  <a:srgbClr val="203864"/>
                </a:solidFill>
                <a:latin typeface="微软雅黑"/>
                <a:cs typeface="微软雅黑"/>
              </a:rPr>
              <a:t>Cora, </a:t>
            </a:r>
            <a:r>
              <a:rPr sz="2200" spc="-25" dirty="0">
                <a:solidFill>
                  <a:srgbClr val="203864"/>
                </a:solidFill>
                <a:latin typeface="微软雅黑"/>
                <a:cs typeface="微软雅黑"/>
              </a:rPr>
              <a:t>Citeseer,</a:t>
            </a:r>
            <a:r>
              <a:rPr sz="2200" spc="-7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200" spc="-5" dirty="0">
                <a:solidFill>
                  <a:srgbClr val="203864"/>
                </a:solidFill>
                <a:latin typeface="微软雅黑"/>
                <a:cs typeface="微软雅黑"/>
              </a:rPr>
              <a:t>Pubmed</a:t>
            </a:r>
            <a:endParaRPr sz="2200">
              <a:latin typeface="微软雅黑"/>
              <a:cs typeface="微软雅黑"/>
            </a:endParaRPr>
          </a:p>
          <a:p>
            <a:pPr marL="801370" lvl="1" indent="-331470">
              <a:lnSpc>
                <a:spcPts val="2615"/>
              </a:lnSpc>
              <a:buFont typeface="Wingdings"/>
              <a:buChar char=""/>
              <a:tabLst>
                <a:tab pos="802005" algn="l"/>
              </a:tabLst>
            </a:pPr>
            <a:r>
              <a:rPr sz="2200" b="1" dirty="0">
                <a:solidFill>
                  <a:srgbClr val="203864"/>
                </a:solidFill>
                <a:latin typeface="微软雅黑"/>
                <a:cs typeface="微软雅黑"/>
              </a:rPr>
              <a:t>实验设置</a:t>
            </a:r>
            <a:endParaRPr sz="22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Subgraph size: k=7(Cora), k=5(Citesser),</a:t>
            </a:r>
            <a:r>
              <a:rPr sz="1900" spc="40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k=30(Pubmed)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Hidden </a:t>
            </a: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layer </a:t>
            </a:r>
            <a:r>
              <a:rPr sz="1900" spc="0" dirty="0">
                <a:solidFill>
                  <a:srgbClr val="002060"/>
                </a:solidFill>
                <a:latin typeface="微软雅黑"/>
                <a:cs typeface="微软雅黑"/>
              </a:rPr>
              <a:t>number:</a:t>
            </a:r>
            <a:r>
              <a:rPr sz="1900" spc="-40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dirty="0">
                <a:solidFill>
                  <a:srgbClr val="002060"/>
                </a:solidFill>
                <a:latin typeface="微软雅黑"/>
                <a:cs typeface="微软雅黑"/>
              </a:rPr>
              <a:t>D=2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Learning </a:t>
            </a: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rate: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0.01(Cora), 0.001(Citesser),</a:t>
            </a:r>
            <a:r>
              <a:rPr sz="1900" spc="30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0.0005(Pubmed)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5" dirty="0">
                <a:solidFill>
                  <a:srgbClr val="002060"/>
                </a:solidFill>
                <a:latin typeface="微软雅黑"/>
                <a:cs typeface="微软雅黑"/>
              </a:rPr>
              <a:t>Weight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decay:</a:t>
            </a:r>
            <a:r>
              <a:rPr sz="1900" spc="-3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5e-4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Intermediate</a:t>
            </a:r>
            <a:r>
              <a:rPr sz="1900" spc="-5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size:32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Hidden </a:t>
            </a: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dropout</a:t>
            </a:r>
            <a:r>
              <a:rPr sz="1900" spc="-4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rate:0.5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Attention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dropout</a:t>
            </a:r>
            <a:r>
              <a:rPr sz="1900" spc="-2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rate:0.3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Graph </a:t>
            </a: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residual</a:t>
            </a:r>
            <a:r>
              <a:rPr sz="1900" spc="-6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term:graph-raw</a:t>
            </a:r>
            <a:endParaRPr sz="1900">
              <a:latin typeface="微软雅黑"/>
              <a:cs typeface="微软雅黑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25" dirty="0">
                <a:solidFill>
                  <a:srgbClr val="002060"/>
                </a:solidFill>
                <a:latin typeface="微软雅黑"/>
                <a:cs typeface="微软雅黑"/>
              </a:rPr>
              <a:t>Training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epoch:150(Cora), </a:t>
            </a:r>
            <a:r>
              <a:rPr sz="1900" spc="-10" dirty="0">
                <a:solidFill>
                  <a:srgbClr val="002060"/>
                </a:solidFill>
                <a:latin typeface="微软雅黑"/>
                <a:cs typeface="微软雅黑"/>
              </a:rPr>
              <a:t>500(Citesser),</a:t>
            </a:r>
            <a:r>
              <a:rPr sz="1900" spc="75" dirty="0">
                <a:solidFill>
                  <a:srgbClr val="002060"/>
                </a:solidFill>
                <a:latin typeface="微软雅黑"/>
                <a:cs typeface="微软雅黑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微软雅黑"/>
                <a:cs typeface="微软雅黑"/>
              </a:rPr>
              <a:t>2000(Pubmed)</a:t>
            </a:r>
            <a:endParaRPr sz="1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422" y="623315"/>
            <a:ext cx="3859529" cy="314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  <a:latin typeface="微软雅黑"/>
                <a:cs typeface="微软雅黑"/>
              </a:rPr>
              <a:t>实验</a:t>
            </a:r>
            <a:endParaRPr sz="4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28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203864"/>
                </a:solidFill>
                <a:latin typeface="微软雅黑"/>
                <a:cs typeface="微软雅黑"/>
              </a:rPr>
              <a:t>实验结果（节点分类）</a:t>
            </a:r>
            <a:endParaRPr sz="2800">
              <a:latin typeface="微软雅黑"/>
              <a:cs typeface="微软雅黑"/>
            </a:endParaRPr>
          </a:p>
          <a:p>
            <a:pPr marL="698500" lvl="1" indent="-228600">
              <a:lnSpc>
                <a:spcPct val="100000"/>
              </a:lnSpc>
              <a:spcBef>
                <a:spcPts val="540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胜过大多数</a:t>
            </a:r>
            <a:r>
              <a:rPr sz="2400" b="1" spc="-30" dirty="0">
                <a:solidFill>
                  <a:srgbClr val="203864"/>
                </a:solidFill>
                <a:latin typeface="微软雅黑"/>
                <a:cs typeface="微软雅黑"/>
              </a:rPr>
              <a:t>b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a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seli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n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e</a:t>
            </a:r>
            <a:endParaRPr sz="2400">
              <a:latin typeface="微软雅黑"/>
              <a:cs typeface="微软雅黑"/>
            </a:endParaRPr>
          </a:p>
          <a:p>
            <a:pPr marL="698500" marR="158750" lvl="1" indent="-228600">
              <a:lnSpc>
                <a:spcPct val="100000"/>
              </a:lnSpc>
              <a:spcBef>
                <a:spcPts val="430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在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c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o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r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a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和p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u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b</a:t>
            </a:r>
            <a:r>
              <a:rPr sz="2400" b="1" spc="0" dirty="0">
                <a:solidFill>
                  <a:srgbClr val="203864"/>
                </a:solidFill>
                <a:latin typeface="微软雅黑"/>
                <a:cs typeface="微软雅黑"/>
              </a:rPr>
              <a:t>m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ed上 有很大提高</a:t>
            </a:r>
            <a:endParaRPr sz="2400">
              <a:latin typeface="微软雅黑"/>
              <a:cs typeface="微软雅黑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在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c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i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t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esee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r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上位居前三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3150" y="1417176"/>
            <a:ext cx="56261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603672"/>
            <a:ext cx="2590800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提纲</a:t>
            </a:r>
            <a:endParaRPr sz="4400" b="1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433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任务</a:t>
            </a:r>
            <a:r>
              <a:rPr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简介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相关工作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本文方法</a:t>
            </a:r>
            <a:endParaRPr lang="en-US" altLang="zh-CN" sz="2800">
              <a:solidFill>
                <a:srgbClr val="203864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实验</a:t>
            </a:r>
            <a:endParaRPr lang="en-US" altLang="zh-CN" sz="2800">
              <a:solidFill>
                <a:srgbClr val="203864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启发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433820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2021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4252" y="6433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3315"/>
            <a:ext cx="5898515" cy="156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  <a:latin typeface="微软雅黑"/>
                <a:cs typeface="微软雅黑"/>
              </a:rPr>
              <a:t>实验</a:t>
            </a:r>
            <a:endParaRPr sz="4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3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Pre-training vs. </a:t>
            </a:r>
            <a:r>
              <a:rPr sz="2800" b="1" dirty="0">
                <a:solidFill>
                  <a:srgbClr val="203864"/>
                </a:solidFill>
                <a:latin typeface="微软雅黑"/>
                <a:cs typeface="微软雅黑"/>
              </a:rPr>
              <a:t>No</a:t>
            </a:r>
            <a:r>
              <a:rPr sz="2800" b="1" spc="-5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800" b="1" spc="-5" dirty="0">
                <a:solidFill>
                  <a:srgbClr val="203864"/>
                </a:solidFill>
                <a:latin typeface="微软雅黑"/>
                <a:cs typeface="微软雅黑"/>
              </a:rPr>
              <a:t>Pre-training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823" y="2340277"/>
            <a:ext cx="10276802" cy="334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3315"/>
            <a:ext cx="2032000" cy="333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  <a:latin typeface="微软雅黑"/>
                <a:cs typeface="微软雅黑"/>
              </a:rPr>
              <a:t>提纲</a:t>
            </a:r>
            <a:endParaRPr sz="4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4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微软雅黑"/>
                <a:cs typeface="微软雅黑"/>
              </a:rPr>
              <a:t>简介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微软雅黑"/>
                <a:cs typeface="微软雅黑"/>
              </a:rPr>
              <a:t>提出的方法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微软雅黑"/>
                <a:cs typeface="微软雅黑"/>
              </a:rPr>
              <a:t>实验</a:t>
            </a:r>
            <a:endParaRPr sz="28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03864"/>
                </a:solidFill>
                <a:latin typeface="微软雅黑"/>
                <a:cs typeface="微软雅黑"/>
              </a:rPr>
              <a:t>结论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433820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2021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115" y="6433820"/>
            <a:ext cx="194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3315"/>
            <a:ext cx="10502900" cy="450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203864"/>
                </a:solidFill>
                <a:latin typeface="微软雅黑"/>
                <a:cs typeface="微软雅黑"/>
              </a:rPr>
              <a:t>结论</a:t>
            </a:r>
            <a:endParaRPr sz="4400">
              <a:latin typeface="微软雅黑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3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203864"/>
                </a:solidFill>
                <a:latin typeface="微软雅黑"/>
                <a:cs typeface="微软雅黑"/>
              </a:rPr>
              <a:t>本文的贡献点</a:t>
            </a:r>
            <a:endParaRPr sz="28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40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New GNN</a:t>
            </a:r>
            <a:r>
              <a:rPr sz="2400" b="1" spc="-8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Model</a:t>
            </a:r>
            <a:endParaRPr sz="2400">
              <a:latin typeface="微软雅黑"/>
              <a:cs typeface="微软雅黑"/>
            </a:endParaRPr>
          </a:p>
          <a:p>
            <a:pPr marL="469900" marR="213995" indent="361950">
              <a:lnSpc>
                <a:spcPct val="100800"/>
              </a:lnSpc>
              <a:spcBef>
                <a:spcPts val="380"/>
              </a:spcBef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不依赖图连接即可进行表示学习，用无边子图进行训练，而非完整输入 图，解决了现有GNNs存在的几个问题，提高了效率。</a:t>
            </a:r>
            <a:endParaRPr sz="24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25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0" dirty="0">
                <a:solidFill>
                  <a:srgbClr val="203864"/>
                </a:solidFill>
                <a:latin typeface="微软雅黑"/>
                <a:cs typeface="微软雅黑"/>
              </a:rPr>
              <a:t>Unsupervised</a:t>
            </a:r>
            <a:r>
              <a:rPr sz="2400" b="1" spc="-45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25" dirty="0">
                <a:solidFill>
                  <a:srgbClr val="203864"/>
                </a:solidFill>
                <a:latin typeface="微软雅黑"/>
                <a:cs typeface="微软雅黑"/>
              </a:rPr>
              <a:t>Pre-Training</a:t>
            </a:r>
            <a:endParaRPr sz="2400">
              <a:latin typeface="微软雅黑"/>
              <a:cs typeface="微软雅黑"/>
            </a:endParaRPr>
          </a:p>
          <a:p>
            <a:pPr marL="831215">
              <a:lnSpc>
                <a:spcPct val="100000"/>
              </a:lnSpc>
              <a:spcBef>
                <a:spcPts val="525"/>
              </a:spcBef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基于节点属性重建和图结构恢复两个任务对G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R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A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P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H-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B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E</a:t>
            </a:r>
            <a:r>
              <a:rPr sz="2400" b="1" spc="-55" dirty="0">
                <a:solidFill>
                  <a:srgbClr val="203864"/>
                </a:solidFill>
                <a:latin typeface="微软雅黑"/>
                <a:cs typeface="微软雅黑"/>
              </a:rPr>
              <a:t>R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T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进行预训练。</a:t>
            </a:r>
            <a:endParaRPr sz="2400">
              <a:latin typeface="微软雅黑"/>
              <a:cs typeface="微软雅黑"/>
            </a:endParaRPr>
          </a:p>
          <a:p>
            <a:pPr marL="831850" lvl="1" indent="-361950">
              <a:lnSpc>
                <a:spcPct val="100000"/>
              </a:lnSpc>
              <a:spcBef>
                <a:spcPts val="500"/>
              </a:spcBef>
              <a:buFont typeface="Wingdings"/>
              <a:buChar char=""/>
              <a:tabLst>
                <a:tab pos="831850" algn="l"/>
              </a:tabLst>
            </a:pPr>
            <a:r>
              <a:rPr sz="2400" b="1" spc="-25" dirty="0">
                <a:solidFill>
                  <a:srgbClr val="203864"/>
                </a:solidFill>
                <a:latin typeface="微软雅黑"/>
                <a:cs typeface="微软雅黑"/>
              </a:rPr>
              <a:t>Fine-Tuning 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and</a:t>
            </a:r>
            <a:r>
              <a:rPr sz="2400" b="1" spc="10" dirty="0">
                <a:solidFill>
                  <a:srgbClr val="203864"/>
                </a:solidFill>
                <a:latin typeface="微软雅黑"/>
                <a:cs typeface="微软雅黑"/>
              </a:rPr>
              <a:t> </a:t>
            </a:r>
            <a:r>
              <a:rPr sz="2400" b="1" spc="-30" dirty="0">
                <a:solidFill>
                  <a:srgbClr val="203864"/>
                </a:solidFill>
                <a:latin typeface="微软雅黑"/>
                <a:cs typeface="微软雅黑"/>
              </a:rPr>
              <a:t>Transfer</a:t>
            </a:r>
            <a:endParaRPr sz="2400">
              <a:latin typeface="微软雅黑"/>
              <a:cs typeface="微软雅黑"/>
            </a:endParaRPr>
          </a:p>
          <a:p>
            <a:pPr marL="831215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进一步对G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R</a:t>
            </a:r>
            <a:r>
              <a:rPr sz="2400" b="1" spc="-10" dirty="0">
                <a:solidFill>
                  <a:srgbClr val="203864"/>
                </a:solidFill>
                <a:latin typeface="微软雅黑"/>
                <a:cs typeface="微软雅黑"/>
              </a:rPr>
              <a:t>A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P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H-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B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E</a:t>
            </a:r>
            <a:r>
              <a:rPr sz="2400" b="1" spc="-55" dirty="0">
                <a:solidFill>
                  <a:srgbClr val="203864"/>
                </a:solidFill>
                <a:latin typeface="微软雅黑"/>
                <a:cs typeface="微软雅黑"/>
              </a:rPr>
              <a:t>R</a:t>
            </a:r>
            <a:r>
              <a:rPr sz="2400" b="1" spc="-5" dirty="0">
                <a:solidFill>
                  <a:srgbClr val="203864"/>
                </a:solidFill>
                <a:latin typeface="微软雅黑"/>
                <a:cs typeface="微软雅黑"/>
              </a:rPr>
              <a:t>T</a:t>
            </a:r>
            <a:r>
              <a:rPr sz="2400" b="1" dirty="0">
                <a:solidFill>
                  <a:srgbClr val="203864"/>
                </a:solidFill>
                <a:latin typeface="微软雅黑"/>
                <a:cs typeface="微软雅黑"/>
              </a:rPr>
              <a:t>微调（节点分类和图聚类）。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623315"/>
            <a:ext cx="3197861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提纲</a:t>
            </a:r>
            <a:endParaRPr sz="4400" b="1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433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任务</a:t>
            </a:r>
            <a:r>
              <a:rPr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简介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相关工作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本文方法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实验</a:t>
            </a:r>
            <a:endParaRPr lang="en-US" altLang="zh-CN" sz="2800">
              <a:solidFill>
                <a:srgbClr val="BFBFBF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启发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433820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2021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4252" y="6433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304800"/>
            <a:ext cx="11887200" cy="62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b="1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任务</a:t>
            </a:r>
            <a:r>
              <a:rPr sz="4400" b="1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简介</a:t>
            </a:r>
            <a:endParaRPr sz="44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327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800" b="1">
                <a:solidFill>
                  <a:srgbClr val="2038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Paraphrase Identification (PI)</a:t>
            </a:r>
          </a:p>
          <a:p>
            <a:pPr marL="12700">
              <a:lnSpc>
                <a:spcPct val="100000"/>
              </a:lnSpc>
              <a:spcBef>
                <a:spcPts val="3279"/>
              </a:spcBef>
              <a:tabLst>
                <a:tab pos="241300" algn="l"/>
              </a:tabLs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给出两个句子，判断是否是复述。是一个二分类任务。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355600" indent="-342900">
              <a:spcBef>
                <a:spcPts val="3279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altLang="zh-CN" sz="2400" b="1">
                <a:solidFill>
                  <a:srgbClr val="2038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</a:p>
          <a:p>
            <a:pPr marL="12700">
              <a:spcBef>
                <a:spcPts val="3279"/>
              </a:spcBef>
              <a:tabLst>
                <a:tab pos="241300" algn="l"/>
              </a:tabLs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MRPC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: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新闻预料。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 ,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id_1 , id_2 , string_1 , string_2</a:t>
            </a:r>
          </a:p>
          <a:p>
            <a:pPr marL="12700">
              <a:spcBef>
                <a:spcPts val="3279"/>
              </a:spcBef>
              <a:tabLst>
                <a:tab pos="241300" algn="l"/>
              </a:tabLs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QQP: quora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上的问题，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, id_1 , id_2 , string_1 , string_2, label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12700">
              <a:spcBef>
                <a:spcPts val="3279"/>
              </a:spcBef>
              <a:tabLst>
                <a:tab pos="241300" algn="l"/>
              </a:tabLs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PWAS: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维基百科页面获取，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id,  string_1, string_2,  label</a:t>
            </a:r>
          </a:p>
          <a:p>
            <a:pPr marL="12700">
              <a:spcBef>
                <a:spcPts val="3279"/>
              </a:spcBef>
              <a:tabLst>
                <a:tab pos="241300" algn="l"/>
              </a:tabLst>
            </a:pPr>
            <a:endParaRPr sz="24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33400"/>
            <a:ext cx="2032000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提纲</a:t>
            </a:r>
            <a:endParaRPr sz="4400" b="1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433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任务</a:t>
            </a:r>
            <a:r>
              <a:rPr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简介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相关工作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本文方法</a:t>
            </a:r>
            <a:endParaRPr lang="en-US" altLang="zh-CN" sz="2800">
              <a:solidFill>
                <a:srgbClr val="BFBFBF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实验</a:t>
            </a:r>
            <a:endParaRPr lang="en-US" altLang="zh-CN" sz="2800">
              <a:solidFill>
                <a:srgbClr val="BFBFBF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启发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433820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2021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4252" y="6433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529762"/>
            <a:ext cx="9972675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79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 b="1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传统方法：</a:t>
            </a:r>
            <a:endParaRPr lang="en-US" altLang="zh-CN" sz="2800" b="1">
              <a:solidFill>
                <a:srgbClr val="203864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  <a:tabLst>
                <a:tab pos="241300" algn="l"/>
              </a:tabLst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基于词汇和语法统计语言学信息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241300" indent="-228600">
              <a:lnSpc>
                <a:spcPct val="100000"/>
              </a:lnSpc>
              <a:spcBef>
                <a:spcPts val="3279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2800" b="1">
                <a:solidFill>
                  <a:srgbClr val="203864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/>
              </a:rPr>
              <a:t>神经网络方法：</a:t>
            </a:r>
            <a:endParaRPr lang="en-US" altLang="zh-CN" sz="2800" b="1">
              <a:solidFill>
                <a:srgbClr val="203864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  <a:tabLst>
                <a:tab pos="241300" algn="l"/>
              </a:tabLs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系列：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DecAtt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PWIM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ESIM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SSE</a:t>
            </a:r>
          </a:p>
          <a:p>
            <a:pPr marL="12700">
              <a:lnSpc>
                <a:spcPct val="100000"/>
              </a:lnSpc>
              <a:spcBef>
                <a:spcPts val="3279"/>
              </a:spcBef>
              <a:tabLst>
                <a:tab pos="241300" algn="l"/>
              </a:tabLst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系列：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bert-base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bert-large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albert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roberta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B78AA4-0B06-42E3-B31E-45D06F2FD08C}"/>
              </a:ext>
            </a:extLst>
          </p:cNvPr>
          <p:cNvSpPr txBox="1"/>
          <p:nvPr/>
        </p:nvSpPr>
        <p:spPr>
          <a:xfrm>
            <a:off x="228600" y="15240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rgbClr val="203864"/>
                </a:solidFill>
                <a:latin typeface="微软雅黑"/>
              </a:rPr>
              <a:t>相关工作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61985"/>
            <a:ext cx="281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>
                <a:solidFill>
                  <a:srgbClr val="203864"/>
                </a:solidFill>
                <a:latin typeface="微软雅黑"/>
                <a:cs typeface="微软雅黑"/>
              </a:rPr>
              <a:t>相关工作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10" y="1371600"/>
            <a:ext cx="1097579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ESIM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endParaRPr 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ESIM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是增强的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61985"/>
            <a:ext cx="281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>
                <a:solidFill>
                  <a:srgbClr val="203864"/>
                </a:solidFill>
                <a:latin typeface="微软雅黑"/>
                <a:cs typeface="微软雅黑"/>
              </a:rPr>
              <a:t>相关工作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10" y="1371600"/>
            <a:ext cx="18317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ESIM</a:t>
            </a:r>
            <a:endParaRPr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7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61985"/>
            <a:ext cx="281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>
                <a:solidFill>
                  <a:srgbClr val="203864"/>
                </a:solidFill>
                <a:latin typeface="微软雅黑"/>
                <a:cs typeface="微软雅黑"/>
              </a:rPr>
              <a:t>相关工作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10" y="1371600"/>
            <a:ext cx="183178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ESIM</a:t>
            </a:r>
            <a:endParaRPr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457</Words>
  <Application>Microsoft Office PowerPoint</Application>
  <PresentationFormat>宽屏</PresentationFormat>
  <Paragraphs>129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Paraphrase Identification: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提出的方法</vt:lpstr>
      <vt:lpstr>提出的方法</vt:lpstr>
      <vt:lpstr>提出的方法</vt:lpstr>
      <vt:lpstr>提出的方法</vt:lpstr>
      <vt:lpstr>GRAPH-BERT Learning</vt:lpstr>
      <vt:lpstr>GRAPH-BERT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 Identification:</dc:title>
  <cp:lastModifiedBy>gao yan</cp:lastModifiedBy>
  <cp:revision>11</cp:revision>
  <dcterms:created xsi:type="dcterms:W3CDTF">2021-03-20T18:50:17Z</dcterms:created>
  <dcterms:modified xsi:type="dcterms:W3CDTF">2021-03-24T14:55:20Z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2021-03-18T00:00:00Z</vt:filetime>
  </property>
  <property fmtid="{D5CDD505-2E9C-101B-9397-08002B2CF9AE}" pid="3" name="LastSaved">
    <vt:filetime>2021-03-20T00:00:00Z</vt:filetime>
  </property>
</Properties>
</file>