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e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e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e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only: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1412871" y="2024186"/>
            <a:ext cx="21344801" cy="1864001"/>
          </a:xfrm>
          <a:prstGeom prst="rect">
            <a:avLst/>
          </a:prstGeom>
        </p:spPr>
        <p:txBody>
          <a:bodyPr lIns="121866" tIns="121866" rIns="121866" bIns="121866" anchor="ctr"/>
          <a:lstStyle>
            <a:lvl1pPr defTabSz="2438400">
              <a:lnSpc>
                <a:spcPct val="100000"/>
              </a:lnSpc>
              <a:defRPr spc="0" sz="8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Google Shape;34;p5"/>
          <p:cNvSpPr/>
          <p:nvPr/>
        </p:nvSpPr>
        <p:spPr>
          <a:xfrm>
            <a:off x="-1" y="2554218"/>
            <a:ext cx="220801" cy="1032801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438400">
              <a:defRPr sz="4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12890549" y="759858"/>
            <a:ext cx="9868002" cy="672801"/>
          </a:xfrm>
          <a:prstGeom prst="rect">
            <a:avLst/>
          </a:prstGeom>
        </p:spPr>
        <p:txBody>
          <a:bodyPr lIns="121866" tIns="121866" rIns="121866" bIns="121866"/>
          <a:lstStyle>
            <a:lvl1pPr indent="-381000" algn="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4900" indent="-533400" algn="r" defTabSz="2438400">
              <a:lnSpc>
                <a:spcPct val="100000"/>
              </a:lnSpc>
              <a:spcBef>
                <a:spcPts val="0"/>
              </a:spcBef>
              <a:buSzPts val="2800"/>
              <a:buChar char="–"/>
              <a:defRPr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62100" indent="-533400" algn="r" defTabSz="2438400">
              <a:lnSpc>
                <a:spcPct val="100000"/>
              </a:lnSpc>
              <a:spcBef>
                <a:spcPts val="0"/>
              </a:spcBef>
              <a:buSzPts val="2800"/>
              <a:defRPr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19300" indent="-533400" algn="r" defTabSz="2438400">
              <a:lnSpc>
                <a:spcPct val="100000"/>
              </a:lnSpc>
              <a:spcBef>
                <a:spcPts val="0"/>
              </a:spcBef>
              <a:buSzPts val="2800"/>
              <a:buChar char="–"/>
              <a:defRPr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76500" indent="-533400" algn="r" defTabSz="2438400">
              <a:lnSpc>
                <a:spcPct val="100000"/>
              </a:lnSpc>
              <a:spcBef>
                <a:spcPts val="0"/>
              </a:spcBef>
              <a:buSzPts val="2800"/>
              <a:buChar char="»"/>
              <a:defRPr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7;p5"/>
          <p:cNvSpPr txBox="1"/>
          <p:nvPr>
            <p:ph type="body" idx="21"/>
          </p:nvPr>
        </p:nvSpPr>
        <p:spPr>
          <a:xfrm>
            <a:off x="1383530" y="4345077"/>
            <a:ext cx="21375202" cy="7495201"/>
          </a:xfrm>
          <a:prstGeom prst="rect">
            <a:avLst/>
          </a:prstGeom>
        </p:spPr>
        <p:txBody>
          <a:bodyPr lIns="121866" tIns="121866" rIns="121866" bIns="121866"/>
          <a:lstStyle/>
          <a:p>
            <a:pPr marL="1028700" indent="-914400" defTabSz="2438400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ts val="4800"/>
              <a:buAutoNum type="arabicPeriod" startAt="1"/>
              <a:defRPr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3" name="Google Shape;38;p5"/>
          <p:cNvGrpSpPr/>
          <p:nvPr/>
        </p:nvGrpSpPr>
        <p:grpSpPr>
          <a:xfrm>
            <a:off x="-82103" y="12430712"/>
            <a:ext cx="24609603" cy="1410641"/>
            <a:chOff x="0" y="0"/>
            <a:chExt cx="24609601" cy="1410640"/>
          </a:xfrm>
        </p:grpSpPr>
        <p:sp>
          <p:nvSpPr>
            <p:cNvPr id="160" name="Google Shape;39;p5"/>
            <p:cNvSpPr/>
            <p:nvPr/>
          </p:nvSpPr>
          <p:spPr>
            <a:xfrm>
              <a:off x="-1" y="195440"/>
              <a:ext cx="24609603" cy="1215201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438400">
                <a:defRPr sz="4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Google Shape;40;p5"/>
            <p:cNvSpPr/>
            <p:nvPr/>
          </p:nvSpPr>
          <p:spPr>
            <a:xfrm>
              <a:off x="1776242" y="0"/>
              <a:ext cx="1032801" cy="1410400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438400">
                <a:defRPr sz="4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Google Shape;41;p5"/>
            <p:cNvSpPr txBox="1"/>
            <p:nvPr/>
          </p:nvSpPr>
          <p:spPr>
            <a:xfrm>
              <a:off x="2953293" y="445505"/>
              <a:ext cx="9392135" cy="589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66" tIns="121866" rIns="121866" bIns="121866" numCol="1" anchor="ctr">
              <a:spAutoFit/>
            </a:bodyPr>
            <a:lstStyle>
              <a:lvl1pPr algn="l" defTabSz="24384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</a:t>
              </a:r>
            </a:p>
          </p:txBody>
        </p:sp>
      </p:grpSp>
      <p:pic>
        <p:nvPicPr>
          <p:cNvPr id="164" name="Google Shape;42;p5" descr="Google Shape;42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183" y="12039581"/>
            <a:ext cx="1825551" cy="20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</p:spPr>
        <p:txBody>
          <a:bodyPr lIns="121919" tIns="121919" rIns="121919" bIns="121919" anchor="ctr"/>
          <a:lstStyle>
            <a:lvl1pPr algn="r" defTabSz="2438400"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with footer: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44;p6"/>
          <p:cNvGrpSpPr/>
          <p:nvPr/>
        </p:nvGrpSpPr>
        <p:grpSpPr>
          <a:xfrm>
            <a:off x="-82103" y="12430712"/>
            <a:ext cx="24609603" cy="1410641"/>
            <a:chOff x="0" y="0"/>
            <a:chExt cx="24609601" cy="1410640"/>
          </a:xfrm>
        </p:grpSpPr>
        <p:sp>
          <p:nvSpPr>
            <p:cNvPr id="172" name="Google Shape;45;p6"/>
            <p:cNvSpPr/>
            <p:nvPr/>
          </p:nvSpPr>
          <p:spPr>
            <a:xfrm>
              <a:off x="-1" y="195440"/>
              <a:ext cx="24609603" cy="1215201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438400">
                <a:defRPr sz="4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Google Shape;46;p6"/>
            <p:cNvSpPr/>
            <p:nvPr/>
          </p:nvSpPr>
          <p:spPr>
            <a:xfrm>
              <a:off x="1776242" y="0"/>
              <a:ext cx="1032801" cy="1410400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438400">
                <a:defRPr sz="4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Google Shape;47;p6"/>
            <p:cNvSpPr txBox="1"/>
            <p:nvPr/>
          </p:nvSpPr>
          <p:spPr>
            <a:xfrm>
              <a:off x="2953293" y="445505"/>
              <a:ext cx="9392135" cy="589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66" tIns="121866" rIns="121866" bIns="121866" numCol="1" anchor="ctr">
              <a:spAutoFit/>
            </a:bodyPr>
            <a:lstStyle>
              <a:lvl1pPr algn="l" defTabSz="24384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</a:t>
              </a:r>
            </a:p>
          </p:txBody>
        </p:sp>
      </p:grpSp>
      <p:pic>
        <p:nvPicPr>
          <p:cNvPr id="176" name="Google Shape;48;p6" descr="Google Shape;48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183" y="12039581"/>
            <a:ext cx="1825551" cy="20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</p:spPr>
        <p:txBody>
          <a:bodyPr lIns="121919" tIns="121919" rIns="121919" bIns="121919" anchor="ctr"/>
          <a:lstStyle>
            <a:lvl1pPr algn="r" defTabSz="2438400"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e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.tif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.tif"/><Relationship Id="rId12" Type="http://schemas.openxmlformats.org/officeDocument/2006/relationships/image" Target="../media/image3.tif"/><Relationship Id="rId1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isAmplifiers: A public tool to identify hidden super-amplifiers of misinformation"/>
          <p:cNvSpPr txBox="1"/>
          <p:nvPr>
            <p:ph type="ctrTitle"/>
          </p:nvPr>
        </p:nvSpPr>
        <p:spPr>
          <a:xfrm>
            <a:off x="1206496" y="1343091"/>
            <a:ext cx="21971004" cy="3556001"/>
          </a:xfrm>
          <a:prstGeom prst="rect">
            <a:avLst/>
          </a:prstGeom>
        </p:spPr>
        <p:txBody>
          <a:bodyPr/>
          <a:lstStyle>
            <a:lvl1pPr algn="ctr" defTabSz="1877520">
              <a:defRPr spc="-178" sz="8932"/>
            </a:lvl1pPr>
          </a:lstStyle>
          <a:p>
            <a:pPr/>
            <a:r>
              <a:t>MisAmplifiers: A public tool to identify hidden super-amplifiers of misinformation</a:t>
            </a:r>
          </a:p>
        </p:txBody>
      </p:sp>
      <p:sp>
        <p:nvSpPr>
          <p:cNvPr id="187" name="Filippo Menczer, Matt DeVerna, Rachith Aiyappa, John Bryden"/>
          <p:cNvSpPr txBox="1"/>
          <p:nvPr>
            <p:ph type="subTitle" sz="quarter" idx="1"/>
          </p:nvPr>
        </p:nvSpPr>
        <p:spPr>
          <a:xfrm>
            <a:off x="1206500" y="6206397"/>
            <a:ext cx="21971000" cy="1663568"/>
          </a:xfrm>
          <a:prstGeom prst="rect">
            <a:avLst/>
          </a:prstGeom>
        </p:spPr>
        <p:txBody>
          <a:bodyPr/>
          <a:lstStyle>
            <a:lvl1pPr algn="ctr">
              <a:defRPr b="0" sz="4800"/>
            </a:lvl1pPr>
          </a:lstStyle>
          <a:p>
            <a:pPr/>
            <a:r>
              <a:t>Filippo Menczer, Matt DeVerna, Rachith Aiyappa, John Bryden</a:t>
            </a:r>
          </a:p>
        </p:txBody>
      </p:sp>
      <p:pic>
        <p:nvPicPr>
          <p:cNvPr id="188" name="Screen Shot 2020-01-17 at 6.28.28 PM.png" descr="Screen Shot 2020-01-17 at 6.2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944" y="8813345"/>
            <a:ext cx="17410042" cy="277404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317749_social media_tweet_twitter_social_icon.png" descr="317749_social media_tweet_twitter_social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40" y="644028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3745" y="9632436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700000">
            <a:off x="3362750" y="8689951"/>
            <a:ext cx="2767809" cy="543892"/>
          </a:xfrm>
          <a:prstGeom prst="rect">
            <a:avLst/>
          </a:prstGeom>
        </p:spPr>
      </p:pic>
      <p:sp>
        <p:nvSpPr>
          <p:cNvPr id="194" name="Time"/>
          <p:cNvSpPr txBox="1"/>
          <p:nvPr/>
        </p:nvSpPr>
        <p:spPr>
          <a:xfrm>
            <a:off x="20982809" y="12034370"/>
            <a:ext cx="140584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Time</a:t>
            </a:r>
          </a:p>
        </p:txBody>
      </p:sp>
      <p:pic>
        <p:nvPicPr>
          <p:cNvPr id="195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8925" y="4962699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09818" y="8845425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98050" y="805329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26800" y="6923427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11981" y="8845425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07616" y="5429052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95350" y="12075561"/>
            <a:ext cx="18812522" cy="793919"/>
          </a:xfrm>
          <a:prstGeom prst="rect">
            <a:avLst/>
          </a:prstGeom>
        </p:spPr>
      </p:pic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814179">
            <a:off x="3817154" y="6265097"/>
            <a:ext cx="3873255" cy="543892"/>
          </a:xfrm>
          <a:prstGeom prst="rect">
            <a:avLst/>
          </a:prstGeom>
        </p:spPr>
      </p:pic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910472">
            <a:off x="3760645" y="8375421"/>
            <a:ext cx="7205887" cy="543891"/>
          </a:xfrm>
          <a:prstGeom prst="rect">
            <a:avLst/>
          </a:prstGeom>
        </p:spPr>
      </p:pic>
      <p:pic>
        <p:nvPicPr>
          <p:cNvPr id="207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994998">
            <a:off x="3138146" y="4161969"/>
            <a:ext cx="10548475" cy="543892"/>
          </a:xfrm>
          <a:prstGeom prst="rect">
            <a:avLst/>
          </a:prstGeom>
        </p:spPr>
      </p:pic>
      <p:pic>
        <p:nvPicPr>
          <p:cNvPr id="209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757">
            <a:off x="3927502" y="7270352"/>
            <a:ext cx="11116494" cy="543891"/>
          </a:xfrm>
          <a:prstGeom prst="rect">
            <a:avLst/>
          </a:prstGeom>
        </p:spPr>
      </p:pic>
      <p:pic>
        <p:nvPicPr>
          <p:cNvPr id="21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21433821">
            <a:off x="3922076" y="6464871"/>
            <a:ext cx="14796242" cy="543891"/>
          </a:xfrm>
          <a:prstGeom prst="rect">
            <a:avLst/>
          </a:prstGeom>
        </p:spPr>
      </p:pic>
      <p:pic>
        <p:nvPicPr>
          <p:cNvPr id="21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03317">
            <a:off x="3862934" y="8180221"/>
            <a:ext cx="13439711" cy="5438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317749_social media_tweet_twitter_social_icon.png" descr="317749_social media_tweet_twitter_social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41" y="644028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3745" y="9632436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700000">
            <a:off x="3362750" y="8689951"/>
            <a:ext cx="2767809" cy="543892"/>
          </a:xfrm>
          <a:prstGeom prst="rect">
            <a:avLst/>
          </a:prstGeom>
        </p:spPr>
      </p:pic>
      <p:sp>
        <p:nvSpPr>
          <p:cNvPr id="220" name="Time"/>
          <p:cNvSpPr txBox="1"/>
          <p:nvPr/>
        </p:nvSpPr>
        <p:spPr>
          <a:xfrm>
            <a:off x="20982809" y="12034370"/>
            <a:ext cx="140584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Time</a:t>
            </a:r>
          </a:p>
        </p:txBody>
      </p:sp>
      <p:pic>
        <p:nvPicPr>
          <p:cNvPr id="221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09818" y="8845425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98050" y="805329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26800" y="6923427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11981" y="8845425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386697_retweet_icon.png" descr="386697_retweet_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07616" y="5429052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95351" y="12075561"/>
            <a:ext cx="18812521" cy="793919"/>
          </a:xfrm>
          <a:prstGeom prst="rect">
            <a:avLst/>
          </a:prstGeom>
        </p:spPr>
      </p:pic>
      <p:pic>
        <p:nvPicPr>
          <p:cNvPr id="228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814179">
            <a:off x="3817154" y="6265097"/>
            <a:ext cx="3873256" cy="543892"/>
          </a:xfrm>
          <a:prstGeom prst="rect">
            <a:avLst/>
          </a:prstGeom>
        </p:spPr>
      </p:pic>
      <p:pic>
        <p:nvPicPr>
          <p:cNvPr id="23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942999">
            <a:off x="8390764" y="7529754"/>
            <a:ext cx="2962983" cy="543891"/>
          </a:xfrm>
          <a:prstGeom prst="rect">
            <a:avLst/>
          </a:prstGeom>
        </p:spPr>
      </p:pic>
      <p:pic>
        <p:nvPicPr>
          <p:cNvPr id="232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418053">
            <a:off x="8913553" y="3431052"/>
            <a:ext cx="4666058" cy="543892"/>
          </a:xfrm>
          <a:prstGeom prst="rect">
            <a:avLst/>
          </a:prstGeom>
        </p:spPr>
      </p:pic>
      <p:pic>
        <p:nvPicPr>
          <p:cNvPr id="234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918657">
            <a:off x="9496702" y="6591747"/>
            <a:ext cx="5604642" cy="543892"/>
          </a:xfrm>
          <a:prstGeom prst="rect">
            <a:avLst/>
          </a:prstGeom>
        </p:spPr>
      </p:pic>
      <p:pic>
        <p:nvPicPr>
          <p:cNvPr id="236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5868">
            <a:off x="9561775" y="5567679"/>
            <a:ext cx="8844618" cy="543892"/>
          </a:xfrm>
          <a:prstGeom prst="rect">
            <a:avLst/>
          </a:prstGeom>
        </p:spPr>
      </p:pic>
      <p:pic>
        <p:nvPicPr>
          <p:cNvPr id="238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301664">
            <a:off x="9144337" y="7668088"/>
            <a:ext cx="8205591" cy="543891"/>
          </a:xfrm>
          <a:prstGeom prst="rect">
            <a:avLst/>
          </a:prstGeom>
        </p:spPr>
      </p:pic>
      <p:grpSp>
        <p:nvGrpSpPr>
          <p:cNvPr id="242" name="Group"/>
          <p:cNvGrpSpPr/>
          <p:nvPr/>
        </p:nvGrpSpPr>
        <p:grpSpPr>
          <a:xfrm>
            <a:off x="7603265" y="4791306"/>
            <a:ext cx="1905001" cy="1905001"/>
            <a:chOff x="0" y="0"/>
            <a:chExt cx="1905000" cy="1905000"/>
          </a:xfrm>
        </p:grpSpPr>
        <p:sp>
          <p:nvSpPr>
            <p:cNvPr id="240" name="Circle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solidFill>
              <a:srgbClr val="6CAAE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41" name="2377630_advertise_business_marketing_megaphone_work_icon.png" descr="2377630_advertise_business_marketing_megaphone_work_icon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27000" y="127000"/>
              <a:ext cx="16510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m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Questions?"/>
          <p:cNvSpPr txBox="1"/>
          <p:nvPr>
            <p:ph type="body" idx="21"/>
          </p:nvPr>
        </p:nvSpPr>
        <p:spPr>
          <a:xfrm>
            <a:off x="1236319" y="10177077"/>
            <a:ext cx="8519443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247" name="Thank you"/>
          <p:cNvSpPr txBox="1"/>
          <p:nvPr>
            <p:ph type="body" sz="quarter" idx="1"/>
          </p:nvPr>
        </p:nvSpPr>
        <p:spPr>
          <a:xfrm>
            <a:off x="1236319" y="2604143"/>
            <a:ext cx="8519443" cy="6782405"/>
          </a:xfrm>
          <a:prstGeom prst="rect">
            <a:avLst/>
          </a:prstGeom>
        </p:spPr>
        <p:txBody>
          <a:bodyPr/>
          <a:lstStyle>
            <a:lvl1pPr>
              <a:defRPr spc="-195" sz="19600"/>
            </a:lvl1pPr>
          </a:lstStyle>
          <a:p>
            <a:pPr/>
            <a:r>
              <a:t>Thank you</a:t>
            </a:r>
          </a:p>
        </p:txBody>
      </p:sp>
      <p:pic>
        <p:nvPicPr>
          <p:cNvPr id="248" name="fil_2017_cnets.jpeg" descr="fil_2017_cnets.jpeg"/>
          <p:cNvPicPr>
            <a:picLocks noChangeAspect="1"/>
          </p:cNvPicPr>
          <p:nvPr/>
        </p:nvPicPr>
        <p:blipFill>
          <a:blip r:embed="rId2">
            <a:extLst/>
          </a:blip>
          <a:srcRect l="10047" t="0" r="10047" b="0"/>
          <a:stretch>
            <a:fillRect/>
          </a:stretch>
        </p:blipFill>
        <p:spPr>
          <a:xfrm>
            <a:off x="10641875" y="2187730"/>
            <a:ext cx="2343059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49" name="BW_pic_o_me.jpeg" descr="BW_pic_o_me.jpeg"/>
          <p:cNvPicPr>
            <a:picLocks noChangeAspect="1"/>
          </p:cNvPicPr>
          <p:nvPr/>
        </p:nvPicPr>
        <p:blipFill>
          <a:blip r:embed="rId3">
            <a:extLst/>
          </a:blip>
          <a:srcRect l="11160" t="0" r="11160" b="0"/>
          <a:stretch>
            <a:fillRect/>
          </a:stretch>
        </p:blipFill>
        <p:spPr>
          <a:xfrm>
            <a:off x="14192281" y="2187730"/>
            <a:ext cx="2169366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0" name="JohnBryden-2.jpeg" descr="JohnBryden-2.jpeg"/>
          <p:cNvPicPr>
            <a:picLocks noChangeAspect="1"/>
          </p:cNvPicPr>
          <p:nvPr/>
        </p:nvPicPr>
        <p:blipFill>
          <a:blip r:embed="rId4">
            <a:extLst/>
          </a:blip>
          <a:srcRect l="0" t="0" r="8367" b="0"/>
          <a:stretch>
            <a:fillRect/>
          </a:stretch>
        </p:blipFill>
        <p:spPr>
          <a:xfrm>
            <a:off x="17643070" y="2187730"/>
            <a:ext cx="2194586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1" name="rachith.png" descr="rachith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60156" y="2187730"/>
            <a:ext cx="1887524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41876" y="5588000"/>
            <a:ext cx="2540001" cy="2540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8876" t="0" r="8876" b="0"/>
          <a:stretch>
            <a:fillRect/>
          </a:stretch>
        </p:blipFill>
        <p:spPr>
          <a:xfrm>
            <a:off x="14187715" y="8988269"/>
            <a:ext cx="2089067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478099" y="8988269"/>
            <a:ext cx="2370667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067990" y="5588000"/>
            <a:ext cx="2331642" cy="2540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07680" y="5588000"/>
            <a:ext cx="2540001" cy="2540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8482" t="0" r="8482" b="0"/>
          <a:stretch>
            <a:fillRect/>
          </a:stretch>
        </p:blipFill>
        <p:spPr>
          <a:xfrm>
            <a:off x="10641876" y="8988269"/>
            <a:ext cx="2318561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0" t="0" r="17072" b="0"/>
          <a:stretch>
            <a:fillRect/>
          </a:stretch>
        </p:blipFill>
        <p:spPr>
          <a:xfrm>
            <a:off x="21041464" y="8988269"/>
            <a:ext cx="2106368" cy="2540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285746" y="5588000"/>
            <a:ext cx="2540001" cy="2540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