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477" r:id="rId2"/>
    <p:sldId id="512" r:id="rId3"/>
    <p:sldId id="538" r:id="rId4"/>
    <p:sldId id="539" r:id="rId5"/>
    <p:sldId id="540" r:id="rId6"/>
    <p:sldId id="541" r:id="rId7"/>
    <p:sldId id="542" r:id="rId8"/>
    <p:sldId id="543" r:id="rId9"/>
    <p:sldId id="545" r:id="rId10"/>
    <p:sldId id="50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7" autoAdjust="0"/>
    <p:restoredTop sz="94475" autoAdjust="0"/>
  </p:normalViewPr>
  <p:slideViewPr>
    <p:cSldViewPr>
      <p:cViewPr varScale="1">
        <p:scale>
          <a:sx n="71" d="100"/>
          <a:sy n="71" d="100"/>
        </p:scale>
        <p:origin x="726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9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4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4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2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65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3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6" name="图片 5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9" name="图片 8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2" name="图片 11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8" name="图片 7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3" r:id="rId7"/>
    <p:sldLayoutId id="214748372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Tornado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获取用户输入的相关内容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页面中，</a:t>
            </a:r>
            <a:r>
              <a:rPr lang="zh-CN" altLang="en-US" smtClean="0"/>
              <a:t>获取用户名和密码</a:t>
            </a:r>
            <a:endParaRPr lang="en-US" altLang="zh-CN" smtClean="0"/>
          </a:p>
          <a:p>
            <a:r>
              <a:rPr lang="zh-CN" altLang="en-US"/>
              <a:t>获</a:t>
            </a:r>
            <a:r>
              <a:rPr lang="zh-CN" altLang="en-US" smtClean="0"/>
              <a:t>取用户上传的头像文件并保存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</a:t>
            </a:r>
            <a:r>
              <a:rPr lang="zh-CN" altLang="en-US" smtClean="0"/>
              <a:t>么是</a:t>
            </a:r>
            <a:r>
              <a:rPr lang="en-US" altLang="zh-CN" smtClean="0"/>
              <a:t>Tornado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73122"/>
          </a:xfrm>
        </p:spPr>
        <p:txBody>
          <a:bodyPr/>
          <a:lstStyle/>
          <a:p>
            <a:r>
              <a:rPr lang="en-US" altLang="zh-CN"/>
              <a:t>Tornado</a:t>
            </a:r>
            <a:r>
              <a:rPr lang="zh-CN" altLang="en-US"/>
              <a:t>全称</a:t>
            </a:r>
            <a:r>
              <a:rPr lang="en-US" altLang="zh-CN"/>
              <a:t>Tornado Web Server</a:t>
            </a:r>
            <a:r>
              <a:rPr lang="zh-CN" altLang="en-US"/>
              <a:t>，是一个用</a:t>
            </a:r>
            <a:r>
              <a:rPr lang="en-US" altLang="zh-CN"/>
              <a:t>Python</a:t>
            </a:r>
            <a:r>
              <a:rPr lang="zh-CN" altLang="en-US"/>
              <a:t>语言写成的</a:t>
            </a:r>
            <a:r>
              <a:rPr lang="en-US" altLang="zh-CN"/>
              <a:t>Web</a:t>
            </a:r>
            <a:r>
              <a:rPr lang="zh-CN" altLang="en-US"/>
              <a:t>服务器兼</a:t>
            </a:r>
            <a:r>
              <a:rPr lang="en-US" altLang="zh-CN"/>
              <a:t>Web</a:t>
            </a:r>
            <a:r>
              <a:rPr lang="zh-CN" altLang="en-US"/>
              <a:t>应用框</a:t>
            </a:r>
            <a:r>
              <a:rPr lang="zh-CN" altLang="en-US" smtClean="0"/>
              <a:t>架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Tornado</a:t>
            </a:r>
            <a:r>
              <a:rPr lang="zh-CN" altLang="en-US"/>
              <a:t>走的是少而精的方向，注重的是性能优越，它最出名的是异步非阻塞的设计方式。</a:t>
            </a:r>
            <a:endParaRPr lang="en-US" altLang="zh-CN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初识</a:t>
            </a:r>
            <a:r>
              <a:rPr lang="en-US" altLang="zh-CN" smtClean="0"/>
              <a:t>Tornado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web</a:t>
            </a:r>
            <a:r>
              <a:rPr lang="zh-CN" altLang="en-US"/>
              <a:t>应</a:t>
            </a:r>
            <a:r>
              <a:rPr lang="zh-CN" altLang="en-US" smtClean="0"/>
              <a:t>用对象，并进行配置。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定义实现路由映射列表中的</a:t>
            </a:r>
            <a:r>
              <a:rPr lang="en-US" altLang="zh-CN"/>
              <a:t>handler</a:t>
            </a:r>
            <a:r>
              <a:rPr lang="zh-CN" altLang="en-US"/>
              <a:t>类。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创建服务器实例，绑定服务器端口。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启动当前线程的</a:t>
            </a:r>
            <a:r>
              <a:rPr lang="en-US" altLang="zh-CN" smtClean="0"/>
              <a:t>IOLoop</a:t>
            </a:r>
            <a:r>
              <a:rPr lang="zh-CN" altLang="en-US" smtClean="0"/>
              <a:t>，监听端口。</a:t>
            </a:r>
            <a:endParaRPr lang="en-US" altLang="zh-CN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发</a:t>
            </a:r>
            <a:r>
              <a:rPr lang="zh-CN" altLang="en-US" smtClean="0"/>
              <a:t>送</a:t>
            </a:r>
            <a:r>
              <a:rPr lang="en-US" altLang="zh-CN" smtClean="0"/>
              <a:t>get / post</a:t>
            </a:r>
            <a:r>
              <a:rPr lang="zh-CN" altLang="en-US" smtClean="0"/>
              <a:t>请求。</a:t>
            </a:r>
            <a:endParaRPr lang="en-US" altLang="zh-CN"/>
          </a:p>
          <a:p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3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options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552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利用</a:t>
            </a:r>
            <a:r>
              <a:rPr lang="en-US" altLang="zh-CN" smtClean="0"/>
              <a:t>tornado.options</a:t>
            </a:r>
            <a:r>
              <a:rPr lang="zh-CN" altLang="en-US"/>
              <a:t>模</a:t>
            </a:r>
            <a:r>
              <a:rPr lang="zh-CN" altLang="en-US" smtClean="0"/>
              <a:t>块进行全</a:t>
            </a:r>
            <a:r>
              <a:rPr lang="zh-CN" altLang="en-US"/>
              <a:t>局参</a:t>
            </a:r>
            <a:r>
              <a:rPr lang="zh-CN" altLang="en-US" smtClean="0"/>
              <a:t>数的定义</a:t>
            </a:r>
            <a:endParaRPr lang="en-US" altLang="zh-CN" smtClean="0"/>
          </a:p>
          <a:p>
            <a:r>
              <a:rPr lang="en-US" altLang="zh-CN" b="1"/>
              <a:t>define</a:t>
            </a:r>
            <a:r>
              <a:rPr lang="en-US" altLang="zh-CN" b="1" smtClean="0"/>
              <a:t>()</a:t>
            </a:r>
            <a:r>
              <a:rPr lang="zh-CN" altLang="en-US" b="1" smtClean="0"/>
              <a:t>：</a:t>
            </a:r>
            <a:r>
              <a:rPr lang="zh-CN" altLang="en-US" smtClean="0"/>
              <a:t>用</a:t>
            </a:r>
            <a:r>
              <a:rPr lang="zh-CN" altLang="en-US"/>
              <a:t>来定义</a:t>
            </a:r>
            <a:r>
              <a:rPr lang="en-US" altLang="zh-CN"/>
              <a:t>options</a:t>
            </a:r>
            <a:r>
              <a:rPr lang="zh-CN" altLang="en-US"/>
              <a:t>选项变量的方</a:t>
            </a:r>
            <a:r>
              <a:rPr lang="zh-CN" altLang="en-US" smtClean="0"/>
              <a:t>法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</a:t>
            </a:r>
            <a:r>
              <a:rPr lang="zh-CN" altLang="en-US" sz="2000" smtClean="0"/>
              <a:t>参数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   name</a:t>
            </a:r>
            <a:r>
              <a:rPr lang="zh-CN" altLang="en-US" sz="2000" smtClean="0"/>
              <a:t>：</a:t>
            </a:r>
            <a:r>
              <a:rPr lang="zh-CN" altLang="en-US" sz="2000"/>
              <a:t>选项变量名，须保证全局唯一性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default</a:t>
            </a:r>
            <a:r>
              <a:rPr lang="zh-CN" altLang="en-US" sz="2000" smtClean="0"/>
              <a:t>：</a:t>
            </a:r>
            <a:r>
              <a:rPr lang="zh-CN" altLang="en-US" sz="2000"/>
              <a:t>选项变量的默认值</a:t>
            </a:r>
            <a:r>
              <a:rPr lang="zh-CN" altLang="en-US" sz="2000" smtClean="0"/>
              <a:t>，默</a:t>
            </a:r>
            <a:r>
              <a:rPr lang="zh-CN" altLang="en-US" sz="2000"/>
              <a:t>认为</a:t>
            </a:r>
            <a:r>
              <a:rPr lang="en-US" altLang="zh-CN" sz="2000"/>
              <a:t>None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type</a:t>
            </a:r>
            <a:r>
              <a:rPr lang="zh-CN" altLang="en-US" sz="2000" smtClean="0"/>
              <a:t>：</a:t>
            </a:r>
            <a:r>
              <a:rPr lang="zh-CN" altLang="en-US" sz="2000"/>
              <a:t>选项变量的类</a:t>
            </a:r>
            <a:r>
              <a:rPr lang="zh-CN" altLang="en-US" sz="2000" smtClean="0"/>
              <a:t>型。</a:t>
            </a:r>
            <a:r>
              <a:rPr lang="zh-CN" altLang="en-US" sz="2000"/>
              <a:t>可以是</a:t>
            </a:r>
            <a:r>
              <a:rPr lang="en-US" altLang="zh-CN" sz="2000"/>
              <a:t>str</a:t>
            </a:r>
            <a:r>
              <a:rPr lang="zh-CN" altLang="en-US" sz="2000"/>
              <a:t>、</a:t>
            </a:r>
            <a:r>
              <a:rPr lang="en-US" altLang="zh-CN" sz="2000"/>
              <a:t>float</a:t>
            </a:r>
            <a:r>
              <a:rPr lang="zh-CN" altLang="en-US" sz="2000"/>
              <a:t>、</a:t>
            </a:r>
            <a:r>
              <a:rPr lang="en-US" altLang="zh-CN" sz="2000"/>
              <a:t>int</a:t>
            </a:r>
            <a:r>
              <a:rPr lang="zh-CN" altLang="en-US" sz="2000" smtClean="0"/>
              <a:t>、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	 </a:t>
            </a:r>
            <a:r>
              <a:rPr lang="en-US" altLang="zh-CN" sz="2000" smtClean="0"/>
              <a:t>   datetime</a:t>
            </a:r>
            <a:r>
              <a:rPr lang="zh-CN" altLang="en-US" sz="2000"/>
              <a:t>、</a:t>
            </a:r>
            <a:r>
              <a:rPr lang="en-US" altLang="zh-CN" sz="2000"/>
              <a:t>timedelta</a:t>
            </a:r>
            <a:r>
              <a:rPr lang="zh-CN" altLang="en-US" sz="2000"/>
              <a:t>中的某</a:t>
            </a:r>
            <a:r>
              <a:rPr lang="zh-CN" altLang="en-US" sz="2000" smtClean="0"/>
              <a:t>个。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   multiple</a:t>
            </a:r>
            <a:r>
              <a:rPr lang="zh-CN" altLang="en-US" sz="2000" smtClean="0"/>
              <a:t>：</a:t>
            </a:r>
            <a:r>
              <a:rPr lang="zh-CN" altLang="en-US" sz="2000"/>
              <a:t>选项变量的值是否可以为多个</a:t>
            </a:r>
            <a:r>
              <a:rPr lang="zh-CN" altLang="en-US" sz="2000" smtClean="0"/>
              <a:t>，默</a:t>
            </a:r>
            <a:r>
              <a:rPr lang="zh-CN" altLang="en-US" sz="2000"/>
              <a:t>认值</a:t>
            </a:r>
            <a:r>
              <a:rPr lang="zh-CN" altLang="en-US" sz="2000" smtClean="0"/>
              <a:t>为</a:t>
            </a:r>
            <a:r>
              <a:rPr lang="en-US" altLang="zh-CN" sz="2000" smtClean="0"/>
              <a:t>False</a:t>
            </a:r>
            <a:r>
              <a:rPr lang="zh-CN" altLang="en-US" sz="2000"/>
              <a:t>。</a:t>
            </a:r>
            <a:r>
              <a:rPr lang="zh-CN" altLang="en-US" sz="2000" smtClean="0"/>
              <a:t>如果</a:t>
            </a:r>
            <a:r>
              <a:rPr lang="en-US" altLang="zh-CN" sz="2000" smtClean="0"/>
              <a:t>	         multiple</a:t>
            </a:r>
            <a:r>
              <a:rPr lang="zh-CN" altLang="en-US" sz="2000"/>
              <a:t>为</a:t>
            </a:r>
            <a:r>
              <a:rPr lang="en-US" altLang="zh-CN" sz="2000"/>
              <a:t>True</a:t>
            </a:r>
            <a:r>
              <a:rPr lang="zh-CN" altLang="en-US" sz="2000"/>
              <a:t>，那</a:t>
            </a:r>
            <a:r>
              <a:rPr lang="zh-CN" altLang="en-US" sz="2000" smtClean="0"/>
              <a:t>么</a:t>
            </a:r>
            <a:r>
              <a:rPr lang="zh-CN" altLang="en-US" sz="2000"/>
              <a:t>选项变</a:t>
            </a:r>
            <a:r>
              <a:rPr lang="zh-CN" altLang="en-US" sz="2000" smtClean="0"/>
              <a:t>量是</a:t>
            </a:r>
            <a:r>
              <a:rPr lang="zh-CN" altLang="en-US" sz="2000"/>
              <a:t>一个</a:t>
            </a:r>
            <a:r>
              <a:rPr lang="en-US" altLang="zh-CN" sz="2000"/>
              <a:t>list</a:t>
            </a:r>
            <a:r>
              <a:rPr lang="zh-CN" altLang="en-US" sz="2000"/>
              <a:t>列</a:t>
            </a:r>
            <a:r>
              <a:rPr lang="zh-CN" altLang="en-US" sz="2000" smtClean="0"/>
              <a:t>表值</a:t>
            </a:r>
            <a:r>
              <a:rPr lang="zh-CN" altLang="en-US" sz="2000"/>
              <a:t>与值</a:t>
            </a:r>
            <a:r>
              <a:rPr lang="zh-CN" altLang="en-US" sz="2000" smtClean="0"/>
              <a:t>之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                     间用逗</a:t>
            </a:r>
            <a:r>
              <a:rPr lang="zh-CN" altLang="en-US" sz="2000"/>
              <a:t>号分</a:t>
            </a:r>
            <a:r>
              <a:rPr lang="zh-CN" altLang="en-US" sz="2000" smtClean="0"/>
              <a:t>隔。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   help</a:t>
            </a:r>
            <a:r>
              <a:rPr lang="zh-CN" altLang="en-US" sz="2000" smtClean="0"/>
              <a:t>：</a:t>
            </a:r>
            <a:r>
              <a:rPr lang="zh-CN" altLang="en-US" sz="2000"/>
              <a:t>选项变量的帮助提示信</a:t>
            </a:r>
            <a:r>
              <a:rPr lang="zh-CN" altLang="en-US" sz="2000" smtClean="0"/>
              <a:t>息，默认为</a:t>
            </a:r>
            <a:r>
              <a:rPr lang="en-US" altLang="zh-CN" sz="2000" smtClean="0"/>
              <a:t>None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5792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</a:t>
            </a:r>
            <a:r>
              <a:rPr lang="en-US" altLang="zh-CN" smtClean="0"/>
              <a:t>ptions</a:t>
            </a:r>
            <a:r>
              <a:rPr lang="zh-CN" altLang="en-US" smtClean="0"/>
              <a:t>的传值和使用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603790"/>
          </a:xfrm>
        </p:spPr>
        <p:txBody>
          <a:bodyPr/>
          <a:lstStyle/>
          <a:p>
            <a:r>
              <a:rPr lang="zh-CN" altLang="en-US" smtClean="0"/>
              <a:t>从配置文件中读取参数 </a:t>
            </a:r>
            <a:r>
              <a:rPr lang="en-US" altLang="zh-CN" smtClean="0"/>
              <a:t>parse_config_file(path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en-US" altLang="zh-CN" smtClean="0"/>
              <a:t>p1 </a:t>
            </a:r>
            <a:r>
              <a:rPr lang="en-US" altLang="zh-CN" smtClean="0"/>
              <a:t>= v1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p2 =[“v1”,”v2”,”v3”]</a:t>
            </a:r>
            <a:endParaRPr lang="en-US" altLang="zh-CN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1500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路由列表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686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[</a:t>
            </a:r>
          </a:p>
          <a:p>
            <a:pPr marL="0" indent="0">
              <a:buNone/>
            </a:pPr>
            <a:r>
              <a:rPr lang="en-US" altLang="zh-CN" b="1"/>
              <a:t>            (r"/", H</a:t>
            </a:r>
            <a:r>
              <a:rPr lang="en-US" altLang="zh-CN" b="1" smtClean="0"/>
              <a:t>andler1),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          (r</a:t>
            </a:r>
            <a:r>
              <a:rPr lang="en-US" altLang="zh-CN" b="1" smtClean="0"/>
              <a:t>"/</a:t>
            </a:r>
            <a:r>
              <a:rPr lang="en-US" altLang="zh-CN" b="1"/>
              <a:t>path</a:t>
            </a:r>
            <a:r>
              <a:rPr lang="en-US" altLang="zh-CN" b="1" smtClean="0"/>
              <a:t>", Handler2, {“p1":“v1"}),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          url(r</a:t>
            </a:r>
            <a:r>
              <a:rPr lang="en-US" altLang="zh-CN" b="1" smtClean="0"/>
              <a:t>"/path2", Handler3, </a:t>
            </a:r>
          </a:p>
          <a:p>
            <a:pPr marL="0" indent="0">
              <a:buNone/>
            </a:pPr>
            <a:r>
              <a:rPr lang="en-US" altLang="zh-CN" b="1"/>
              <a:t>	</a:t>
            </a:r>
            <a:r>
              <a:rPr lang="en-US" altLang="zh-CN" b="1" smtClean="0"/>
              <a:t>	{“p1":“v1"}, </a:t>
            </a:r>
          </a:p>
          <a:p>
            <a:pPr marL="0" indent="0">
              <a:buNone/>
            </a:pPr>
            <a:r>
              <a:rPr lang="en-US" altLang="zh-CN" b="1"/>
              <a:t>	</a:t>
            </a:r>
            <a:r>
              <a:rPr lang="en-US" altLang="zh-CN" b="1" smtClean="0"/>
              <a:t>	name=“xxx_xxx")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        </a:t>
            </a:r>
            <a:r>
              <a:rPr lang="en-US" altLang="zh-CN" b="1" smtClean="0"/>
              <a:t>]</a:t>
            </a:r>
          </a:p>
          <a:p>
            <a:pPr marL="0" indent="0">
              <a:buNone/>
            </a:pPr>
            <a:endParaRPr lang="en-US" altLang="zh-CN" b="1" smtClean="0"/>
          </a:p>
          <a:p>
            <a:r>
              <a:rPr lang="zh-CN" altLang="en-US" b="1" smtClean="0"/>
              <a:t>获取初始化参数列表</a:t>
            </a:r>
            <a:endParaRPr lang="en-US" altLang="zh-CN" b="1" smtClean="0"/>
          </a:p>
          <a:p>
            <a:r>
              <a:rPr lang="zh-CN" altLang="en-US" b="1"/>
              <a:t>添</a:t>
            </a:r>
            <a:r>
              <a:rPr lang="zh-CN" altLang="en-US" b="1" smtClean="0"/>
              <a:t>加</a:t>
            </a:r>
            <a:r>
              <a:rPr lang="en-US" altLang="zh-CN" b="1" smtClean="0"/>
              <a:t>url</a:t>
            </a:r>
            <a:r>
              <a:rPr lang="zh-CN" altLang="en-US" b="1" smtClean="0"/>
              <a:t>到路由列表，根据</a:t>
            </a:r>
            <a:r>
              <a:rPr lang="en-US" altLang="zh-CN" b="1" smtClean="0"/>
              <a:t>name</a:t>
            </a:r>
            <a:r>
              <a:rPr lang="zh-CN" altLang="en-US" b="1" smtClean="0"/>
              <a:t>反向解析路径</a:t>
            </a:r>
            <a:endParaRPr lang="en-US" altLang="zh-CN" b="1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4077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解析</a:t>
            </a:r>
            <a:r>
              <a:rPr lang="zh-CN" altLang="en-US" smtClean="0"/>
              <a:t>客户端的请求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585871"/>
          </a:xfrm>
        </p:spPr>
        <p:txBody>
          <a:bodyPr/>
          <a:lstStyle/>
          <a:p>
            <a:r>
              <a:rPr lang="zh-CN" altLang="en-US" smtClean="0"/>
              <a:t>解析请</a:t>
            </a:r>
            <a:r>
              <a:rPr lang="zh-CN" altLang="en-US"/>
              <a:t>求路径 </a:t>
            </a:r>
            <a:r>
              <a:rPr lang="en-US" altLang="zh-CN"/>
              <a:t>...../</a:t>
            </a:r>
            <a:r>
              <a:rPr lang="en-US" altLang="zh-CN" smtClean="0"/>
              <a:t>xxx/yyy</a:t>
            </a:r>
          </a:p>
          <a:p>
            <a:pPr lvl="1"/>
            <a:r>
              <a:rPr lang="zh-CN" altLang="en-US" smtClean="0"/>
              <a:t>未命名式获取 </a:t>
            </a:r>
            <a:r>
              <a:rPr lang="en-US" altLang="zh-CN" smtClean="0"/>
              <a:t>…/(</a:t>
            </a:r>
            <a:r>
              <a:rPr lang="zh-CN" altLang="en-US" smtClean="0"/>
              <a:t>正则</a:t>
            </a:r>
            <a:r>
              <a:rPr lang="en-US" altLang="zh-CN" smtClean="0"/>
              <a:t>1)/(</a:t>
            </a:r>
            <a:r>
              <a:rPr lang="zh-CN" altLang="en-US" smtClean="0"/>
              <a:t>正则</a:t>
            </a:r>
            <a:r>
              <a:rPr lang="en-US" altLang="zh-CN" smtClean="0"/>
              <a:t>2)</a:t>
            </a:r>
          </a:p>
          <a:p>
            <a:pPr lvl="1"/>
            <a:r>
              <a:rPr lang="zh-CN" altLang="en-US" smtClean="0"/>
              <a:t>命名式获取 </a:t>
            </a:r>
            <a:r>
              <a:rPr lang="en-US" altLang="zh-CN" smtClean="0"/>
              <a:t>…/(?P&lt;name1&gt;</a:t>
            </a:r>
            <a:r>
              <a:rPr lang="zh-CN" altLang="en-US" smtClean="0"/>
              <a:t>正则</a:t>
            </a:r>
            <a:r>
              <a:rPr lang="en-US" altLang="zh-CN" smtClean="0"/>
              <a:t>1)/(?P&lt;name2&gt;</a:t>
            </a:r>
            <a:r>
              <a:rPr lang="zh-CN" altLang="en-US" smtClean="0"/>
              <a:t>正则</a:t>
            </a:r>
            <a:r>
              <a:rPr lang="en-US" altLang="zh-CN" smtClean="0"/>
              <a:t>2)</a:t>
            </a:r>
            <a:endParaRPr lang="en-US" altLang="zh-CN"/>
          </a:p>
          <a:p>
            <a:r>
              <a:rPr lang="zh-CN" altLang="en-US" smtClean="0"/>
              <a:t>获取</a:t>
            </a:r>
            <a:r>
              <a:rPr lang="en-US" altLang="zh-CN" smtClean="0"/>
              <a:t>get</a:t>
            </a:r>
            <a:r>
              <a:rPr lang="zh-CN" altLang="en-US" smtClean="0"/>
              <a:t>方式请</a:t>
            </a:r>
            <a:r>
              <a:rPr lang="zh-CN" altLang="en-US"/>
              <a:t>求参数 </a:t>
            </a:r>
            <a:endParaRPr lang="en-US" altLang="zh-CN" smtClean="0"/>
          </a:p>
          <a:p>
            <a:r>
              <a:rPr lang="zh-CN" altLang="en-US" smtClean="0"/>
              <a:t>获取</a:t>
            </a:r>
            <a:r>
              <a:rPr lang="en-US" altLang="zh-CN" smtClean="0"/>
              <a:t>post</a:t>
            </a:r>
            <a:r>
              <a:rPr lang="zh-CN" altLang="en-US" smtClean="0"/>
              <a:t>方式请求参数</a:t>
            </a:r>
            <a:endParaRPr lang="en-US" altLang="zh-CN" smtClean="0"/>
          </a:p>
          <a:p>
            <a:r>
              <a:rPr lang="zh-CN" altLang="en-US" smtClean="0"/>
              <a:t>解析请</a:t>
            </a:r>
            <a:r>
              <a:rPr lang="zh-CN" altLang="en-US"/>
              <a:t>求头</a:t>
            </a:r>
            <a:r>
              <a:rPr lang="en-US" altLang="zh-CN"/>
              <a:t>request header</a:t>
            </a:r>
          </a:p>
          <a:p>
            <a:r>
              <a:rPr lang="zh-CN" altLang="en-US" smtClean="0"/>
              <a:t>解析特殊请求体（</a:t>
            </a:r>
            <a:r>
              <a:rPr lang="en-US" altLang="zh-CN" smtClean="0"/>
              <a:t>json</a:t>
            </a:r>
            <a:r>
              <a:rPr lang="zh-CN" altLang="en-US" smtClean="0"/>
              <a:t>，图片）</a:t>
            </a:r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9832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RequestHandler.request</a:t>
            </a:r>
            <a:r>
              <a:rPr lang="zh-CN" altLang="en-US" smtClean="0"/>
              <a:t>对象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6112443"/>
          </a:xfrm>
        </p:spPr>
        <p:txBody>
          <a:bodyPr/>
          <a:lstStyle/>
          <a:p>
            <a:r>
              <a:rPr lang="en-US" altLang="zh-CN" sz="2000"/>
              <a:t>method HTTP</a:t>
            </a:r>
            <a:r>
              <a:rPr lang="zh-CN" altLang="en-US" sz="2000"/>
              <a:t>的请求方式，如</a:t>
            </a:r>
            <a:r>
              <a:rPr lang="en-US" altLang="zh-CN" sz="2000"/>
              <a:t>GET</a:t>
            </a:r>
            <a:r>
              <a:rPr lang="zh-CN" altLang="en-US" sz="2000"/>
              <a:t>或</a:t>
            </a:r>
            <a:r>
              <a:rPr lang="en-US" altLang="zh-CN" sz="2000"/>
              <a:t>POST;</a:t>
            </a:r>
          </a:p>
          <a:p>
            <a:r>
              <a:rPr lang="en-US" altLang="zh-CN" sz="2000"/>
              <a:t>host </a:t>
            </a:r>
            <a:r>
              <a:rPr lang="zh-CN" altLang="en-US" sz="2000"/>
              <a:t>被请求的主机名；</a:t>
            </a:r>
          </a:p>
          <a:p>
            <a:r>
              <a:rPr lang="en-US" altLang="zh-CN" sz="2000"/>
              <a:t>uri </a:t>
            </a:r>
            <a:r>
              <a:rPr lang="zh-CN" altLang="en-US" sz="2000"/>
              <a:t>请求的完整资源标示，包括路径和查询字符串；</a:t>
            </a:r>
          </a:p>
          <a:p>
            <a:r>
              <a:rPr lang="en-US" altLang="zh-CN" sz="2000"/>
              <a:t>path </a:t>
            </a:r>
            <a:r>
              <a:rPr lang="zh-CN" altLang="en-US" sz="2000"/>
              <a:t>请求的路径部分；</a:t>
            </a:r>
          </a:p>
          <a:p>
            <a:r>
              <a:rPr lang="en-US" altLang="zh-CN" sz="2000"/>
              <a:t>query </a:t>
            </a:r>
            <a:r>
              <a:rPr lang="zh-CN" altLang="en-US" sz="2000"/>
              <a:t>请求的查询字符串部分；</a:t>
            </a:r>
          </a:p>
          <a:p>
            <a:r>
              <a:rPr lang="en-US" altLang="zh-CN" sz="2000"/>
              <a:t>version </a:t>
            </a:r>
            <a:r>
              <a:rPr lang="zh-CN" altLang="en-US" sz="2000"/>
              <a:t>使用的</a:t>
            </a:r>
            <a:r>
              <a:rPr lang="en-US" altLang="zh-CN" sz="2000"/>
              <a:t>HTTP</a:t>
            </a:r>
            <a:r>
              <a:rPr lang="zh-CN" altLang="en-US" sz="2000"/>
              <a:t>版本；</a:t>
            </a:r>
          </a:p>
          <a:p>
            <a:r>
              <a:rPr lang="en-US" altLang="zh-CN" sz="2000"/>
              <a:t>headers </a:t>
            </a:r>
            <a:r>
              <a:rPr lang="zh-CN" altLang="en-US" sz="2000"/>
              <a:t>请求的协议头，</a:t>
            </a:r>
            <a:r>
              <a:rPr lang="zh-CN" altLang="en-US" sz="2000" smtClean="0"/>
              <a:t>是类似字典的</a:t>
            </a:r>
            <a:r>
              <a:rPr lang="zh-CN" altLang="en-US" sz="2000"/>
              <a:t>对象，支持关键字索引的方式获取特定协议头信息，例如：</a:t>
            </a:r>
            <a:r>
              <a:rPr lang="en-US" altLang="zh-CN" sz="2000"/>
              <a:t>request.headers</a:t>
            </a:r>
            <a:r>
              <a:rPr lang="en-US" altLang="zh-CN" sz="2000" smtClean="0"/>
              <a:t>[“Content-Type”]</a:t>
            </a:r>
            <a:r>
              <a:rPr lang="zh-CN" altLang="en-US" sz="2000" smtClean="0"/>
              <a:t>，也可以用</a:t>
            </a:r>
            <a:r>
              <a:rPr lang="en-US" altLang="zh-CN" sz="2000" smtClean="0"/>
              <a:t>get</a:t>
            </a:r>
            <a:r>
              <a:rPr lang="zh-CN" altLang="en-US" sz="2000" smtClean="0"/>
              <a:t>的方式获取指定特定协议头信息；</a:t>
            </a:r>
            <a:endParaRPr lang="en-US" altLang="zh-CN" sz="2000"/>
          </a:p>
          <a:p>
            <a:r>
              <a:rPr lang="en-US" altLang="zh-CN" sz="2000"/>
              <a:t>body </a:t>
            </a:r>
            <a:r>
              <a:rPr lang="zh-CN" altLang="en-US" sz="2000"/>
              <a:t>请求体数</a:t>
            </a:r>
            <a:r>
              <a:rPr lang="zh-CN" altLang="en-US" sz="2000" smtClean="0"/>
              <a:t>据（二进制格式）；</a:t>
            </a:r>
            <a:endParaRPr lang="zh-CN" altLang="en-US" sz="2000"/>
          </a:p>
          <a:p>
            <a:r>
              <a:rPr lang="en-US" altLang="zh-CN" sz="2000"/>
              <a:t>remote_ip </a:t>
            </a:r>
            <a:r>
              <a:rPr lang="zh-CN" altLang="en-US" sz="2000"/>
              <a:t>客户端的</a:t>
            </a:r>
            <a:r>
              <a:rPr lang="en-US" altLang="zh-CN" sz="2000"/>
              <a:t>IP</a:t>
            </a:r>
            <a:r>
              <a:rPr lang="zh-CN" altLang="en-US" sz="2000"/>
              <a:t>地址；</a:t>
            </a:r>
          </a:p>
          <a:p>
            <a:r>
              <a:rPr lang="en-US" altLang="zh-CN" sz="2000"/>
              <a:t>files </a:t>
            </a:r>
            <a:r>
              <a:rPr lang="zh-CN" altLang="en-US" sz="2000"/>
              <a:t>用户上传的文件，为字典类型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7191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请求头</a:t>
            </a:r>
            <a:r>
              <a:rPr lang="zh-CN" altLang="en-US" smtClean="0"/>
              <a:t>和</a:t>
            </a:r>
            <a:r>
              <a:rPr lang="zh-CN" altLang="en-US"/>
              <a:t>一些</a:t>
            </a:r>
            <a:r>
              <a:rPr lang="zh-CN" altLang="en-US" smtClean="0"/>
              <a:t>请</a:t>
            </a:r>
            <a:r>
              <a:rPr lang="zh-CN" altLang="en-US"/>
              <a:t>求</a:t>
            </a:r>
            <a:r>
              <a:rPr lang="zh-CN" altLang="en-US" smtClean="0"/>
              <a:t>体中内容的</a:t>
            </a:r>
            <a:r>
              <a:rPr lang="zh-CN" altLang="en-US"/>
              <a:t>获得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6038576"/>
          </a:xfrm>
        </p:spPr>
        <p:txBody>
          <a:bodyPr/>
          <a:lstStyle/>
          <a:p>
            <a:r>
              <a:rPr lang="zh-CN" altLang="en-US" sz="1800" smtClean="0"/>
              <a:t>所有请求头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request.headers</a:t>
            </a:r>
          </a:p>
          <a:p>
            <a:r>
              <a:rPr lang="en-US" altLang="zh-CN" sz="1800" smtClean="0"/>
              <a:t>Json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request.headers.get(“Content-Type”,””)</a:t>
            </a:r>
          </a:p>
          <a:p>
            <a:pPr marL="457200" lvl="1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request.body()</a:t>
            </a:r>
          </a:p>
          <a:p>
            <a:r>
              <a:rPr lang="zh-CN" altLang="en-US" sz="1800"/>
              <a:t>文</a:t>
            </a:r>
            <a:r>
              <a:rPr lang="zh-CN" altLang="en-US" sz="1800" smtClean="0"/>
              <a:t>件</a:t>
            </a:r>
            <a:endParaRPr lang="en-US" altLang="zh-CN" sz="1800" smtClean="0"/>
          </a:p>
          <a:p>
            <a:pPr lvl="2"/>
            <a:r>
              <a:rPr lang="en-US" altLang="zh-CN">
                <a:solidFill>
                  <a:schemeClr val="tx1"/>
                </a:solidFill>
              </a:rPr>
              <a:t>{</a:t>
            </a:r>
            <a:r>
              <a:rPr lang="en-US" altLang="zh-CN" smtClean="0">
                <a:solidFill>
                  <a:schemeClr val="tx1"/>
                </a:solidFill>
              </a:rPr>
              <a:t>"</a:t>
            </a:r>
            <a:r>
              <a:rPr lang="en-US" altLang="zh-CN">
                <a:solidFill>
                  <a:schemeClr val="tx1"/>
                </a:solidFill>
              </a:rPr>
              <a:t>form_filename1":[&lt;tornado.httputil.HTTPFile&gt;, &lt;tornado.httputil.HTTPFile</a:t>
            </a:r>
            <a:r>
              <a:rPr lang="en-US" altLang="zh-CN" smtClean="0">
                <a:solidFill>
                  <a:schemeClr val="tx1"/>
                </a:solidFill>
              </a:rPr>
              <a:t>&gt;]}</a:t>
            </a:r>
          </a:p>
          <a:p>
            <a:pPr lvl="2"/>
            <a:r>
              <a:rPr lang="zh-CN" altLang="en-US" smtClean="0">
                <a:solidFill>
                  <a:schemeClr val="tx1"/>
                </a:solidFill>
              </a:rPr>
              <a:t>因为支持多文件上传，所以一个</a:t>
            </a:r>
            <a:r>
              <a:rPr lang="en-US" altLang="zh-CN" smtClean="0">
                <a:solidFill>
                  <a:schemeClr val="tx1"/>
                </a:solidFill>
              </a:rPr>
              <a:t>form_filename1</a:t>
            </a:r>
            <a:r>
              <a:rPr lang="zh-CN" altLang="en-US" smtClean="0">
                <a:solidFill>
                  <a:schemeClr val="tx1"/>
                </a:solidFill>
              </a:rPr>
              <a:t>对应多个</a:t>
            </a:r>
            <a:r>
              <a:rPr lang="en-US" altLang="zh-CN" smtClean="0">
                <a:solidFill>
                  <a:schemeClr val="tx1"/>
                </a:solidFill>
              </a:rPr>
              <a:t>HTTPFile</a:t>
            </a:r>
            <a:r>
              <a:rPr lang="zh-CN" altLang="en-US" smtClean="0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tornado.httputil.HTTPFile</a:t>
            </a:r>
            <a:r>
              <a:rPr lang="zh-CN" altLang="en-US">
                <a:solidFill>
                  <a:schemeClr val="tx1"/>
                </a:solidFill>
              </a:rPr>
              <a:t>是接收到的文件对象，它有三个属</a:t>
            </a:r>
            <a:r>
              <a:rPr lang="zh-CN" altLang="en-US" smtClean="0">
                <a:solidFill>
                  <a:schemeClr val="tx1"/>
                </a:solidFill>
              </a:rPr>
              <a:t>性：</a:t>
            </a:r>
            <a:endParaRPr lang="zh-CN" altLang="en-US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filename </a:t>
            </a:r>
            <a:r>
              <a:rPr lang="zh-CN" altLang="en-US">
                <a:solidFill>
                  <a:schemeClr val="tx1"/>
                </a:solidFill>
              </a:rPr>
              <a:t>文件的实际名</a:t>
            </a:r>
            <a:r>
              <a:rPr lang="zh-CN" altLang="en-US" smtClean="0">
                <a:solidFill>
                  <a:schemeClr val="tx1"/>
                </a:solidFill>
              </a:rPr>
              <a:t>字；</a:t>
            </a:r>
            <a:endParaRPr lang="zh-CN" altLang="en-US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body </a:t>
            </a:r>
            <a:r>
              <a:rPr lang="zh-CN" altLang="en-US">
                <a:solidFill>
                  <a:schemeClr val="tx1"/>
                </a:solidFill>
              </a:rPr>
              <a:t>文件的数据实体；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content_type </a:t>
            </a:r>
            <a:r>
              <a:rPr lang="zh-CN" altLang="en-US">
                <a:solidFill>
                  <a:schemeClr val="tx1"/>
                </a:solidFill>
              </a:rPr>
              <a:t>文件的类型。 </a:t>
            </a:r>
            <a:endParaRPr lang="en-US" altLang="zh-CN" smtClean="0">
              <a:solidFill>
                <a:schemeClr val="tx1"/>
              </a:solidFill>
            </a:endParaRPr>
          </a:p>
          <a:p>
            <a:pPr lvl="2"/>
            <a:r>
              <a:rPr lang="zh-CN" altLang="en-US" smtClean="0">
                <a:solidFill>
                  <a:schemeClr val="tx1"/>
                </a:solidFill>
              </a:rPr>
              <a:t>这</a:t>
            </a:r>
            <a:r>
              <a:rPr lang="zh-CN" altLang="en-US">
                <a:solidFill>
                  <a:schemeClr val="tx1"/>
                </a:solidFill>
              </a:rPr>
              <a:t>三个对象属性可以像字典一样支持关键字索引，</a:t>
            </a:r>
            <a:r>
              <a:rPr lang="zh-CN" altLang="en-US" smtClean="0">
                <a:solidFill>
                  <a:schemeClr val="tx1"/>
                </a:solidFill>
              </a:rPr>
              <a:t>如</a:t>
            </a:r>
            <a:r>
              <a:rPr lang="en-US" altLang="zh-CN" smtClean="0">
                <a:solidFill>
                  <a:schemeClr val="tx1"/>
                </a:solidFill>
              </a:rPr>
              <a:t>httpFile1[“body”]</a:t>
            </a:r>
            <a:r>
              <a:rPr lang="zh-CN" altLang="en-US" smtClean="0">
                <a:solidFill>
                  <a:schemeClr val="tx1"/>
                </a:solidFill>
              </a:rPr>
              <a:t>，获取第一个上传文件的具体数据。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9342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17473</TotalTime>
  <Words>508</Words>
  <Application>Microsoft Office PowerPoint</Application>
  <PresentationFormat>全屏显示(4:3)</PresentationFormat>
  <Paragraphs>83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Tornado</vt:lpstr>
      <vt:lpstr>什么是Tornado</vt:lpstr>
      <vt:lpstr>初识Tornado</vt:lpstr>
      <vt:lpstr>options</vt:lpstr>
      <vt:lpstr>options的传值和使用</vt:lpstr>
      <vt:lpstr>路由列表</vt:lpstr>
      <vt:lpstr>解析客户端的请求</vt:lpstr>
      <vt:lpstr>RequestHandler.request对象</vt:lpstr>
      <vt:lpstr>请求头和一些请求体中内容的获得</vt:lpstr>
      <vt:lpstr>获取用户输入的相关内容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金云龙</dc:creator>
  <cp:lastModifiedBy>tarena</cp:lastModifiedBy>
  <cp:revision>2168</cp:revision>
  <dcterms:modified xsi:type="dcterms:W3CDTF">2018-01-26T00:44:05Z</dcterms:modified>
</cp:coreProperties>
</file>