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7" r:id="rId5"/>
    <p:sldId id="272" r:id="rId6"/>
    <p:sldId id="261" r:id="rId7"/>
    <p:sldId id="262" r:id="rId8"/>
    <p:sldId id="270" r:id="rId9"/>
    <p:sldId id="264" r:id="rId10"/>
    <p:sldId id="265" r:id="rId11"/>
    <p:sldId id="269" r:id="rId12"/>
    <p:sldId id="266" r:id="rId13"/>
    <p:sldId id="27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7F54919-65A1-4782-8110-A5B2E2A42CF8}">
          <p14:sldIdLst>
            <p14:sldId id="257"/>
            <p14:sldId id="258"/>
            <p14:sldId id="259"/>
            <p14:sldId id="267"/>
            <p14:sldId id="272"/>
            <p14:sldId id="261"/>
            <p14:sldId id="262"/>
            <p14:sldId id="270"/>
            <p14:sldId id="264"/>
            <p14:sldId id="265"/>
            <p14:sldId id="269"/>
            <p14:sldId id="266"/>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13F39B-2856-4F4B-91E7-1EDB59BAB5AE}" type="datetimeFigureOut">
              <a:rPr lang="en-IN" smtClean="0"/>
              <a:t>14-03-2021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rIns="45720"/>
          <a:lstStyle/>
          <a:p>
            <a:fld id="{61D537F2-9DD2-4047-B410-05956B83C840}" type="slidenum">
              <a:rPr lang="en-IN" smtClean="0"/>
              <a:t>‹#›</a:t>
            </a:fld>
            <a:endParaRPr lang="en-IN"/>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812368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13F39B-2856-4F4B-91E7-1EDB59BAB5AE}" type="datetimeFigureOut">
              <a:rPr lang="en-IN" smtClean="0"/>
              <a:t>14-03-2021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D537F2-9DD2-4047-B410-05956B83C840}" type="slidenum">
              <a:rPr lang="en-IN" smtClean="0"/>
              <a:t>‹#›</a:t>
            </a:fld>
            <a:endParaRPr lang="en-IN"/>
          </a:p>
        </p:txBody>
      </p:sp>
    </p:spTree>
    <p:extLst>
      <p:ext uri="{BB962C8B-B14F-4D97-AF65-F5344CB8AC3E}">
        <p14:creationId xmlns:p14="http://schemas.microsoft.com/office/powerpoint/2010/main" val="3168358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13F39B-2856-4F4B-91E7-1EDB59BAB5AE}" type="datetimeFigureOut">
              <a:rPr lang="en-IN" smtClean="0"/>
              <a:t>14-03-2021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D537F2-9DD2-4047-B410-05956B83C840}" type="slidenum">
              <a:rPr lang="en-IN" smtClean="0"/>
              <a:t>‹#›</a:t>
            </a:fld>
            <a:endParaRPr lang="en-IN"/>
          </a:p>
        </p:txBody>
      </p:sp>
    </p:spTree>
    <p:extLst>
      <p:ext uri="{BB962C8B-B14F-4D97-AF65-F5344CB8AC3E}">
        <p14:creationId xmlns:p14="http://schemas.microsoft.com/office/powerpoint/2010/main" val="4276534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13F39B-2856-4F4B-91E7-1EDB59BAB5AE}" type="datetimeFigureOut">
              <a:rPr lang="en-IN" smtClean="0"/>
              <a:t>14-03-2021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D537F2-9DD2-4047-B410-05956B83C840}" type="slidenum">
              <a:rPr lang="en-IN" smtClean="0"/>
              <a:t>‹#›</a:t>
            </a:fld>
            <a:endParaRPr lang="en-IN"/>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329213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13F39B-2856-4F4B-91E7-1EDB59BAB5AE}" type="datetimeFigureOut">
              <a:rPr lang="en-IN" smtClean="0"/>
              <a:t>14-03-2021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D537F2-9DD2-4047-B410-05956B83C840}" type="slidenum">
              <a:rPr lang="en-IN" smtClean="0"/>
              <a:t>‹#›</a:t>
            </a:fld>
            <a:endParaRPr lang="en-IN"/>
          </a:p>
        </p:txBody>
      </p:sp>
    </p:spTree>
    <p:extLst>
      <p:ext uri="{BB962C8B-B14F-4D97-AF65-F5344CB8AC3E}">
        <p14:creationId xmlns:p14="http://schemas.microsoft.com/office/powerpoint/2010/main" val="1279795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13F39B-2856-4F4B-91E7-1EDB59BAB5AE}" type="datetimeFigureOut">
              <a:rPr lang="en-IN" smtClean="0"/>
              <a:t>14-03-2021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D537F2-9DD2-4047-B410-05956B83C840}" type="slidenum">
              <a:rPr lang="en-IN" smtClean="0"/>
              <a:t>‹#›</a:t>
            </a:fld>
            <a:endParaRPr lang="en-IN"/>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145219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13F39B-2856-4F4B-91E7-1EDB59BAB5AE}" type="datetimeFigureOut">
              <a:rPr lang="en-IN" smtClean="0"/>
              <a:t>14-03-2021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1D537F2-9DD2-4047-B410-05956B83C840}" type="slidenum">
              <a:rPr lang="en-IN" smtClean="0"/>
              <a:t>‹#›</a:t>
            </a:fld>
            <a:endParaRPr lang="en-IN"/>
          </a:p>
        </p:txBody>
      </p:sp>
    </p:spTree>
    <p:extLst>
      <p:ext uri="{BB962C8B-B14F-4D97-AF65-F5344CB8AC3E}">
        <p14:creationId xmlns:p14="http://schemas.microsoft.com/office/powerpoint/2010/main" val="4069686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13F39B-2856-4F4B-91E7-1EDB59BAB5AE}" type="datetimeFigureOut">
              <a:rPr lang="en-IN" smtClean="0"/>
              <a:t>14-03-2021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1D537F2-9DD2-4047-B410-05956B83C840}" type="slidenum">
              <a:rPr lang="en-IN" smtClean="0"/>
              <a:t>‹#›</a:t>
            </a:fld>
            <a:endParaRPr lang="en-IN"/>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570280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CB13F39B-2856-4F4B-91E7-1EDB59BAB5AE}" type="datetimeFigureOut">
              <a:rPr lang="en-IN" smtClean="0"/>
              <a:t>14-03-2021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1D537F2-9DD2-4047-B410-05956B83C840}" type="slidenum">
              <a:rPr lang="en-IN" smtClean="0"/>
              <a:t>‹#›</a:t>
            </a:fld>
            <a:endParaRPr lang="en-IN"/>
          </a:p>
        </p:txBody>
      </p:sp>
    </p:spTree>
    <p:extLst>
      <p:ext uri="{BB962C8B-B14F-4D97-AF65-F5344CB8AC3E}">
        <p14:creationId xmlns:p14="http://schemas.microsoft.com/office/powerpoint/2010/main" val="980196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13F39B-2856-4F4B-91E7-1EDB59BAB5AE}" type="datetimeFigureOut">
              <a:rPr lang="en-IN" smtClean="0"/>
              <a:t>14-03-2021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D537F2-9DD2-4047-B410-05956B83C840}" type="slidenum">
              <a:rPr lang="en-IN" smtClean="0"/>
              <a:t>‹#›</a:t>
            </a:fld>
            <a:endParaRPr lang="en-IN"/>
          </a:p>
        </p:txBody>
      </p:sp>
    </p:spTree>
    <p:extLst>
      <p:ext uri="{BB962C8B-B14F-4D97-AF65-F5344CB8AC3E}">
        <p14:creationId xmlns:p14="http://schemas.microsoft.com/office/powerpoint/2010/main" val="2418819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13F39B-2856-4F4B-91E7-1EDB59BAB5AE}" type="datetimeFigureOut">
              <a:rPr lang="en-IN" smtClean="0"/>
              <a:t>14-03-2021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D537F2-9DD2-4047-B410-05956B83C840}" type="slidenum">
              <a:rPr lang="en-IN" smtClean="0"/>
              <a:t>‹#›</a:t>
            </a:fld>
            <a:endParaRPr lang="en-IN"/>
          </a:p>
        </p:txBody>
      </p:sp>
    </p:spTree>
    <p:extLst>
      <p:ext uri="{BB962C8B-B14F-4D97-AF65-F5344CB8AC3E}">
        <p14:creationId xmlns:p14="http://schemas.microsoft.com/office/powerpoint/2010/main" val="4225944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CB13F39B-2856-4F4B-91E7-1EDB59BAB5AE}" type="datetimeFigureOut">
              <a:rPr lang="en-IN" smtClean="0"/>
              <a:t>14-03-2021</a:t>
            </a:fld>
            <a:endParaRPr lang="en-IN"/>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1D537F2-9DD2-4047-B410-05956B83C840}" type="slidenum">
              <a:rPr lang="en-IN" smtClean="0"/>
              <a:t>‹#›</a:t>
            </a:fld>
            <a:endParaRPr lang="en-IN"/>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8900289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5FCBB-5BE4-4D76-A1DD-E0EF1A256B5D}"/>
              </a:ext>
            </a:extLst>
          </p:cNvPr>
          <p:cNvSpPr>
            <a:spLocks noGrp="1"/>
          </p:cNvSpPr>
          <p:nvPr>
            <p:ph type="title"/>
          </p:nvPr>
        </p:nvSpPr>
        <p:spPr/>
        <p:txBody>
          <a:bodyPr/>
          <a:lstStyle/>
          <a:p>
            <a:r>
              <a:rPr lang="en-IN" dirty="0"/>
              <a:t>      MINI PROJECT TITLE EVALUATION</a:t>
            </a:r>
          </a:p>
        </p:txBody>
      </p:sp>
      <p:sp>
        <p:nvSpPr>
          <p:cNvPr id="3" name="Content Placeholder 2">
            <a:extLst>
              <a:ext uri="{FF2B5EF4-FFF2-40B4-BE49-F238E27FC236}">
                <a16:creationId xmlns:a16="http://schemas.microsoft.com/office/drawing/2014/main" id="{D8A85246-2D37-4899-8D5C-2D0F0B83B8E9}"/>
              </a:ext>
            </a:extLst>
          </p:cNvPr>
          <p:cNvSpPr>
            <a:spLocks noGrp="1"/>
          </p:cNvSpPr>
          <p:nvPr>
            <p:ph idx="1"/>
          </p:nvPr>
        </p:nvSpPr>
        <p:spPr/>
        <p:txBody>
          <a:bodyPr/>
          <a:lstStyle/>
          <a:p>
            <a:pPr marL="0" indent="0">
              <a:buNone/>
            </a:pPr>
            <a:endParaRPr lang="en-IN" dirty="0"/>
          </a:p>
          <a:p>
            <a:pPr marL="0" indent="0">
              <a:buNone/>
            </a:pPr>
            <a:r>
              <a:rPr lang="en-IN" dirty="0"/>
              <a:t>BY- Mini Project Group (DSE 9)                                                                                </a:t>
            </a:r>
          </a:p>
          <a:p>
            <a:pPr marL="0" indent="0">
              <a:buNone/>
            </a:pPr>
            <a:r>
              <a:rPr lang="en-IN" dirty="0"/>
              <a:t>Project Group – </a:t>
            </a:r>
            <a:r>
              <a:rPr lang="en-IN" dirty="0" err="1"/>
              <a:t>Prof.Lalit</a:t>
            </a:r>
            <a:r>
              <a:rPr lang="en-IN" dirty="0"/>
              <a:t> </a:t>
            </a:r>
            <a:r>
              <a:rPr lang="en-IN" dirty="0" err="1"/>
              <a:t>Bhoye</a:t>
            </a:r>
            <a:endParaRPr lang="en-IN" dirty="0"/>
          </a:p>
        </p:txBody>
      </p:sp>
    </p:spTree>
    <p:extLst>
      <p:ext uri="{BB962C8B-B14F-4D97-AF65-F5344CB8AC3E}">
        <p14:creationId xmlns:p14="http://schemas.microsoft.com/office/powerpoint/2010/main" val="3080815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19867CF-0E57-496C-95A5-6D1D93D7B353}"/>
              </a:ext>
            </a:extLst>
          </p:cNvPr>
          <p:cNvSpPr>
            <a:spLocks noGrp="1"/>
          </p:cNvSpPr>
          <p:nvPr>
            <p:ph type="title"/>
          </p:nvPr>
        </p:nvSpPr>
        <p:spPr/>
        <p:txBody>
          <a:bodyPr/>
          <a:lstStyle/>
          <a:p>
            <a:pPr marL="571500" indent="-571500">
              <a:buFont typeface="Wingdings" panose="05000000000000000000" pitchFamily="2" charset="2"/>
              <a:buChar char="q"/>
            </a:pPr>
            <a:r>
              <a:rPr lang="en-IN" dirty="0"/>
              <a:t>WORKING</a:t>
            </a:r>
          </a:p>
        </p:txBody>
      </p:sp>
      <p:sp>
        <p:nvSpPr>
          <p:cNvPr id="11" name="Content Placeholder 10">
            <a:extLst>
              <a:ext uri="{FF2B5EF4-FFF2-40B4-BE49-F238E27FC236}">
                <a16:creationId xmlns:a16="http://schemas.microsoft.com/office/drawing/2014/main" id="{0D653538-98C8-43DD-B11F-916B1A1DF89E}"/>
              </a:ext>
            </a:extLst>
          </p:cNvPr>
          <p:cNvSpPr>
            <a:spLocks noGrp="1"/>
          </p:cNvSpPr>
          <p:nvPr>
            <p:ph idx="1"/>
          </p:nvPr>
        </p:nvSpPr>
        <p:spPr>
          <a:xfrm>
            <a:off x="390525" y="1400175"/>
            <a:ext cx="10963275" cy="4776788"/>
          </a:xfrm>
        </p:spPr>
        <p:txBody>
          <a:bodyPr>
            <a:normAutofit/>
          </a:bodyPr>
          <a:lstStyle/>
          <a:p>
            <a:pPr marL="0" indent="0">
              <a:buNone/>
            </a:pPr>
            <a:r>
              <a:rPr lang="en-IN" dirty="0"/>
              <a:t>A solar has a top cover made of </a:t>
            </a:r>
            <a:r>
              <a:rPr lang="en-IN" dirty="0" err="1"/>
              <a:t>glass,with</a:t>
            </a:r>
            <a:r>
              <a:rPr lang="en-IN" dirty="0"/>
              <a:t> an interior surface made of a waterproof </a:t>
            </a:r>
            <a:r>
              <a:rPr lang="en-IN" dirty="0" err="1"/>
              <a:t>membrane.This</a:t>
            </a:r>
            <a:r>
              <a:rPr lang="en-IN" dirty="0"/>
              <a:t> interior surface uses a blackened material to improve absorption of the sun’s </a:t>
            </a:r>
            <a:r>
              <a:rPr lang="en-IN" dirty="0" err="1"/>
              <a:t>rays.Water</a:t>
            </a:r>
            <a:r>
              <a:rPr lang="en-IN" dirty="0"/>
              <a:t> to be cleaned is poured into the still to partially fill the </a:t>
            </a:r>
            <a:r>
              <a:rPr lang="en-IN" dirty="0" err="1"/>
              <a:t>basin.The</a:t>
            </a:r>
            <a:r>
              <a:rPr lang="en-IN" dirty="0"/>
              <a:t> glass cover allows the solar radiation to pass into the </a:t>
            </a:r>
            <a:r>
              <a:rPr lang="en-IN" dirty="0" err="1"/>
              <a:t>still,which</a:t>
            </a:r>
            <a:r>
              <a:rPr lang="en-IN" dirty="0"/>
              <a:t> is mostly absorbed by the blackened </a:t>
            </a:r>
            <a:r>
              <a:rPr lang="en-IN" dirty="0" err="1"/>
              <a:t>base.The</a:t>
            </a:r>
            <a:r>
              <a:rPr lang="en-IN" dirty="0"/>
              <a:t> water begins to heat up and the moisture content of the air trapped between the water surface and the glass cover </a:t>
            </a:r>
            <a:r>
              <a:rPr lang="en-IN" dirty="0" err="1"/>
              <a:t>increases.The</a:t>
            </a:r>
            <a:r>
              <a:rPr lang="en-IN" dirty="0"/>
              <a:t> base also radiated energy in the infra-red region which is reflected back into the </a:t>
            </a:r>
            <a:r>
              <a:rPr lang="en-IN" dirty="0" err="1"/>
              <a:t>the</a:t>
            </a:r>
            <a:r>
              <a:rPr lang="en-IN" dirty="0"/>
              <a:t> solar by the glass </a:t>
            </a:r>
            <a:r>
              <a:rPr lang="en-IN" dirty="0" err="1"/>
              <a:t>cover,trapping</a:t>
            </a:r>
            <a:r>
              <a:rPr lang="en-IN" dirty="0"/>
              <a:t> the solar energy inside the solar (the greenhouse effect).The heated water vapour evaporates from the basin and condenses on the inside the glass </a:t>
            </a:r>
            <a:r>
              <a:rPr lang="en-IN" dirty="0" err="1"/>
              <a:t>cover.In</a:t>
            </a:r>
            <a:r>
              <a:rPr lang="en-IN" dirty="0"/>
              <a:t> this </a:t>
            </a:r>
            <a:r>
              <a:rPr lang="en-IN" dirty="0" err="1"/>
              <a:t>process,the</a:t>
            </a:r>
            <a:r>
              <a:rPr lang="en-IN" dirty="0"/>
              <a:t> salts and microbes that were in the original water are left </a:t>
            </a:r>
            <a:r>
              <a:rPr lang="en-IN" dirty="0" err="1"/>
              <a:t>behind.Condensed</a:t>
            </a:r>
            <a:r>
              <a:rPr lang="en-IN" dirty="0"/>
              <a:t> water trickles down the inclined glass cover to an interior collection through and out to a storage </a:t>
            </a:r>
            <a:r>
              <a:rPr lang="en-IN" dirty="0" err="1"/>
              <a:t>bottle.There</a:t>
            </a:r>
            <a:r>
              <a:rPr lang="en-IN" dirty="0"/>
              <a:t> are no moving parts in solar panel and only the sun’s energy is required for operation.</a:t>
            </a:r>
          </a:p>
        </p:txBody>
      </p:sp>
    </p:spTree>
    <p:extLst>
      <p:ext uri="{BB962C8B-B14F-4D97-AF65-F5344CB8AC3E}">
        <p14:creationId xmlns:p14="http://schemas.microsoft.com/office/powerpoint/2010/main" val="1301137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C83A3-A04A-4B57-9853-CC8C07135458}"/>
              </a:ext>
            </a:extLst>
          </p:cNvPr>
          <p:cNvSpPr>
            <a:spLocks noGrp="1"/>
          </p:cNvSpPr>
          <p:nvPr>
            <p:ph type="title"/>
          </p:nvPr>
        </p:nvSpPr>
        <p:spPr/>
        <p:txBody>
          <a:bodyPr/>
          <a:lstStyle/>
          <a:p>
            <a:pPr marL="571500" indent="-571500">
              <a:buFont typeface="Wingdings" panose="05000000000000000000" pitchFamily="2" charset="2"/>
              <a:buChar char="q"/>
            </a:pPr>
            <a:r>
              <a:rPr lang="en-IN" dirty="0"/>
              <a:t>Benefits of Distillation </a:t>
            </a:r>
          </a:p>
        </p:txBody>
      </p:sp>
      <p:sp>
        <p:nvSpPr>
          <p:cNvPr id="3" name="Content Placeholder 2">
            <a:extLst>
              <a:ext uri="{FF2B5EF4-FFF2-40B4-BE49-F238E27FC236}">
                <a16:creationId xmlns:a16="http://schemas.microsoft.com/office/drawing/2014/main" id="{29FF9ECA-1DB8-4979-A4E7-81DF9EB44A03}"/>
              </a:ext>
            </a:extLst>
          </p:cNvPr>
          <p:cNvSpPr>
            <a:spLocks noGrp="1"/>
          </p:cNvSpPr>
          <p:nvPr>
            <p:ph idx="1"/>
          </p:nvPr>
        </p:nvSpPr>
        <p:spPr/>
        <p:txBody>
          <a:bodyPr/>
          <a:lstStyle/>
          <a:p>
            <a:r>
              <a:rPr lang="en-IN" dirty="0"/>
              <a:t>It </a:t>
            </a:r>
            <a:r>
              <a:rPr lang="en-IN" dirty="0" err="1"/>
              <a:t>proudes</a:t>
            </a:r>
            <a:r>
              <a:rPr lang="en-IN" dirty="0"/>
              <a:t> water of high quality.</a:t>
            </a:r>
          </a:p>
          <a:p>
            <a:r>
              <a:rPr lang="en-IN" dirty="0"/>
              <a:t>Maintenance is almost negligible.</a:t>
            </a:r>
          </a:p>
          <a:p>
            <a:r>
              <a:rPr lang="en-IN" dirty="0"/>
              <a:t>Any type of water can be purified  into portable water by means of this process.</a:t>
            </a:r>
          </a:p>
          <a:p>
            <a:r>
              <a:rPr lang="en-IN" dirty="0"/>
              <a:t>Wastage of water will be minimum</a:t>
            </a:r>
          </a:p>
          <a:p>
            <a:endParaRPr lang="en-IN" dirty="0"/>
          </a:p>
        </p:txBody>
      </p:sp>
    </p:spTree>
    <p:extLst>
      <p:ext uri="{BB962C8B-B14F-4D97-AF65-F5344CB8AC3E}">
        <p14:creationId xmlns:p14="http://schemas.microsoft.com/office/powerpoint/2010/main" val="3878549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87375-9E7E-4101-A302-3FE6006E4158}"/>
              </a:ext>
            </a:extLst>
          </p:cNvPr>
          <p:cNvSpPr>
            <a:spLocks noGrp="1"/>
          </p:cNvSpPr>
          <p:nvPr>
            <p:ph type="title"/>
          </p:nvPr>
        </p:nvSpPr>
        <p:spPr>
          <a:xfrm>
            <a:off x="876300" y="295275"/>
            <a:ext cx="9693839" cy="1038225"/>
          </a:xfrm>
        </p:spPr>
        <p:txBody>
          <a:bodyPr/>
          <a:lstStyle/>
          <a:p>
            <a:pPr marL="571500" indent="-571500">
              <a:buFont typeface="Wingdings" panose="05000000000000000000" pitchFamily="2" charset="2"/>
              <a:buChar char="q"/>
            </a:pPr>
            <a:r>
              <a:rPr lang="en-IN" dirty="0"/>
              <a:t>COST ANALYSIS &amp; MATERIAL</a:t>
            </a:r>
          </a:p>
        </p:txBody>
      </p:sp>
      <p:graphicFrame>
        <p:nvGraphicFramePr>
          <p:cNvPr id="5" name="Table 5">
            <a:extLst>
              <a:ext uri="{FF2B5EF4-FFF2-40B4-BE49-F238E27FC236}">
                <a16:creationId xmlns:a16="http://schemas.microsoft.com/office/drawing/2014/main" id="{26DEBC24-34EE-4E83-8373-14DD7987FAB3}"/>
              </a:ext>
            </a:extLst>
          </p:cNvPr>
          <p:cNvGraphicFramePr>
            <a:graphicFrameLocks noGrp="1"/>
          </p:cNvGraphicFramePr>
          <p:nvPr>
            <p:ph idx="1"/>
            <p:extLst>
              <p:ext uri="{D42A27DB-BD31-4B8C-83A1-F6EECF244321}">
                <p14:modId xmlns:p14="http://schemas.microsoft.com/office/powerpoint/2010/main" val="272078282"/>
              </p:ext>
            </p:extLst>
          </p:nvPr>
        </p:nvGraphicFramePr>
        <p:xfrm>
          <a:off x="619125" y="1530350"/>
          <a:ext cx="8298999" cy="4937760"/>
        </p:xfrm>
        <a:graphic>
          <a:graphicData uri="http://schemas.openxmlformats.org/drawingml/2006/table">
            <a:tbl>
              <a:tblPr firstRow="1" bandRow="1">
                <a:tableStyleId>{5C22544A-7EE6-4342-B048-85BDC9FD1C3A}</a:tableStyleId>
              </a:tblPr>
              <a:tblGrid>
                <a:gridCol w="885952">
                  <a:extLst>
                    <a:ext uri="{9D8B030D-6E8A-4147-A177-3AD203B41FA5}">
                      <a16:colId xmlns:a16="http://schemas.microsoft.com/office/drawing/2014/main" val="1567967072"/>
                    </a:ext>
                  </a:extLst>
                </a:gridCol>
                <a:gridCol w="3302109">
                  <a:extLst>
                    <a:ext uri="{9D8B030D-6E8A-4147-A177-3AD203B41FA5}">
                      <a16:colId xmlns:a16="http://schemas.microsoft.com/office/drawing/2014/main" val="369402067"/>
                    </a:ext>
                  </a:extLst>
                </a:gridCol>
                <a:gridCol w="4110938">
                  <a:extLst>
                    <a:ext uri="{9D8B030D-6E8A-4147-A177-3AD203B41FA5}">
                      <a16:colId xmlns:a16="http://schemas.microsoft.com/office/drawing/2014/main" val="762881247"/>
                    </a:ext>
                  </a:extLst>
                </a:gridCol>
              </a:tblGrid>
              <a:tr h="386785">
                <a:tc>
                  <a:txBody>
                    <a:bodyPr/>
                    <a:lstStyle/>
                    <a:p>
                      <a:r>
                        <a:rPr lang="en-IN" dirty="0"/>
                        <a:t>SR NO.</a:t>
                      </a:r>
                    </a:p>
                  </a:txBody>
                  <a:tcPr/>
                </a:tc>
                <a:tc>
                  <a:txBody>
                    <a:bodyPr/>
                    <a:lstStyle/>
                    <a:p>
                      <a:r>
                        <a:rPr lang="en-IN" dirty="0"/>
                        <a:t>           MATERIAL REQUIRED</a:t>
                      </a:r>
                    </a:p>
                  </a:txBody>
                  <a:tcPr/>
                </a:tc>
                <a:tc>
                  <a:txBody>
                    <a:bodyPr/>
                    <a:lstStyle/>
                    <a:p>
                      <a:r>
                        <a:rPr lang="en-IN" dirty="0"/>
                        <a:t>COST OF MATERIAL (RS.)</a:t>
                      </a:r>
                    </a:p>
                  </a:txBody>
                  <a:tcPr/>
                </a:tc>
                <a:extLst>
                  <a:ext uri="{0D108BD9-81ED-4DB2-BD59-A6C34878D82A}">
                    <a16:rowId xmlns:a16="http://schemas.microsoft.com/office/drawing/2014/main" val="1180320455"/>
                  </a:ext>
                </a:extLst>
              </a:tr>
              <a:tr h="292676">
                <a:tc>
                  <a:txBody>
                    <a:bodyPr/>
                    <a:lstStyle/>
                    <a:p>
                      <a:r>
                        <a:rPr lang="en-IN" dirty="0"/>
                        <a:t>1.</a:t>
                      </a:r>
                    </a:p>
                  </a:txBody>
                  <a:tcPr/>
                </a:tc>
                <a:tc>
                  <a:txBody>
                    <a:bodyPr/>
                    <a:lstStyle/>
                    <a:p>
                      <a:r>
                        <a:rPr lang="en-IN" dirty="0"/>
                        <a:t>Aluminium Box</a:t>
                      </a:r>
                    </a:p>
                  </a:txBody>
                  <a:tcPr/>
                </a:tc>
                <a:tc>
                  <a:txBody>
                    <a:bodyPr/>
                    <a:lstStyle/>
                    <a:p>
                      <a:r>
                        <a:rPr lang="en-IN" dirty="0"/>
                        <a:t>RS.2700</a:t>
                      </a:r>
                    </a:p>
                  </a:txBody>
                  <a:tcPr/>
                </a:tc>
                <a:extLst>
                  <a:ext uri="{0D108BD9-81ED-4DB2-BD59-A6C34878D82A}">
                    <a16:rowId xmlns:a16="http://schemas.microsoft.com/office/drawing/2014/main" val="1418022545"/>
                  </a:ext>
                </a:extLst>
              </a:tr>
              <a:tr h="292676">
                <a:tc>
                  <a:txBody>
                    <a:bodyPr/>
                    <a:lstStyle/>
                    <a:p>
                      <a:r>
                        <a:rPr lang="en-IN" dirty="0"/>
                        <a:t>2.</a:t>
                      </a:r>
                    </a:p>
                  </a:txBody>
                  <a:tcPr/>
                </a:tc>
                <a:tc>
                  <a:txBody>
                    <a:bodyPr/>
                    <a:lstStyle/>
                    <a:p>
                      <a:r>
                        <a:rPr lang="en-IN" dirty="0"/>
                        <a:t>Crushed hay &amp; sawdust</a:t>
                      </a:r>
                    </a:p>
                  </a:txBody>
                  <a:tcPr/>
                </a:tc>
                <a:tc>
                  <a:txBody>
                    <a:bodyPr/>
                    <a:lstStyle/>
                    <a:p>
                      <a:r>
                        <a:rPr lang="en-IN" dirty="0"/>
                        <a:t>Almost free</a:t>
                      </a:r>
                    </a:p>
                  </a:txBody>
                  <a:tcPr/>
                </a:tc>
                <a:extLst>
                  <a:ext uri="{0D108BD9-81ED-4DB2-BD59-A6C34878D82A}">
                    <a16:rowId xmlns:a16="http://schemas.microsoft.com/office/drawing/2014/main" val="2941364652"/>
                  </a:ext>
                </a:extLst>
              </a:tr>
              <a:tr h="292676">
                <a:tc>
                  <a:txBody>
                    <a:bodyPr/>
                    <a:lstStyle/>
                    <a:p>
                      <a:r>
                        <a:rPr lang="en-IN" dirty="0"/>
                        <a:t>3.</a:t>
                      </a:r>
                    </a:p>
                  </a:txBody>
                  <a:tcPr/>
                </a:tc>
                <a:tc>
                  <a:txBody>
                    <a:bodyPr/>
                    <a:lstStyle/>
                    <a:p>
                      <a:r>
                        <a:rPr lang="en-IN" dirty="0"/>
                        <a:t>Carbon black paint</a:t>
                      </a:r>
                    </a:p>
                  </a:txBody>
                  <a:tcPr/>
                </a:tc>
                <a:tc>
                  <a:txBody>
                    <a:bodyPr/>
                    <a:lstStyle/>
                    <a:p>
                      <a:r>
                        <a:rPr lang="en-IN" dirty="0"/>
                        <a:t>RS.200</a:t>
                      </a:r>
                    </a:p>
                  </a:txBody>
                  <a:tcPr/>
                </a:tc>
                <a:extLst>
                  <a:ext uri="{0D108BD9-81ED-4DB2-BD59-A6C34878D82A}">
                    <a16:rowId xmlns:a16="http://schemas.microsoft.com/office/drawing/2014/main" val="3810449434"/>
                  </a:ext>
                </a:extLst>
              </a:tr>
              <a:tr h="292676">
                <a:tc>
                  <a:txBody>
                    <a:bodyPr/>
                    <a:lstStyle/>
                    <a:p>
                      <a:r>
                        <a:rPr lang="en-IN" dirty="0"/>
                        <a:t>4.</a:t>
                      </a:r>
                    </a:p>
                  </a:txBody>
                  <a:tcPr/>
                </a:tc>
                <a:tc>
                  <a:txBody>
                    <a:bodyPr/>
                    <a:lstStyle/>
                    <a:p>
                      <a:r>
                        <a:rPr lang="en-IN" dirty="0"/>
                        <a:t>Tempered glass</a:t>
                      </a:r>
                    </a:p>
                  </a:txBody>
                  <a:tcPr/>
                </a:tc>
                <a:tc>
                  <a:txBody>
                    <a:bodyPr/>
                    <a:lstStyle/>
                    <a:p>
                      <a:r>
                        <a:rPr lang="en-IN" dirty="0"/>
                        <a:t>RS.800</a:t>
                      </a:r>
                    </a:p>
                  </a:txBody>
                  <a:tcPr/>
                </a:tc>
                <a:extLst>
                  <a:ext uri="{0D108BD9-81ED-4DB2-BD59-A6C34878D82A}">
                    <a16:rowId xmlns:a16="http://schemas.microsoft.com/office/drawing/2014/main" val="1161644271"/>
                  </a:ext>
                </a:extLst>
              </a:tr>
              <a:tr h="292676">
                <a:tc>
                  <a:txBody>
                    <a:bodyPr/>
                    <a:lstStyle/>
                    <a:p>
                      <a:r>
                        <a:rPr lang="en-IN" dirty="0"/>
                        <a:t>5.</a:t>
                      </a:r>
                    </a:p>
                  </a:txBody>
                  <a:tcPr/>
                </a:tc>
                <a:tc>
                  <a:txBody>
                    <a:bodyPr/>
                    <a:lstStyle/>
                    <a:p>
                      <a:r>
                        <a:rPr lang="en-IN" dirty="0"/>
                        <a:t>Reflector</a:t>
                      </a:r>
                    </a:p>
                  </a:txBody>
                  <a:tcPr/>
                </a:tc>
                <a:tc>
                  <a:txBody>
                    <a:bodyPr/>
                    <a:lstStyle/>
                    <a:p>
                      <a:r>
                        <a:rPr lang="en-IN" dirty="0"/>
                        <a:t>RS.500</a:t>
                      </a:r>
                    </a:p>
                  </a:txBody>
                  <a:tcPr/>
                </a:tc>
                <a:extLst>
                  <a:ext uri="{0D108BD9-81ED-4DB2-BD59-A6C34878D82A}">
                    <a16:rowId xmlns:a16="http://schemas.microsoft.com/office/drawing/2014/main" val="2558899469"/>
                  </a:ext>
                </a:extLst>
              </a:tr>
              <a:tr h="292676">
                <a:tc>
                  <a:txBody>
                    <a:bodyPr/>
                    <a:lstStyle/>
                    <a:p>
                      <a:r>
                        <a:rPr lang="en-IN" dirty="0"/>
                        <a:t>6.</a:t>
                      </a:r>
                    </a:p>
                  </a:txBody>
                  <a:tcPr/>
                </a:tc>
                <a:tc>
                  <a:txBody>
                    <a:bodyPr/>
                    <a:lstStyle/>
                    <a:p>
                      <a:r>
                        <a:rPr lang="en-IN" dirty="0"/>
                        <a:t>Insulation and sealing </a:t>
                      </a:r>
                    </a:p>
                  </a:txBody>
                  <a:tcPr/>
                </a:tc>
                <a:tc>
                  <a:txBody>
                    <a:bodyPr/>
                    <a:lstStyle/>
                    <a:p>
                      <a:r>
                        <a:rPr lang="en-IN" dirty="0"/>
                        <a:t>RS.250</a:t>
                      </a:r>
                    </a:p>
                  </a:txBody>
                  <a:tcPr/>
                </a:tc>
                <a:extLst>
                  <a:ext uri="{0D108BD9-81ED-4DB2-BD59-A6C34878D82A}">
                    <a16:rowId xmlns:a16="http://schemas.microsoft.com/office/drawing/2014/main" val="3596554292"/>
                  </a:ext>
                </a:extLst>
              </a:tr>
              <a:tr h="292676">
                <a:tc>
                  <a:txBody>
                    <a:bodyPr/>
                    <a:lstStyle/>
                    <a:p>
                      <a:r>
                        <a:rPr lang="en-IN" dirty="0"/>
                        <a:t>7.</a:t>
                      </a:r>
                    </a:p>
                  </a:txBody>
                  <a:tcPr/>
                </a:tc>
                <a:tc>
                  <a:txBody>
                    <a:bodyPr/>
                    <a:lstStyle/>
                    <a:p>
                      <a:r>
                        <a:rPr lang="en-IN" dirty="0" err="1"/>
                        <a:t>Labor</a:t>
                      </a:r>
                      <a:r>
                        <a:rPr lang="en-IN" dirty="0"/>
                        <a:t> and machining</a:t>
                      </a:r>
                    </a:p>
                  </a:txBody>
                  <a:tcPr/>
                </a:tc>
                <a:tc>
                  <a:txBody>
                    <a:bodyPr/>
                    <a:lstStyle/>
                    <a:p>
                      <a:r>
                        <a:rPr lang="en-IN" dirty="0"/>
                        <a:t>RS.600</a:t>
                      </a:r>
                    </a:p>
                  </a:txBody>
                  <a:tcPr/>
                </a:tc>
                <a:extLst>
                  <a:ext uri="{0D108BD9-81ED-4DB2-BD59-A6C34878D82A}">
                    <a16:rowId xmlns:a16="http://schemas.microsoft.com/office/drawing/2014/main" val="1374035607"/>
                  </a:ext>
                </a:extLst>
              </a:tr>
              <a:tr h="292676">
                <a:tc>
                  <a:txBody>
                    <a:bodyPr/>
                    <a:lstStyle/>
                    <a:p>
                      <a:r>
                        <a:rPr lang="en-IN" dirty="0"/>
                        <a:t>8.</a:t>
                      </a:r>
                    </a:p>
                  </a:txBody>
                  <a:tcPr/>
                </a:tc>
                <a:tc>
                  <a:txBody>
                    <a:bodyPr/>
                    <a:lstStyle/>
                    <a:p>
                      <a:r>
                        <a:rPr lang="en-IN" dirty="0"/>
                        <a:t>Other equipment</a:t>
                      </a:r>
                    </a:p>
                  </a:txBody>
                  <a:tcPr/>
                </a:tc>
                <a:tc>
                  <a:txBody>
                    <a:bodyPr/>
                    <a:lstStyle/>
                    <a:p>
                      <a:r>
                        <a:rPr lang="en-IN" dirty="0"/>
                        <a:t>RS.1000</a:t>
                      </a:r>
                    </a:p>
                  </a:txBody>
                  <a:tcPr/>
                </a:tc>
                <a:extLst>
                  <a:ext uri="{0D108BD9-81ED-4DB2-BD59-A6C34878D82A}">
                    <a16:rowId xmlns:a16="http://schemas.microsoft.com/office/drawing/2014/main" val="4090822877"/>
                  </a:ext>
                </a:extLst>
              </a:tr>
              <a:tr h="585352">
                <a:tc gridSpan="2">
                  <a:txBody>
                    <a:bodyPr/>
                    <a:lstStyle/>
                    <a:p>
                      <a:r>
                        <a:rPr lang="en-IN" dirty="0"/>
                        <a:t>          </a:t>
                      </a:r>
                    </a:p>
                    <a:p>
                      <a:r>
                        <a:rPr lang="en-IN" dirty="0"/>
                        <a:t>         TOTAL COST=   </a:t>
                      </a:r>
                    </a:p>
                  </a:txBody>
                  <a:tcPr>
                    <a:lnR w="12700" cmpd="sng">
                      <a:noFill/>
                    </a:lnR>
                  </a:tcPr>
                </a:tc>
                <a:tc hMerge="1">
                  <a:txBody>
                    <a:bodyPr/>
                    <a:lstStyle/>
                    <a:p>
                      <a:endParaRPr lang="en-IN" dirty="0"/>
                    </a:p>
                  </a:txBody>
                  <a:tcPr/>
                </a:tc>
                <a:tc>
                  <a:txBody>
                    <a:bodyPr/>
                    <a:lstStyle/>
                    <a:p>
                      <a:endParaRPr lang="en-IN" dirty="0"/>
                    </a:p>
                    <a:p>
                      <a:r>
                        <a:rPr lang="en-IN" dirty="0"/>
                        <a:t>RS.6050</a:t>
                      </a:r>
                    </a:p>
                  </a:txBody>
                  <a:tcPr>
                    <a:lnL w="12700" cmpd="sng">
                      <a:noFill/>
                    </a:lnL>
                  </a:tcPr>
                </a:tc>
                <a:extLst>
                  <a:ext uri="{0D108BD9-81ED-4DB2-BD59-A6C34878D82A}">
                    <a16:rowId xmlns:a16="http://schemas.microsoft.com/office/drawing/2014/main" val="3141335470"/>
                  </a:ext>
                </a:extLst>
              </a:tr>
              <a:tr h="292676">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817750933"/>
                  </a:ext>
                </a:extLst>
              </a:tr>
              <a:tr h="292676">
                <a:tc>
                  <a:txBody>
                    <a:bodyPr/>
                    <a:lstStyle/>
                    <a:p>
                      <a:pPr algn="l"/>
                      <a:endParaRPr lang="en-IN" dirty="0"/>
                    </a:p>
                  </a:txBody>
                  <a:tcPr/>
                </a:tc>
                <a:tc>
                  <a:txBody>
                    <a:bodyPr/>
                    <a:lstStyle/>
                    <a:p>
                      <a:pPr algn="l"/>
                      <a:endParaRPr lang="en-IN" dirty="0"/>
                    </a:p>
                  </a:txBody>
                  <a:tcPr/>
                </a:tc>
                <a:tc>
                  <a:txBody>
                    <a:bodyPr/>
                    <a:lstStyle/>
                    <a:p>
                      <a:pPr algn="l"/>
                      <a:endParaRPr lang="en-IN" dirty="0"/>
                    </a:p>
                  </a:txBody>
                  <a:tcPr/>
                </a:tc>
                <a:extLst>
                  <a:ext uri="{0D108BD9-81ED-4DB2-BD59-A6C34878D82A}">
                    <a16:rowId xmlns:a16="http://schemas.microsoft.com/office/drawing/2014/main" val="2745428063"/>
                  </a:ext>
                </a:extLst>
              </a:tr>
            </a:tbl>
          </a:graphicData>
        </a:graphic>
      </p:graphicFrame>
    </p:spTree>
    <p:extLst>
      <p:ext uri="{BB962C8B-B14F-4D97-AF65-F5344CB8AC3E}">
        <p14:creationId xmlns:p14="http://schemas.microsoft.com/office/powerpoint/2010/main" val="317676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9F59F56-B636-4C3C-BD87-21F4CA41BDC1}"/>
              </a:ext>
            </a:extLst>
          </p:cNvPr>
          <p:cNvPicPr>
            <a:picLocks noChangeAspect="1"/>
          </p:cNvPicPr>
          <p:nvPr/>
        </p:nvPicPr>
        <p:blipFill>
          <a:blip r:embed="rId2"/>
          <a:stretch>
            <a:fillRect/>
          </a:stretch>
        </p:blipFill>
        <p:spPr>
          <a:xfrm>
            <a:off x="1524000" y="0"/>
            <a:ext cx="9144000" cy="6858000"/>
          </a:xfrm>
          <a:prstGeom prst="rect">
            <a:avLst/>
          </a:prstGeom>
        </p:spPr>
      </p:pic>
    </p:spTree>
    <p:extLst>
      <p:ext uri="{BB962C8B-B14F-4D97-AF65-F5344CB8AC3E}">
        <p14:creationId xmlns:p14="http://schemas.microsoft.com/office/powerpoint/2010/main" val="356196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1A735-E570-4311-A209-9CF2019DA974}"/>
              </a:ext>
            </a:extLst>
          </p:cNvPr>
          <p:cNvSpPr>
            <a:spLocks noGrp="1"/>
          </p:cNvSpPr>
          <p:nvPr>
            <p:ph type="title"/>
          </p:nvPr>
        </p:nvSpPr>
        <p:spPr/>
        <p:txBody>
          <a:bodyPr/>
          <a:lstStyle/>
          <a:p>
            <a:r>
              <a:rPr lang="en-IN" dirty="0"/>
              <a:t>                    GROUP MEMEBER</a:t>
            </a:r>
          </a:p>
        </p:txBody>
      </p:sp>
      <p:sp>
        <p:nvSpPr>
          <p:cNvPr id="3" name="Content Placeholder 2">
            <a:extLst>
              <a:ext uri="{FF2B5EF4-FFF2-40B4-BE49-F238E27FC236}">
                <a16:creationId xmlns:a16="http://schemas.microsoft.com/office/drawing/2014/main" id="{0C80785F-85C9-4747-96DB-477F71A8B601}"/>
              </a:ext>
            </a:extLst>
          </p:cNvPr>
          <p:cNvSpPr>
            <a:spLocks noGrp="1"/>
          </p:cNvSpPr>
          <p:nvPr>
            <p:ph idx="1"/>
          </p:nvPr>
        </p:nvSpPr>
        <p:spPr/>
        <p:txBody>
          <a:bodyPr/>
          <a:lstStyle/>
          <a:p>
            <a:pPr marL="0" indent="0">
              <a:buNone/>
            </a:pPr>
            <a:r>
              <a:rPr lang="en-IN" dirty="0"/>
              <a:t>Mini Project Group - DSE 9</a:t>
            </a:r>
          </a:p>
          <a:p>
            <a:pPr marL="0" indent="0">
              <a:buNone/>
            </a:pPr>
            <a:endParaRPr lang="en-IN" dirty="0"/>
          </a:p>
          <a:p>
            <a:pPr marL="0" indent="0">
              <a:buNone/>
            </a:pPr>
            <a:endParaRPr lang="en-IN" dirty="0"/>
          </a:p>
        </p:txBody>
      </p:sp>
      <p:graphicFrame>
        <p:nvGraphicFramePr>
          <p:cNvPr id="8" name="Table 8">
            <a:extLst>
              <a:ext uri="{FF2B5EF4-FFF2-40B4-BE49-F238E27FC236}">
                <a16:creationId xmlns:a16="http://schemas.microsoft.com/office/drawing/2014/main" id="{FB312480-3024-4FE7-8F87-D120AAE29D62}"/>
              </a:ext>
            </a:extLst>
          </p:cNvPr>
          <p:cNvGraphicFramePr>
            <a:graphicFrameLocks noGrp="1"/>
          </p:cNvGraphicFramePr>
          <p:nvPr>
            <p:extLst>
              <p:ext uri="{D42A27DB-BD31-4B8C-83A1-F6EECF244321}">
                <p14:modId xmlns:p14="http://schemas.microsoft.com/office/powerpoint/2010/main" val="1609624326"/>
              </p:ext>
            </p:extLst>
          </p:nvPr>
        </p:nvGraphicFramePr>
        <p:xfrm>
          <a:off x="838200" y="2501900"/>
          <a:ext cx="8128000" cy="2123440"/>
        </p:xfrm>
        <a:graphic>
          <a:graphicData uri="http://schemas.openxmlformats.org/drawingml/2006/table">
            <a:tbl>
              <a:tblPr firstRow="1" bandRow="1">
                <a:tableStyleId>{5C22544A-7EE6-4342-B048-85BDC9FD1C3A}</a:tableStyleId>
              </a:tblPr>
              <a:tblGrid>
                <a:gridCol w="942975">
                  <a:extLst>
                    <a:ext uri="{9D8B030D-6E8A-4147-A177-3AD203B41FA5}">
                      <a16:colId xmlns:a16="http://schemas.microsoft.com/office/drawing/2014/main" val="1259675531"/>
                    </a:ext>
                  </a:extLst>
                </a:gridCol>
                <a:gridCol w="3121025">
                  <a:extLst>
                    <a:ext uri="{9D8B030D-6E8A-4147-A177-3AD203B41FA5}">
                      <a16:colId xmlns:a16="http://schemas.microsoft.com/office/drawing/2014/main" val="3184018526"/>
                    </a:ext>
                  </a:extLst>
                </a:gridCol>
                <a:gridCol w="2860675">
                  <a:extLst>
                    <a:ext uri="{9D8B030D-6E8A-4147-A177-3AD203B41FA5}">
                      <a16:colId xmlns:a16="http://schemas.microsoft.com/office/drawing/2014/main" val="243650569"/>
                    </a:ext>
                  </a:extLst>
                </a:gridCol>
                <a:gridCol w="1203325">
                  <a:extLst>
                    <a:ext uri="{9D8B030D-6E8A-4147-A177-3AD203B41FA5}">
                      <a16:colId xmlns:a16="http://schemas.microsoft.com/office/drawing/2014/main" val="916388208"/>
                    </a:ext>
                  </a:extLst>
                </a:gridCol>
              </a:tblGrid>
              <a:tr h="370840">
                <a:tc>
                  <a:txBody>
                    <a:bodyPr/>
                    <a:lstStyle/>
                    <a:p>
                      <a:r>
                        <a:rPr lang="en-IN" dirty="0"/>
                        <a:t>SR NO.</a:t>
                      </a:r>
                    </a:p>
                  </a:txBody>
                  <a:tcPr/>
                </a:tc>
                <a:tc>
                  <a:txBody>
                    <a:bodyPr/>
                    <a:lstStyle/>
                    <a:p>
                      <a:r>
                        <a:rPr lang="en-IN" dirty="0"/>
                        <a:t>NAME OF STUDENT</a:t>
                      </a:r>
                    </a:p>
                  </a:txBody>
                  <a:tcPr/>
                </a:tc>
                <a:tc>
                  <a:txBody>
                    <a:bodyPr/>
                    <a:lstStyle/>
                    <a:p>
                      <a:r>
                        <a:rPr lang="en-IN" dirty="0"/>
                        <a:t>TUF ID</a:t>
                      </a:r>
                    </a:p>
                  </a:txBody>
                  <a:tcPr/>
                </a:tc>
                <a:tc>
                  <a:txBody>
                    <a:bodyPr/>
                    <a:lstStyle/>
                    <a:p>
                      <a:r>
                        <a:rPr lang="en-IN" dirty="0"/>
                        <a:t>ROLL NO.</a:t>
                      </a:r>
                    </a:p>
                  </a:txBody>
                  <a:tcPr/>
                </a:tc>
                <a:extLst>
                  <a:ext uri="{0D108BD9-81ED-4DB2-BD59-A6C34878D82A}">
                    <a16:rowId xmlns:a16="http://schemas.microsoft.com/office/drawing/2014/main" val="3444504412"/>
                  </a:ext>
                </a:extLst>
              </a:tr>
              <a:tr h="370840">
                <a:tc>
                  <a:txBody>
                    <a:bodyPr/>
                    <a:lstStyle/>
                    <a:p>
                      <a:r>
                        <a:rPr lang="en-IN" dirty="0"/>
                        <a:t>1.</a:t>
                      </a:r>
                    </a:p>
                  </a:txBody>
                  <a:tcPr/>
                </a:tc>
                <a:tc>
                  <a:txBody>
                    <a:bodyPr/>
                    <a:lstStyle/>
                    <a:p>
                      <a:r>
                        <a:rPr lang="en-IN" dirty="0"/>
                        <a:t>Abdul </a:t>
                      </a:r>
                      <a:r>
                        <a:rPr lang="en-IN" dirty="0" err="1"/>
                        <a:t>Ahad</a:t>
                      </a:r>
                      <a:r>
                        <a:rPr lang="en-IN" dirty="0"/>
                        <a:t> Aziz </a:t>
                      </a:r>
                      <a:r>
                        <a:rPr lang="en-IN" dirty="0" err="1"/>
                        <a:t>Rakhangi</a:t>
                      </a:r>
                      <a:endParaRPr lang="en-IN" dirty="0"/>
                    </a:p>
                  </a:txBody>
                  <a:tcPr/>
                </a:tc>
                <a:tc>
                  <a:txBody>
                    <a:bodyPr/>
                    <a:lstStyle/>
                    <a:p>
                      <a:r>
                        <a:rPr lang="en-IN" dirty="0"/>
                        <a:t>TU5S2021035</a:t>
                      </a:r>
                    </a:p>
                  </a:txBody>
                  <a:tcPr/>
                </a:tc>
                <a:tc>
                  <a:txBody>
                    <a:bodyPr/>
                    <a:lstStyle/>
                    <a:p>
                      <a:r>
                        <a:rPr lang="en-IN" dirty="0"/>
                        <a:t>91</a:t>
                      </a:r>
                    </a:p>
                  </a:txBody>
                  <a:tcPr/>
                </a:tc>
                <a:extLst>
                  <a:ext uri="{0D108BD9-81ED-4DB2-BD59-A6C34878D82A}">
                    <a16:rowId xmlns:a16="http://schemas.microsoft.com/office/drawing/2014/main" val="216612813"/>
                  </a:ext>
                </a:extLst>
              </a:tr>
              <a:tr h="370840">
                <a:tc>
                  <a:txBody>
                    <a:bodyPr/>
                    <a:lstStyle/>
                    <a:p>
                      <a:r>
                        <a:rPr lang="en-IN" dirty="0"/>
                        <a:t>2.</a:t>
                      </a:r>
                    </a:p>
                  </a:txBody>
                  <a:tcPr/>
                </a:tc>
                <a:tc>
                  <a:txBody>
                    <a:bodyPr/>
                    <a:lstStyle/>
                    <a:p>
                      <a:r>
                        <a:rPr lang="en-IN" dirty="0"/>
                        <a:t>Ashley Dominic</a:t>
                      </a:r>
                    </a:p>
                  </a:txBody>
                  <a:tcPr/>
                </a:tc>
                <a:tc>
                  <a:txBody>
                    <a:bodyPr/>
                    <a:lstStyle/>
                    <a:p>
                      <a:r>
                        <a:rPr lang="en-IN" dirty="0"/>
                        <a:t>TU5S2021036</a:t>
                      </a:r>
                    </a:p>
                  </a:txBody>
                  <a:tcPr/>
                </a:tc>
                <a:tc>
                  <a:txBody>
                    <a:bodyPr/>
                    <a:lstStyle/>
                    <a:p>
                      <a:r>
                        <a:rPr lang="en-IN" dirty="0"/>
                        <a:t>92</a:t>
                      </a:r>
                    </a:p>
                  </a:txBody>
                  <a:tcPr/>
                </a:tc>
                <a:extLst>
                  <a:ext uri="{0D108BD9-81ED-4DB2-BD59-A6C34878D82A}">
                    <a16:rowId xmlns:a16="http://schemas.microsoft.com/office/drawing/2014/main" val="3543867105"/>
                  </a:ext>
                </a:extLst>
              </a:tr>
              <a:tr h="370840">
                <a:tc>
                  <a:txBody>
                    <a:bodyPr/>
                    <a:lstStyle/>
                    <a:p>
                      <a:r>
                        <a:rPr lang="en-IN" dirty="0"/>
                        <a:t>3.</a:t>
                      </a:r>
                    </a:p>
                  </a:txBody>
                  <a:tcPr/>
                </a:tc>
                <a:tc>
                  <a:txBody>
                    <a:bodyPr/>
                    <a:lstStyle/>
                    <a:p>
                      <a:r>
                        <a:rPr lang="en-IN" dirty="0" err="1"/>
                        <a:t>Rutuja</a:t>
                      </a:r>
                      <a:r>
                        <a:rPr lang="en-IN" dirty="0"/>
                        <a:t> Anil Deshmukh</a:t>
                      </a:r>
                    </a:p>
                  </a:txBody>
                  <a:tcPr/>
                </a:tc>
                <a:tc>
                  <a:txBody>
                    <a:bodyPr/>
                    <a:lstStyle/>
                    <a:p>
                      <a:r>
                        <a:rPr lang="en-IN" dirty="0"/>
                        <a:t>TU5S2021037</a:t>
                      </a:r>
                    </a:p>
                  </a:txBody>
                  <a:tcPr/>
                </a:tc>
                <a:tc>
                  <a:txBody>
                    <a:bodyPr/>
                    <a:lstStyle/>
                    <a:p>
                      <a:r>
                        <a:rPr lang="en-IN" dirty="0"/>
                        <a:t>93</a:t>
                      </a:r>
                    </a:p>
                  </a:txBody>
                  <a:tcPr/>
                </a:tc>
                <a:extLst>
                  <a:ext uri="{0D108BD9-81ED-4DB2-BD59-A6C34878D82A}">
                    <a16:rowId xmlns:a16="http://schemas.microsoft.com/office/drawing/2014/main" val="1912488628"/>
                  </a:ext>
                </a:extLst>
              </a:tr>
              <a:tr h="370840">
                <a:tc>
                  <a:txBody>
                    <a:bodyPr/>
                    <a:lstStyle/>
                    <a:p>
                      <a:r>
                        <a:rPr lang="en-IN" dirty="0"/>
                        <a:t>4.</a:t>
                      </a:r>
                    </a:p>
                  </a:txBody>
                  <a:tcPr/>
                </a:tc>
                <a:tc>
                  <a:txBody>
                    <a:bodyPr/>
                    <a:lstStyle/>
                    <a:p>
                      <a:r>
                        <a:rPr lang="en-IN" dirty="0" err="1"/>
                        <a:t>Kushi</a:t>
                      </a:r>
                      <a:r>
                        <a:rPr lang="en-IN" dirty="0"/>
                        <a:t> Sameer Khan</a:t>
                      </a:r>
                    </a:p>
                  </a:txBody>
                  <a:tcPr/>
                </a:tc>
                <a:tc>
                  <a:txBody>
                    <a:bodyPr/>
                    <a:lstStyle/>
                    <a:p>
                      <a:r>
                        <a:rPr lang="en-IN" dirty="0"/>
                        <a:t>TU5S2021038</a:t>
                      </a:r>
                    </a:p>
                  </a:txBody>
                  <a:tcPr/>
                </a:tc>
                <a:tc>
                  <a:txBody>
                    <a:bodyPr/>
                    <a:lstStyle/>
                    <a:p>
                      <a:r>
                        <a:rPr lang="en-IN" dirty="0"/>
                        <a:t>94</a:t>
                      </a:r>
                    </a:p>
                  </a:txBody>
                  <a:tcPr/>
                </a:tc>
                <a:extLst>
                  <a:ext uri="{0D108BD9-81ED-4DB2-BD59-A6C34878D82A}">
                    <a16:rowId xmlns:a16="http://schemas.microsoft.com/office/drawing/2014/main" val="592937666"/>
                  </a:ext>
                </a:extLst>
              </a:tr>
            </a:tbl>
          </a:graphicData>
        </a:graphic>
      </p:graphicFrame>
    </p:spTree>
    <p:extLst>
      <p:ext uri="{BB962C8B-B14F-4D97-AF65-F5344CB8AC3E}">
        <p14:creationId xmlns:p14="http://schemas.microsoft.com/office/powerpoint/2010/main" val="1582620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C329A-1C93-4891-BC88-A5B65308D2B1}"/>
              </a:ext>
            </a:extLst>
          </p:cNvPr>
          <p:cNvSpPr>
            <a:spLocks noGrp="1"/>
          </p:cNvSpPr>
          <p:nvPr>
            <p:ph type="title"/>
          </p:nvPr>
        </p:nvSpPr>
        <p:spPr>
          <a:xfrm>
            <a:off x="628650" y="317501"/>
            <a:ext cx="10725150" cy="958850"/>
          </a:xfrm>
        </p:spPr>
        <p:txBody>
          <a:bodyPr/>
          <a:lstStyle/>
          <a:p>
            <a:r>
              <a:rPr lang="en-IN" dirty="0"/>
              <a:t>     INDIVIDUAL PROJECT TOPICS</a:t>
            </a:r>
          </a:p>
        </p:txBody>
      </p:sp>
      <p:sp>
        <p:nvSpPr>
          <p:cNvPr id="3" name="Content Placeholder 2">
            <a:extLst>
              <a:ext uri="{FF2B5EF4-FFF2-40B4-BE49-F238E27FC236}">
                <a16:creationId xmlns:a16="http://schemas.microsoft.com/office/drawing/2014/main" id="{C905B68D-DEF8-4322-9B27-B1F46BD751D9}"/>
              </a:ext>
            </a:extLst>
          </p:cNvPr>
          <p:cNvSpPr>
            <a:spLocks noGrp="1"/>
          </p:cNvSpPr>
          <p:nvPr>
            <p:ph idx="1"/>
          </p:nvPr>
        </p:nvSpPr>
        <p:spPr>
          <a:xfrm>
            <a:off x="295275" y="1200150"/>
            <a:ext cx="11058525" cy="5067299"/>
          </a:xfrm>
        </p:spPr>
        <p:txBody>
          <a:bodyPr numCol="2" spcCol="1800000"/>
          <a:lstStyle/>
          <a:p>
            <a:pPr marL="0" indent="0">
              <a:buNone/>
            </a:pPr>
            <a:r>
              <a:rPr lang="en-IN" sz="1800" dirty="0"/>
              <a:t>                                    </a:t>
            </a:r>
          </a:p>
          <a:p>
            <a:pPr marL="0" indent="0">
              <a:lnSpc>
                <a:spcPct val="150000"/>
              </a:lnSpc>
              <a:buNone/>
            </a:pPr>
            <a:r>
              <a:rPr lang="en-IN" sz="2000" dirty="0"/>
              <a:t>                                                                                  </a:t>
            </a:r>
            <a:endParaRPr lang="en-IN" sz="1100" dirty="0"/>
          </a:p>
          <a:p>
            <a:pPr marL="0" indent="0">
              <a:buNone/>
            </a:pPr>
            <a:r>
              <a:rPr lang="en-IN" sz="1100" dirty="0"/>
              <a:t>                                                                                                                                                            </a:t>
            </a:r>
          </a:p>
          <a:p>
            <a:pPr marL="0" indent="0">
              <a:buNone/>
            </a:pPr>
            <a:r>
              <a:rPr lang="en-IN" sz="1100" dirty="0"/>
              <a:t>                     </a:t>
            </a:r>
            <a:r>
              <a:rPr lang="en-IN" sz="2000" dirty="0"/>
              <a:t>                </a:t>
            </a:r>
            <a:endParaRPr lang="en-IN" sz="1100" dirty="0"/>
          </a:p>
          <a:p>
            <a:pPr marL="0" indent="0">
              <a:buNone/>
            </a:pPr>
            <a:r>
              <a:rPr lang="en-IN" sz="1800" dirty="0"/>
              <a:t>                                         </a:t>
            </a:r>
          </a:p>
        </p:txBody>
      </p:sp>
      <p:graphicFrame>
        <p:nvGraphicFramePr>
          <p:cNvPr id="7" name="Table 7">
            <a:extLst>
              <a:ext uri="{FF2B5EF4-FFF2-40B4-BE49-F238E27FC236}">
                <a16:creationId xmlns:a16="http://schemas.microsoft.com/office/drawing/2014/main" id="{74AE2D25-F2E4-43C5-B0F5-6349902A2636}"/>
              </a:ext>
            </a:extLst>
          </p:cNvPr>
          <p:cNvGraphicFramePr>
            <a:graphicFrameLocks noGrp="1"/>
          </p:cNvGraphicFramePr>
          <p:nvPr>
            <p:extLst>
              <p:ext uri="{D42A27DB-BD31-4B8C-83A1-F6EECF244321}">
                <p14:modId xmlns:p14="http://schemas.microsoft.com/office/powerpoint/2010/main" val="2218944946"/>
              </p:ext>
            </p:extLst>
          </p:nvPr>
        </p:nvGraphicFramePr>
        <p:xfrm>
          <a:off x="1365250" y="1400175"/>
          <a:ext cx="8128000" cy="24942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505913473"/>
                    </a:ext>
                  </a:extLst>
                </a:gridCol>
                <a:gridCol w="4064000">
                  <a:extLst>
                    <a:ext uri="{9D8B030D-6E8A-4147-A177-3AD203B41FA5}">
                      <a16:colId xmlns:a16="http://schemas.microsoft.com/office/drawing/2014/main" val="1872838331"/>
                    </a:ext>
                  </a:extLst>
                </a:gridCol>
              </a:tblGrid>
              <a:tr h="366606">
                <a:tc>
                  <a:txBody>
                    <a:bodyPr/>
                    <a:lstStyle/>
                    <a:p>
                      <a:pPr marL="285750" indent="-285750">
                        <a:buFont typeface="Courier New" panose="02070309020205020404" pitchFamily="49" charset="0"/>
                        <a:buChar char="o"/>
                      </a:pPr>
                      <a:r>
                        <a:rPr lang="en-IN" dirty="0"/>
                        <a:t>AHAD AZIZ RAKHANGI (B91)Traffic </a:t>
                      </a:r>
                    </a:p>
                  </a:txBody>
                  <a:tcPr/>
                </a:tc>
                <a:tc>
                  <a:txBody>
                    <a:bodyPr/>
                    <a:lstStyle/>
                    <a:p>
                      <a:r>
                        <a:rPr lang="en-IN" dirty="0"/>
                        <a:t> ASHLEY DOMINIC (B92)</a:t>
                      </a:r>
                    </a:p>
                  </a:txBody>
                  <a:tcPr/>
                </a:tc>
                <a:extLst>
                  <a:ext uri="{0D108BD9-81ED-4DB2-BD59-A6C34878D82A}">
                    <a16:rowId xmlns:a16="http://schemas.microsoft.com/office/drawing/2014/main" val="466775318"/>
                  </a:ext>
                </a:extLst>
              </a:tr>
              <a:tr h="370840">
                <a:tc>
                  <a:txBody>
                    <a:bodyPr/>
                    <a:lstStyle/>
                    <a:p>
                      <a:pPr marL="285750" indent="-285750">
                        <a:buFont typeface="Arial" panose="020B0604020202020204" pitchFamily="34" charset="0"/>
                        <a:buChar char="•"/>
                      </a:pPr>
                      <a:r>
                        <a:rPr lang="en-IN" dirty="0"/>
                        <a:t>Solar mobile charger</a:t>
                      </a:r>
                    </a:p>
                  </a:txBody>
                  <a:tcPr/>
                </a:tc>
                <a:tc>
                  <a:txBody>
                    <a:bodyPr/>
                    <a:lstStyle/>
                    <a:p>
                      <a:pPr marL="285750" indent="-285750">
                        <a:buFont typeface="Arial" panose="020B0604020202020204" pitchFamily="34" charset="0"/>
                        <a:buChar char="•"/>
                      </a:pPr>
                      <a:r>
                        <a:rPr lang="en-IN" dirty="0"/>
                        <a:t>Rocker </a:t>
                      </a:r>
                      <a:r>
                        <a:rPr lang="en-IN" dirty="0" err="1"/>
                        <a:t>boggie</a:t>
                      </a:r>
                      <a:r>
                        <a:rPr lang="en-IN" dirty="0"/>
                        <a:t> robot</a:t>
                      </a:r>
                    </a:p>
                  </a:txBody>
                  <a:tcPr/>
                </a:tc>
                <a:extLst>
                  <a:ext uri="{0D108BD9-81ED-4DB2-BD59-A6C34878D82A}">
                    <a16:rowId xmlns:a16="http://schemas.microsoft.com/office/drawing/2014/main" val="3728580521"/>
                  </a:ext>
                </a:extLst>
              </a:tr>
              <a:tr h="370840">
                <a:tc>
                  <a:txBody>
                    <a:bodyPr/>
                    <a:lstStyle/>
                    <a:p>
                      <a:pPr marL="285750" indent="-285750">
                        <a:buFont typeface="Arial" panose="020B0604020202020204" pitchFamily="34" charset="0"/>
                        <a:buChar char="•"/>
                      </a:pPr>
                      <a:r>
                        <a:rPr lang="en-IN" dirty="0"/>
                        <a:t>Floor cleaning machine</a:t>
                      </a:r>
                    </a:p>
                  </a:txBody>
                  <a:tcPr/>
                </a:tc>
                <a:tc>
                  <a:txBody>
                    <a:bodyPr/>
                    <a:lstStyle/>
                    <a:p>
                      <a:pPr marL="285750" indent="-285750">
                        <a:buFont typeface="Arial" panose="020B0604020202020204" pitchFamily="34" charset="0"/>
                        <a:buChar char="•"/>
                      </a:pPr>
                      <a:r>
                        <a:rPr lang="en-IN" dirty="0"/>
                        <a:t>Peltier heating transmission</a:t>
                      </a:r>
                    </a:p>
                  </a:txBody>
                  <a:tcPr/>
                </a:tc>
                <a:extLst>
                  <a:ext uri="{0D108BD9-81ED-4DB2-BD59-A6C34878D82A}">
                    <a16:rowId xmlns:a16="http://schemas.microsoft.com/office/drawing/2014/main" val="2273899719"/>
                  </a:ext>
                </a:extLst>
              </a:tr>
              <a:tr h="370840">
                <a:tc>
                  <a:txBody>
                    <a:bodyPr/>
                    <a:lstStyle/>
                    <a:p>
                      <a:pPr marL="285750" indent="-285750">
                        <a:buFont typeface="Arial" panose="020B0604020202020204" pitchFamily="34" charset="0"/>
                        <a:buChar char="•"/>
                      </a:pPr>
                      <a:r>
                        <a:rPr lang="en-IN" dirty="0"/>
                        <a:t>Automatic hammering</a:t>
                      </a:r>
                    </a:p>
                  </a:txBody>
                  <a:tcPr/>
                </a:tc>
                <a:tc>
                  <a:txBody>
                    <a:bodyPr/>
                    <a:lstStyle/>
                    <a:p>
                      <a:pPr marL="285750" indent="-285750">
                        <a:buFont typeface="Arial" panose="020B0604020202020204" pitchFamily="34" charset="0"/>
                        <a:buChar char="•"/>
                      </a:pPr>
                      <a:r>
                        <a:rPr lang="en-IN" dirty="0"/>
                        <a:t>Air engine</a:t>
                      </a:r>
                    </a:p>
                  </a:txBody>
                  <a:tcPr/>
                </a:tc>
                <a:extLst>
                  <a:ext uri="{0D108BD9-81ED-4DB2-BD59-A6C34878D82A}">
                    <a16:rowId xmlns:a16="http://schemas.microsoft.com/office/drawing/2014/main" val="3405463348"/>
                  </a:ext>
                </a:extLst>
              </a:tr>
              <a:tr h="370840">
                <a:tc>
                  <a:txBody>
                    <a:bodyPr/>
                    <a:lstStyle/>
                    <a:p>
                      <a:pPr marL="285750" indent="-285750">
                        <a:buFont typeface="Arial" panose="020B0604020202020204" pitchFamily="34" charset="0"/>
                        <a:buChar char="•"/>
                      </a:pPr>
                      <a:r>
                        <a:rPr lang="en-IN" dirty="0"/>
                        <a:t>Hydraulic jack</a:t>
                      </a:r>
                    </a:p>
                  </a:txBody>
                  <a:tcPr/>
                </a:tc>
                <a:tc>
                  <a:txBody>
                    <a:bodyPr/>
                    <a:lstStyle/>
                    <a:p>
                      <a:pPr marL="285750" indent="-285750">
                        <a:buFont typeface="Arial" panose="020B0604020202020204" pitchFamily="34" charset="0"/>
                        <a:buChar char="•"/>
                      </a:pPr>
                      <a:r>
                        <a:rPr lang="en-IN" dirty="0"/>
                        <a:t>Motorized sheet cutting</a:t>
                      </a:r>
                    </a:p>
                  </a:txBody>
                  <a:tcPr/>
                </a:tc>
                <a:extLst>
                  <a:ext uri="{0D108BD9-81ED-4DB2-BD59-A6C34878D82A}">
                    <a16:rowId xmlns:a16="http://schemas.microsoft.com/office/drawing/2014/main" val="1584270036"/>
                  </a:ext>
                </a:extLst>
              </a:tr>
              <a:tr h="370840">
                <a:tc>
                  <a:txBody>
                    <a:bodyPr/>
                    <a:lstStyle/>
                    <a:p>
                      <a:pPr marL="285750" indent="-285750">
                        <a:buFont typeface="Arial" panose="020B0604020202020204" pitchFamily="34" charset="0"/>
                        <a:buChar char="•"/>
                      </a:pPr>
                      <a:r>
                        <a:rPr lang="en-IN" dirty="0"/>
                        <a:t>Gearless power transmission</a:t>
                      </a:r>
                    </a:p>
                  </a:txBody>
                  <a:tcPr/>
                </a:tc>
                <a:tc>
                  <a:txBody>
                    <a:bodyPr/>
                    <a:lstStyle/>
                    <a:p>
                      <a:pPr marL="285750" indent="-285750">
                        <a:buFont typeface="Arial" panose="020B0604020202020204" pitchFamily="34" charset="0"/>
                        <a:buChar char="•"/>
                      </a:pPr>
                      <a:r>
                        <a:rPr lang="en-IN" dirty="0"/>
                        <a:t>4 </a:t>
                      </a:r>
                      <a:r>
                        <a:rPr lang="en-IN" dirty="0" err="1"/>
                        <a:t>hexsaw</a:t>
                      </a:r>
                      <a:r>
                        <a:rPr lang="en-IN" dirty="0"/>
                        <a:t> cutting machine</a:t>
                      </a:r>
                    </a:p>
                  </a:txBody>
                  <a:tcPr/>
                </a:tc>
                <a:extLst>
                  <a:ext uri="{0D108BD9-81ED-4DB2-BD59-A6C34878D82A}">
                    <a16:rowId xmlns:a16="http://schemas.microsoft.com/office/drawing/2014/main" val="1741518977"/>
                  </a:ext>
                </a:extLst>
              </a:tr>
            </a:tbl>
          </a:graphicData>
        </a:graphic>
      </p:graphicFrame>
      <p:graphicFrame>
        <p:nvGraphicFramePr>
          <p:cNvPr id="4" name="Table 4">
            <a:extLst>
              <a:ext uri="{FF2B5EF4-FFF2-40B4-BE49-F238E27FC236}">
                <a16:creationId xmlns:a16="http://schemas.microsoft.com/office/drawing/2014/main" id="{7B603769-F832-4A73-BBE7-589BF6B5B629}"/>
              </a:ext>
            </a:extLst>
          </p:cNvPr>
          <p:cNvGraphicFramePr>
            <a:graphicFrameLocks noGrp="1"/>
          </p:cNvGraphicFramePr>
          <p:nvPr>
            <p:extLst>
              <p:ext uri="{D42A27DB-BD31-4B8C-83A1-F6EECF244321}">
                <p14:modId xmlns:p14="http://schemas.microsoft.com/office/powerpoint/2010/main" val="3300200342"/>
              </p:ext>
            </p:extLst>
          </p:nvPr>
        </p:nvGraphicFramePr>
        <p:xfrm>
          <a:off x="1365250" y="3834235"/>
          <a:ext cx="8128000" cy="22199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2513798"/>
                    </a:ext>
                  </a:extLst>
                </a:gridCol>
                <a:gridCol w="4064000">
                  <a:extLst>
                    <a:ext uri="{9D8B030D-6E8A-4147-A177-3AD203B41FA5}">
                      <a16:colId xmlns:a16="http://schemas.microsoft.com/office/drawing/2014/main" val="1998483452"/>
                    </a:ext>
                  </a:extLst>
                </a:gridCol>
              </a:tblGrid>
              <a:tr h="347556">
                <a:tc>
                  <a:txBody>
                    <a:bodyPr/>
                    <a:lstStyle/>
                    <a:p>
                      <a:pPr marL="285750" indent="-285750">
                        <a:buFont typeface="Arial" panose="020B0604020202020204" pitchFamily="34" charset="0"/>
                        <a:buChar char="•"/>
                      </a:pPr>
                      <a:r>
                        <a:rPr lang="en-IN" dirty="0"/>
                        <a:t>RUTUJA DESHMUKH (B93)</a:t>
                      </a:r>
                    </a:p>
                  </a:txBody>
                  <a:tcPr/>
                </a:tc>
                <a:tc>
                  <a:txBody>
                    <a:bodyPr/>
                    <a:lstStyle/>
                    <a:p>
                      <a:pPr marL="285750" indent="-285750">
                        <a:buFont typeface="Arial" panose="020B0604020202020204" pitchFamily="34" charset="0"/>
                        <a:buChar char="•"/>
                      </a:pPr>
                      <a:r>
                        <a:rPr lang="en-IN" dirty="0"/>
                        <a:t>KHUSHI SAMEER KHAN (B94)</a:t>
                      </a:r>
                    </a:p>
                  </a:txBody>
                  <a:tcPr/>
                </a:tc>
                <a:extLst>
                  <a:ext uri="{0D108BD9-81ED-4DB2-BD59-A6C34878D82A}">
                    <a16:rowId xmlns:a16="http://schemas.microsoft.com/office/drawing/2014/main" val="836829338"/>
                  </a:ext>
                </a:extLst>
              </a:tr>
              <a:tr h="370840">
                <a:tc>
                  <a:txBody>
                    <a:bodyPr/>
                    <a:lstStyle/>
                    <a:p>
                      <a:pPr marL="285750" indent="-285750">
                        <a:buFont typeface="Arial" panose="020B0604020202020204" pitchFamily="34" charset="0"/>
                        <a:buChar char="•"/>
                      </a:pPr>
                      <a:r>
                        <a:rPr lang="en-IN" dirty="0"/>
                        <a:t>Mini belt grinder</a:t>
                      </a:r>
                    </a:p>
                  </a:txBody>
                  <a:tcPr/>
                </a:tc>
                <a:tc>
                  <a:txBody>
                    <a:bodyPr/>
                    <a:lstStyle/>
                    <a:p>
                      <a:pPr marL="285750" indent="-285750">
                        <a:buFont typeface="Arial" panose="020B0604020202020204" pitchFamily="34" charset="0"/>
                        <a:buChar char="•"/>
                      </a:pPr>
                      <a:r>
                        <a:rPr lang="en-IN" dirty="0"/>
                        <a:t>Vertical Axis Turbine</a:t>
                      </a:r>
                    </a:p>
                  </a:txBody>
                  <a:tcPr/>
                </a:tc>
                <a:extLst>
                  <a:ext uri="{0D108BD9-81ED-4DB2-BD59-A6C34878D82A}">
                    <a16:rowId xmlns:a16="http://schemas.microsoft.com/office/drawing/2014/main" val="1785783785"/>
                  </a:ext>
                </a:extLst>
              </a:tr>
              <a:tr h="370840">
                <a:tc>
                  <a:txBody>
                    <a:bodyPr/>
                    <a:lstStyle/>
                    <a:p>
                      <a:pPr marL="285750" indent="-285750">
                        <a:buFont typeface="Arial" panose="020B0604020202020204" pitchFamily="34" charset="0"/>
                        <a:buChar char="•"/>
                      </a:pPr>
                      <a:r>
                        <a:rPr lang="en-IN" dirty="0"/>
                        <a:t>Solar Mobile Charger</a:t>
                      </a:r>
                    </a:p>
                  </a:txBody>
                  <a:tcPr/>
                </a:tc>
                <a:tc>
                  <a:txBody>
                    <a:bodyPr/>
                    <a:lstStyle/>
                    <a:p>
                      <a:pPr marL="285750" indent="-285750">
                        <a:buFont typeface="Arial" panose="020B0604020202020204" pitchFamily="34" charset="0"/>
                        <a:buChar char="•"/>
                      </a:pPr>
                      <a:r>
                        <a:rPr lang="en-IN" dirty="0"/>
                        <a:t>Pneumatic sheet cutter</a:t>
                      </a:r>
                    </a:p>
                  </a:txBody>
                  <a:tcPr/>
                </a:tc>
                <a:extLst>
                  <a:ext uri="{0D108BD9-81ED-4DB2-BD59-A6C34878D82A}">
                    <a16:rowId xmlns:a16="http://schemas.microsoft.com/office/drawing/2014/main" val="4280598234"/>
                  </a:ext>
                </a:extLst>
              </a:tr>
              <a:tr h="370840">
                <a:tc>
                  <a:txBody>
                    <a:bodyPr/>
                    <a:lstStyle/>
                    <a:p>
                      <a:pPr marL="285750" indent="-285750">
                        <a:buFont typeface="Arial" panose="020B0604020202020204" pitchFamily="34" charset="0"/>
                        <a:buChar char="•"/>
                      </a:pPr>
                      <a:r>
                        <a:rPr lang="en-IN" dirty="0"/>
                        <a:t>Finger Print Door lock</a:t>
                      </a:r>
                    </a:p>
                  </a:txBody>
                  <a:tcPr/>
                </a:tc>
                <a:tc>
                  <a:txBody>
                    <a:bodyPr/>
                    <a:lstStyle/>
                    <a:p>
                      <a:pPr marL="285750" indent="-285750">
                        <a:buFont typeface="Arial" panose="020B0604020202020204" pitchFamily="34" charset="0"/>
                        <a:buChar char="•"/>
                      </a:pPr>
                      <a:r>
                        <a:rPr lang="en-IN" dirty="0"/>
                        <a:t>Temperature controller</a:t>
                      </a:r>
                    </a:p>
                  </a:txBody>
                  <a:tcPr/>
                </a:tc>
                <a:extLst>
                  <a:ext uri="{0D108BD9-81ED-4DB2-BD59-A6C34878D82A}">
                    <a16:rowId xmlns:a16="http://schemas.microsoft.com/office/drawing/2014/main" val="4102467507"/>
                  </a:ext>
                </a:extLst>
              </a:tr>
              <a:tr h="370840">
                <a:tc>
                  <a:txBody>
                    <a:bodyPr/>
                    <a:lstStyle/>
                    <a:p>
                      <a:pPr marL="285750" indent="-285750">
                        <a:buFont typeface="Arial" panose="020B0604020202020204" pitchFamily="34" charset="0"/>
                        <a:buChar char="•"/>
                      </a:pPr>
                      <a:r>
                        <a:rPr lang="en-IN" dirty="0"/>
                        <a:t>Hydropower Water Wheel</a:t>
                      </a:r>
                    </a:p>
                  </a:txBody>
                  <a:tcPr/>
                </a:tc>
                <a:tc>
                  <a:txBody>
                    <a:bodyPr/>
                    <a:lstStyle/>
                    <a:p>
                      <a:pPr marL="285750" indent="-285750">
                        <a:buFont typeface="Arial" panose="020B0604020202020204" pitchFamily="34" charset="0"/>
                        <a:buChar char="•"/>
                      </a:pPr>
                      <a:r>
                        <a:rPr lang="en-IN" dirty="0"/>
                        <a:t>Portable </a:t>
                      </a:r>
                      <a:r>
                        <a:rPr lang="en-IN" dirty="0" err="1"/>
                        <a:t>puc</a:t>
                      </a:r>
                      <a:endParaRPr lang="en-IN" dirty="0"/>
                    </a:p>
                  </a:txBody>
                  <a:tcPr/>
                </a:tc>
                <a:extLst>
                  <a:ext uri="{0D108BD9-81ED-4DB2-BD59-A6C34878D82A}">
                    <a16:rowId xmlns:a16="http://schemas.microsoft.com/office/drawing/2014/main" val="1808521552"/>
                  </a:ext>
                </a:extLst>
              </a:tr>
              <a:tr h="370840">
                <a:tc>
                  <a:txBody>
                    <a:bodyPr/>
                    <a:lstStyle/>
                    <a:p>
                      <a:pPr marL="285750" indent="-285750">
                        <a:buFont typeface="Arial" panose="020B0604020202020204" pitchFamily="34" charset="0"/>
                        <a:buChar char="•"/>
                      </a:pPr>
                      <a:r>
                        <a:rPr lang="en-IN" dirty="0"/>
                        <a:t>Abrasive jet machine</a:t>
                      </a:r>
                    </a:p>
                  </a:txBody>
                  <a:tcPr/>
                </a:tc>
                <a:tc>
                  <a:txBody>
                    <a:bodyPr/>
                    <a:lstStyle/>
                    <a:p>
                      <a:pPr marL="285750" indent="-285750">
                        <a:buFont typeface="Arial" panose="020B0604020202020204" pitchFamily="34" charset="0"/>
                        <a:buChar char="•"/>
                      </a:pPr>
                      <a:r>
                        <a:rPr lang="en-IN" dirty="0"/>
                        <a:t>Traffic with Turbine</a:t>
                      </a:r>
                    </a:p>
                  </a:txBody>
                  <a:tcPr/>
                </a:tc>
                <a:extLst>
                  <a:ext uri="{0D108BD9-81ED-4DB2-BD59-A6C34878D82A}">
                    <a16:rowId xmlns:a16="http://schemas.microsoft.com/office/drawing/2014/main" val="4071926087"/>
                  </a:ext>
                </a:extLst>
              </a:tr>
            </a:tbl>
          </a:graphicData>
        </a:graphic>
      </p:graphicFrame>
    </p:spTree>
    <p:extLst>
      <p:ext uri="{BB962C8B-B14F-4D97-AF65-F5344CB8AC3E}">
        <p14:creationId xmlns:p14="http://schemas.microsoft.com/office/powerpoint/2010/main" val="2313026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59ADA-22AE-4586-B8B6-21CA6E039984}"/>
              </a:ext>
            </a:extLst>
          </p:cNvPr>
          <p:cNvSpPr>
            <a:spLocks noGrp="1"/>
          </p:cNvSpPr>
          <p:nvPr>
            <p:ph type="title"/>
          </p:nvPr>
        </p:nvSpPr>
        <p:spPr/>
        <p:txBody>
          <a:bodyPr/>
          <a:lstStyle/>
          <a:p>
            <a:endParaRPr lang="en-IN" dirty="0"/>
          </a:p>
        </p:txBody>
      </p:sp>
      <p:graphicFrame>
        <p:nvGraphicFramePr>
          <p:cNvPr id="4" name="Table 4">
            <a:extLst>
              <a:ext uri="{FF2B5EF4-FFF2-40B4-BE49-F238E27FC236}">
                <a16:creationId xmlns:a16="http://schemas.microsoft.com/office/drawing/2014/main" id="{9DA32EAF-E996-41B7-8FB2-7C18AD51F9DF}"/>
              </a:ext>
            </a:extLst>
          </p:cNvPr>
          <p:cNvGraphicFramePr>
            <a:graphicFrameLocks noGrp="1"/>
          </p:cNvGraphicFramePr>
          <p:nvPr>
            <p:ph idx="1"/>
            <p:extLst>
              <p:ext uri="{D42A27DB-BD31-4B8C-83A1-F6EECF244321}">
                <p14:modId xmlns:p14="http://schemas.microsoft.com/office/powerpoint/2010/main" val="2688530751"/>
              </p:ext>
            </p:extLst>
          </p:nvPr>
        </p:nvGraphicFramePr>
        <p:xfrm>
          <a:off x="2773363" y="2052638"/>
          <a:ext cx="7796212" cy="1854200"/>
        </p:xfrm>
        <a:graphic>
          <a:graphicData uri="http://schemas.openxmlformats.org/drawingml/2006/table">
            <a:tbl>
              <a:tblPr firstRow="1" bandRow="1">
                <a:tableStyleId>{5C22544A-7EE6-4342-B048-85BDC9FD1C3A}</a:tableStyleId>
              </a:tblPr>
              <a:tblGrid>
                <a:gridCol w="3898106">
                  <a:extLst>
                    <a:ext uri="{9D8B030D-6E8A-4147-A177-3AD203B41FA5}">
                      <a16:colId xmlns:a16="http://schemas.microsoft.com/office/drawing/2014/main" val="2282938225"/>
                    </a:ext>
                  </a:extLst>
                </a:gridCol>
                <a:gridCol w="3898106">
                  <a:extLst>
                    <a:ext uri="{9D8B030D-6E8A-4147-A177-3AD203B41FA5}">
                      <a16:colId xmlns:a16="http://schemas.microsoft.com/office/drawing/2014/main" val="2380463953"/>
                    </a:ext>
                  </a:extLst>
                </a:gridCol>
              </a:tblGrid>
              <a:tr h="370840">
                <a:tc gridSpan="2">
                  <a:txBody>
                    <a:bodyPr/>
                    <a:lstStyle/>
                    <a:p>
                      <a:r>
                        <a:rPr lang="en-IN" dirty="0"/>
                        <a:t>                                                                BEST 3 TPOIC SELECTED</a:t>
                      </a:r>
                    </a:p>
                  </a:txBody>
                  <a:tcPr marL="67793" marR="67793"/>
                </a:tc>
                <a:tc hMerge="1">
                  <a:txBody>
                    <a:bodyPr/>
                    <a:lstStyle/>
                    <a:p>
                      <a:endParaRPr lang="en-IN"/>
                    </a:p>
                  </a:txBody>
                  <a:tcPr>
                    <a:lnL w="12700" cap="flat" cmpd="sng" algn="ctr">
                      <a:solidFill>
                        <a:schemeClr val="tx1"/>
                      </a:solidFill>
                      <a:prstDash val="sysDot"/>
                      <a:round/>
                      <a:headEnd type="none" w="med" len="med"/>
                      <a:tailEnd type="none" w="med" len="med"/>
                    </a:lnL>
                  </a:tcPr>
                </a:tc>
                <a:extLst>
                  <a:ext uri="{0D108BD9-81ED-4DB2-BD59-A6C34878D82A}">
                    <a16:rowId xmlns:a16="http://schemas.microsoft.com/office/drawing/2014/main" val="3647873733"/>
                  </a:ext>
                </a:extLst>
              </a:tr>
              <a:tr h="370840">
                <a:tc>
                  <a:txBody>
                    <a:bodyPr/>
                    <a:lstStyle/>
                    <a:p>
                      <a:r>
                        <a:rPr lang="en-IN" dirty="0"/>
                        <a:t>      1.Ahad Aziz </a:t>
                      </a:r>
                      <a:r>
                        <a:rPr lang="en-IN" dirty="0" err="1"/>
                        <a:t>Rakhangi</a:t>
                      </a:r>
                      <a:endParaRPr lang="en-IN" dirty="0"/>
                    </a:p>
                  </a:txBody>
                  <a:tcPr marL="67793" marR="67793"/>
                </a:tc>
                <a:tc>
                  <a:txBody>
                    <a:bodyPr/>
                    <a:lstStyle/>
                    <a:p>
                      <a:r>
                        <a:rPr lang="en-IN" dirty="0" err="1"/>
                        <a:t>Rocekr</a:t>
                      </a:r>
                      <a:r>
                        <a:rPr lang="en-IN" dirty="0"/>
                        <a:t> bogie Robot</a:t>
                      </a:r>
                    </a:p>
                  </a:txBody>
                  <a:tcPr marL="67793" marR="67793"/>
                </a:tc>
                <a:extLst>
                  <a:ext uri="{0D108BD9-81ED-4DB2-BD59-A6C34878D82A}">
                    <a16:rowId xmlns:a16="http://schemas.microsoft.com/office/drawing/2014/main" val="4156614836"/>
                  </a:ext>
                </a:extLst>
              </a:tr>
              <a:tr h="370840">
                <a:tc>
                  <a:txBody>
                    <a:bodyPr/>
                    <a:lstStyle/>
                    <a:p>
                      <a:r>
                        <a:rPr lang="en-IN" dirty="0"/>
                        <a:t>      2.Ashley Dominic    </a:t>
                      </a:r>
                    </a:p>
                  </a:txBody>
                  <a:tcPr marL="67793" marR="67793"/>
                </a:tc>
                <a:tc>
                  <a:txBody>
                    <a:bodyPr/>
                    <a:lstStyle/>
                    <a:p>
                      <a:r>
                        <a:rPr lang="en-IN" dirty="0"/>
                        <a:t>Mini belt grinder</a:t>
                      </a:r>
                    </a:p>
                  </a:txBody>
                  <a:tcPr marL="67793" marR="67793"/>
                </a:tc>
                <a:extLst>
                  <a:ext uri="{0D108BD9-81ED-4DB2-BD59-A6C34878D82A}">
                    <a16:rowId xmlns:a16="http://schemas.microsoft.com/office/drawing/2014/main" val="2171320017"/>
                  </a:ext>
                </a:extLst>
              </a:tr>
              <a:tr h="370840">
                <a:tc>
                  <a:txBody>
                    <a:bodyPr/>
                    <a:lstStyle/>
                    <a:p>
                      <a:r>
                        <a:rPr lang="en-IN" dirty="0"/>
                        <a:t>      3.Rutuja Deshmukh</a:t>
                      </a:r>
                    </a:p>
                  </a:txBody>
                  <a:tcPr marL="67793" marR="67793"/>
                </a:tc>
                <a:tc>
                  <a:txBody>
                    <a:bodyPr/>
                    <a:lstStyle/>
                    <a:p>
                      <a:r>
                        <a:rPr lang="en-IN" dirty="0"/>
                        <a:t>Vertical Axis Wind Turbine</a:t>
                      </a:r>
                    </a:p>
                  </a:txBody>
                  <a:tcPr marL="67793" marR="67793"/>
                </a:tc>
                <a:extLst>
                  <a:ext uri="{0D108BD9-81ED-4DB2-BD59-A6C34878D82A}">
                    <a16:rowId xmlns:a16="http://schemas.microsoft.com/office/drawing/2014/main" val="1382281320"/>
                  </a:ext>
                </a:extLst>
              </a:tr>
              <a:tr h="370840">
                <a:tc>
                  <a:txBody>
                    <a:bodyPr/>
                    <a:lstStyle/>
                    <a:p>
                      <a:r>
                        <a:rPr lang="en-IN" dirty="0"/>
                        <a:t>      4.Khushi Khan</a:t>
                      </a:r>
                    </a:p>
                  </a:txBody>
                  <a:tcPr marL="67793" marR="67793"/>
                </a:tc>
                <a:tc>
                  <a:txBody>
                    <a:bodyPr/>
                    <a:lstStyle/>
                    <a:p>
                      <a:r>
                        <a:rPr lang="en-IN" dirty="0"/>
                        <a:t>Four way hacksaw</a:t>
                      </a:r>
                    </a:p>
                  </a:txBody>
                  <a:tcPr marL="67793" marR="67793"/>
                </a:tc>
                <a:extLst>
                  <a:ext uri="{0D108BD9-81ED-4DB2-BD59-A6C34878D82A}">
                    <a16:rowId xmlns:a16="http://schemas.microsoft.com/office/drawing/2014/main" val="561740835"/>
                  </a:ext>
                </a:extLst>
              </a:tr>
            </a:tbl>
          </a:graphicData>
        </a:graphic>
      </p:graphicFrame>
      <p:graphicFrame>
        <p:nvGraphicFramePr>
          <p:cNvPr id="6" name="Table 6">
            <a:extLst>
              <a:ext uri="{FF2B5EF4-FFF2-40B4-BE49-F238E27FC236}">
                <a16:creationId xmlns:a16="http://schemas.microsoft.com/office/drawing/2014/main" id="{5FA88C5C-0E37-42D1-A3C4-0E10E99E07A0}"/>
              </a:ext>
            </a:extLst>
          </p:cNvPr>
          <p:cNvGraphicFramePr>
            <a:graphicFrameLocks noGrp="1"/>
          </p:cNvGraphicFramePr>
          <p:nvPr>
            <p:extLst>
              <p:ext uri="{D42A27DB-BD31-4B8C-83A1-F6EECF244321}">
                <p14:modId xmlns:p14="http://schemas.microsoft.com/office/powerpoint/2010/main" val="2882867698"/>
              </p:ext>
            </p:extLst>
          </p:nvPr>
        </p:nvGraphicFramePr>
        <p:xfrm>
          <a:off x="838200" y="3679825"/>
          <a:ext cx="10515600" cy="914400"/>
        </p:xfrm>
        <a:graphic>
          <a:graphicData uri="http://schemas.openxmlformats.org/drawingml/2006/table">
            <a:tbl>
              <a:tblPr firstRow="1" bandRow="1">
                <a:tableStyleId>{5C22544A-7EE6-4342-B048-85BDC9FD1C3A}</a:tableStyleId>
              </a:tblPr>
              <a:tblGrid>
                <a:gridCol w="10515600">
                  <a:extLst>
                    <a:ext uri="{9D8B030D-6E8A-4147-A177-3AD203B41FA5}">
                      <a16:colId xmlns:a16="http://schemas.microsoft.com/office/drawing/2014/main" val="1108313075"/>
                    </a:ext>
                  </a:extLst>
                </a:gridCol>
              </a:tblGrid>
              <a:tr h="370840">
                <a:tc>
                  <a:txBody>
                    <a:bodyPr/>
                    <a:lstStyle/>
                    <a:p>
                      <a:r>
                        <a:rPr lang="en-IN" dirty="0"/>
                        <a:t>         we are selected Topic is SOLAR BASED WATER PURIFIER SUGGESTED by our project GUIDE :                        </a:t>
                      </a:r>
                    </a:p>
                    <a:p>
                      <a:r>
                        <a:rPr lang="en-IN" dirty="0"/>
                        <a:t>         PROF.LALIT BHOYE</a:t>
                      </a:r>
                    </a:p>
                  </a:txBody>
                  <a:tcPr/>
                </a:tc>
                <a:extLst>
                  <a:ext uri="{0D108BD9-81ED-4DB2-BD59-A6C34878D82A}">
                    <a16:rowId xmlns:a16="http://schemas.microsoft.com/office/drawing/2014/main" val="1561821144"/>
                  </a:ext>
                </a:extLst>
              </a:tr>
            </a:tbl>
          </a:graphicData>
        </a:graphic>
      </p:graphicFrame>
    </p:spTree>
    <p:extLst>
      <p:ext uri="{BB962C8B-B14F-4D97-AF65-F5344CB8AC3E}">
        <p14:creationId xmlns:p14="http://schemas.microsoft.com/office/powerpoint/2010/main" val="1925547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4222D-298D-41C1-9891-300A7CF1B310}"/>
              </a:ext>
            </a:extLst>
          </p:cNvPr>
          <p:cNvSpPr>
            <a:spLocks noGrp="1"/>
          </p:cNvSpPr>
          <p:nvPr>
            <p:ph type="title"/>
          </p:nvPr>
        </p:nvSpPr>
        <p:spPr/>
        <p:txBody>
          <a:bodyPr/>
          <a:lstStyle/>
          <a:p>
            <a:pPr marL="571500" indent="-571500">
              <a:buFont typeface="Wingdings" panose="05000000000000000000" pitchFamily="2" charset="2"/>
              <a:buChar char="q"/>
            </a:pPr>
            <a:r>
              <a:rPr lang="en-IN" dirty="0"/>
              <a:t>SOLAR BASED WATER PURIFIER</a:t>
            </a:r>
          </a:p>
        </p:txBody>
      </p:sp>
      <p:pic>
        <p:nvPicPr>
          <p:cNvPr id="5" name="Content Placeholder 4">
            <a:extLst>
              <a:ext uri="{FF2B5EF4-FFF2-40B4-BE49-F238E27FC236}">
                <a16:creationId xmlns:a16="http://schemas.microsoft.com/office/drawing/2014/main" id="{52B02D24-9FE0-4629-9065-47EAF9749DF5}"/>
              </a:ext>
            </a:extLst>
          </p:cNvPr>
          <p:cNvPicPr>
            <a:picLocks noGrp="1" noChangeAspect="1"/>
          </p:cNvPicPr>
          <p:nvPr>
            <p:ph sz="half" idx="1"/>
          </p:nvPr>
        </p:nvPicPr>
        <p:blipFill rotWithShape="1">
          <a:blip r:embed="rId2"/>
          <a:srcRect t="11784" b="38960"/>
          <a:stretch/>
        </p:blipFill>
        <p:spPr>
          <a:xfrm>
            <a:off x="125988" y="2219325"/>
            <a:ext cx="4983492" cy="3276600"/>
          </a:xfrm>
          <a:prstGeom prst="rect">
            <a:avLst/>
          </a:prstGeom>
        </p:spPr>
      </p:pic>
      <p:pic>
        <p:nvPicPr>
          <p:cNvPr id="6" name="Content Placeholder 5">
            <a:extLst>
              <a:ext uri="{FF2B5EF4-FFF2-40B4-BE49-F238E27FC236}">
                <a16:creationId xmlns:a16="http://schemas.microsoft.com/office/drawing/2014/main" id="{3AAAD759-1082-44A6-8293-AD4CFC5CD8B5}"/>
              </a:ext>
            </a:extLst>
          </p:cNvPr>
          <p:cNvPicPr>
            <a:picLocks noGrp="1" noChangeAspect="1"/>
          </p:cNvPicPr>
          <p:nvPr>
            <p:ph sz="half" idx="2"/>
          </p:nvPr>
        </p:nvPicPr>
        <p:blipFill rotWithShape="1">
          <a:blip r:embed="rId3"/>
          <a:srcRect t="41042" b="12571"/>
          <a:stretch/>
        </p:blipFill>
        <p:spPr>
          <a:xfrm>
            <a:off x="4868057" y="2286000"/>
            <a:ext cx="5575423" cy="3381375"/>
          </a:xfrm>
          <a:prstGeom prst="rect">
            <a:avLst/>
          </a:prstGeom>
        </p:spPr>
      </p:pic>
    </p:spTree>
    <p:extLst>
      <p:ext uri="{BB962C8B-B14F-4D97-AF65-F5344CB8AC3E}">
        <p14:creationId xmlns:p14="http://schemas.microsoft.com/office/powerpoint/2010/main" val="3966750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964E2-12B8-4D00-AE3E-0CB002DE7168}"/>
              </a:ext>
            </a:extLst>
          </p:cNvPr>
          <p:cNvSpPr>
            <a:spLocks noGrp="1"/>
          </p:cNvSpPr>
          <p:nvPr>
            <p:ph type="title"/>
          </p:nvPr>
        </p:nvSpPr>
        <p:spPr>
          <a:xfrm>
            <a:off x="733425" y="317500"/>
            <a:ext cx="10620375" cy="987425"/>
          </a:xfrm>
        </p:spPr>
        <p:txBody>
          <a:bodyPr/>
          <a:lstStyle/>
          <a:p>
            <a:pPr marL="571500" indent="-571500">
              <a:buFont typeface="Wingdings" panose="05000000000000000000" pitchFamily="2" charset="2"/>
              <a:buChar char="q"/>
            </a:pPr>
            <a:r>
              <a:rPr lang="en-IN" dirty="0"/>
              <a:t>   ABSTRACT</a:t>
            </a:r>
          </a:p>
        </p:txBody>
      </p:sp>
      <p:sp>
        <p:nvSpPr>
          <p:cNvPr id="3" name="Content Placeholder 2">
            <a:extLst>
              <a:ext uri="{FF2B5EF4-FFF2-40B4-BE49-F238E27FC236}">
                <a16:creationId xmlns:a16="http://schemas.microsoft.com/office/drawing/2014/main" id="{D5EB128B-65DB-41C5-AA12-1F185C01CBC3}"/>
              </a:ext>
            </a:extLst>
          </p:cNvPr>
          <p:cNvSpPr>
            <a:spLocks noGrp="1"/>
          </p:cNvSpPr>
          <p:nvPr>
            <p:ph idx="1"/>
          </p:nvPr>
        </p:nvSpPr>
        <p:spPr>
          <a:xfrm>
            <a:off x="733425" y="1466850"/>
            <a:ext cx="10620375" cy="4710113"/>
          </a:xfrm>
        </p:spPr>
        <p:txBody>
          <a:bodyPr/>
          <a:lstStyle/>
          <a:p>
            <a:pPr marL="0" indent="0">
              <a:buNone/>
            </a:pPr>
            <a:r>
              <a:rPr lang="en-IN" dirty="0"/>
              <a:t>          The purpose of this project is to design a water distillation system that can purify water from nearly any </a:t>
            </a:r>
            <a:r>
              <a:rPr lang="en-IN" dirty="0" err="1"/>
              <a:t>source,a</a:t>
            </a:r>
            <a:r>
              <a:rPr lang="en-IN" dirty="0"/>
              <a:t> system that is relatively </a:t>
            </a:r>
            <a:r>
              <a:rPr lang="en-IN" dirty="0" err="1"/>
              <a:t>cheap,portable</a:t>
            </a:r>
            <a:r>
              <a:rPr lang="en-IN" dirty="0"/>
              <a:t> and depends only any on renewable solar energy.</a:t>
            </a:r>
          </a:p>
          <a:p>
            <a:pPr marL="0" indent="0">
              <a:buNone/>
            </a:pPr>
            <a:r>
              <a:rPr lang="en-IN" dirty="0"/>
              <a:t>          The Motivation for this project is the limited availability of clean water resources and the abundance of impure water available for </a:t>
            </a:r>
            <a:r>
              <a:rPr lang="en-IN" dirty="0" err="1"/>
              <a:t>potrntial</a:t>
            </a:r>
            <a:r>
              <a:rPr lang="en-IN" dirty="0"/>
              <a:t> </a:t>
            </a:r>
            <a:r>
              <a:rPr lang="en-IN" dirty="0" err="1"/>
              <a:t>coversion</a:t>
            </a:r>
            <a:r>
              <a:rPr lang="en-IN" dirty="0"/>
              <a:t> into potable </a:t>
            </a:r>
            <a:r>
              <a:rPr lang="en-IN" dirty="0" err="1"/>
              <a:t>water,In</a:t>
            </a:r>
            <a:r>
              <a:rPr lang="en-IN" dirty="0"/>
              <a:t> addition, there are many coastal locations where seawater is abundant but potable water is not available. Our project goal is to efficiency produce clean drinkable water from solar energy conversion.</a:t>
            </a:r>
          </a:p>
        </p:txBody>
      </p:sp>
    </p:spTree>
    <p:extLst>
      <p:ext uri="{BB962C8B-B14F-4D97-AF65-F5344CB8AC3E}">
        <p14:creationId xmlns:p14="http://schemas.microsoft.com/office/powerpoint/2010/main" val="3985374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1E7DD-2CDC-4039-9895-ACCFE8FC9245}"/>
              </a:ext>
            </a:extLst>
          </p:cNvPr>
          <p:cNvSpPr>
            <a:spLocks noGrp="1"/>
          </p:cNvSpPr>
          <p:nvPr>
            <p:ph type="title"/>
          </p:nvPr>
        </p:nvSpPr>
        <p:spPr>
          <a:xfrm>
            <a:off x="666750" y="365126"/>
            <a:ext cx="10687049" cy="1044574"/>
          </a:xfrm>
        </p:spPr>
        <p:txBody>
          <a:bodyPr/>
          <a:lstStyle/>
          <a:p>
            <a:pPr marL="571500" indent="-571500">
              <a:buFont typeface="Wingdings" panose="05000000000000000000" pitchFamily="2" charset="2"/>
              <a:buChar char="q"/>
            </a:pPr>
            <a:r>
              <a:rPr lang="en-IN" dirty="0"/>
              <a:t>INTRODUCTION</a:t>
            </a:r>
          </a:p>
        </p:txBody>
      </p:sp>
      <p:sp>
        <p:nvSpPr>
          <p:cNvPr id="3" name="Content Placeholder 2">
            <a:extLst>
              <a:ext uri="{FF2B5EF4-FFF2-40B4-BE49-F238E27FC236}">
                <a16:creationId xmlns:a16="http://schemas.microsoft.com/office/drawing/2014/main" id="{445CF889-B8A2-4026-A8A8-BD048D757944}"/>
              </a:ext>
            </a:extLst>
          </p:cNvPr>
          <p:cNvSpPr>
            <a:spLocks noGrp="1"/>
          </p:cNvSpPr>
          <p:nvPr>
            <p:ph idx="1"/>
          </p:nvPr>
        </p:nvSpPr>
        <p:spPr>
          <a:xfrm>
            <a:off x="342901" y="1492250"/>
            <a:ext cx="10839450" cy="5000624"/>
          </a:xfrm>
        </p:spPr>
        <p:txBody>
          <a:bodyPr>
            <a:normAutofit/>
          </a:bodyPr>
          <a:lstStyle/>
          <a:p>
            <a:pPr marL="0" indent="0">
              <a:buNone/>
            </a:pPr>
            <a:r>
              <a:rPr lang="en-IN" dirty="0"/>
              <a:t>         Water is basic necessity of man along with food and </a:t>
            </a:r>
            <a:r>
              <a:rPr lang="en-IN" dirty="0" err="1"/>
              <a:t>air.Fresh</a:t>
            </a:r>
            <a:r>
              <a:rPr lang="en-IN" dirty="0"/>
              <a:t> water resources usually available are </a:t>
            </a:r>
            <a:r>
              <a:rPr lang="en-IN" dirty="0" err="1"/>
              <a:t>rivers,lakes</a:t>
            </a:r>
            <a:r>
              <a:rPr lang="en-IN" dirty="0"/>
              <a:t> and underground water </a:t>
            </a:r>
            <a:r>
              <a:rPr lang="en-IN" dirty="0" err="1"/>
              <a:t>reservoirs.About</a:t>
            </a:r>
            <a:r>
              <a:rPr lang="en-IN" dirty="0"/>
              <a:t> 71% of the planet is covered in </a:t>
            </a:r>
            <a:r>
              <a:rPr lang="en-IN" dirty="0" err="1"/>
              <a:t>water,yet</a:t>
            </a:r>
            <a:r>
              <a:rPr lang="en-IN" dirty="0"/>
              <a:t> of oil of that 96.5%of the planets water is found in oceans 1.7%ground-water,1.7% in glaciers and the ice caps and 0.001% in the air as vapour and </a:t>
            </a:r>
            <a:r>
              <a:rPr lang="en-IN" dirty="0" err="1"/>
              <a:t>clouds,only</a:t>
            </a:r>
            <a:r>
              <a:rPr lang="en-IN" dirty="0"/>
              <a:t> 2.5% of the </a:t>
            </a:r>
            <a:r>
              <a:rPr lang="en-IN" dirty="0" err="1"/>
              <a:t>Earths’s</a:t>
            </a:r>
            <a:r>
              <a:rPr lang="en-IN" dirty="0"/>
              <a:t> water is freshwater and 98.8%of that water is in ice and ground </a:t>
            </a:r>
            <a:r>
              <a:rPr lang="en-IN" dirty="0" err="1"/>
              <a:t>water.Less</a:t>
            </a:r>
            <a:r>
              <a:rPr lang="en-IN" dirty="0"/>
              <a:t> than 1% of all fresh water is in </a:t>
            </a:r>
            <a:r>
              <a:rPr lang="en-IN" dirty="0" err="1"/>
              <a:t>rivers,lakes</a:t>
            </a:r>
            <a:r>
              <a:rPr lang="en-IN" dirty="0"/>
              <a:t> and the atmosphere.                                                                                  </a:t>
            </a:r>
          </a:p>
          <a:p>
            <a:pPr marL="0" indent="0">
              <a:buNone/>
            </a:pPr>
            <a:r>
              <a:rPr lang="en-IN" dirty="0"/>
              <a:t> Distillation is one of many processes available for water </a:t>
            </a:r>
            <a:r>
              <a:rPr lang="en-IN" dirty="0" err="1"/>
              <a:t>purification,and</a:t>
            </a:r>
            <a:r>
              <a:rPr lang="en-IN" dirty="0"/>
              <a:t> sunlight is one of several forms of heat energy that can be used to power that </a:t>
            </a:r>
            <a:r>
              <a:rPr lang="en-IN" dirty="0" err="1"/>
              <a:t>process.To</a:t>
            </a:r>
            <a:r>
              <a:rPr lang="en-IN" dirty="0"/>
              <a:t> dispel a common </a:t>
            </a:r>
            <a:r>
              <a:rPr lang="en-IN" dirty="0" err="1"/>
              <a:t>belief,it</a:t>
            </a:r>
            <a:r>
              <a:rPr lang="en-IN" dirty="0"/>
              <a:t> is not necessary to boil water to </a:t>
            </a:r>
            <a:r>
              <a:rPr lang="en-IN" dirty="0" err="1"/>
              <a:t>distill</a:t>
            </a:r>
            <a:r>
              <a:rPr lang="en-IN" dirty="0"/>
              <a:t> </a:t>
            </a:r>
            <a:r>
              <a:rPr lang="en-IN" dirty="0" err="1"/>
              <a:t>it.Simply</a:t>
            </a:r>
            <a:r>
              <a:rPr lang="en-IN" dirty="0"/>
              <a:t> elevating its temperature ,short of boiling ,will </a:t>
            </a:r>
            <a:r>
              <a:rPr lang="en-IN" dirty="0" err="1"/>
              <a:t>adequently</a:t>
            </a:r>
            <a:r>
              <a:rPr lang="en-IN" dirty="0"/>
              <a:t> increase the evaluation rate.</a:t>
            </a:r>
          </a:p>
          <a:p>
            <a:pPr marL="0" indent="0">
              <a:buNone/>
            </a:pPr>
            <a:r>
              <a:rPr lang="en-IN" dirty="0"/>
              <a:t>        </a:t>
            </a:r>
          </a:p>
        </p:txBody>
      </p:sp>
    </p:spTree>
    <p:extLst>
      <p:ext uri="{BB962C8B-B14F-4D97-AF65-F5344CB8AC3E}">
        <p14:creationId xmlns:p14="http://schemas.microsoft.com/office/powerpoint/2010/main" val="179214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00E08-8540-4F55-8DFD-6A151B25E6B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1E18F0F-2835-4D18-849F-65FE8C1DDB79}"/>
              </a:ext>
            </a:extLst>
          </p:cNvPr>
          <p:cNvSpPr>
            <a:spLocks noGrp="1"/>
          </p:cNvSpPr>
          <p:nvPr>
            <p:ph idx="1"/>
          </p:nvPr>
        </p:nvSpPr>
        <p:spPr/>
        <p:txBody>
          <a:bodyPr/>
          <a:lstStyle/>
          <a:p>
            <a:pPr marL="0" indent="0">
              <a:buNone/>
            </a:pPr>
            <a:r>
              <a:rPr lang="en-IN" dirty="0"/>
              <a:t>The still is filled each morning and </a:t>
            </a:r>
            <a:r>
              <a:rPr lang="en-IN" dirty="0" err="1"/>
              <a:t>evening.and</a:t>
            </a:r>
            <a:r>
              <a:rPr lang="en-IN" dirty="0"/>
              <a:t> the total water production for the </a:t>
            </a:r>
            <a:r>
              <a:rPr lang="en-IN" dirty="0" err="1"/>
              <a:t>dat</a:t>
            </a:r>
            <a:r>
              <a:rPr lang="en-IN" dirty="0"/>
              <a:t> is collected at that </a:t>
            </a:r>
            <a:r>
              <a:rPr lang="en-IN" dirty="0" err="1"/>
              <a:t>time.The</a:t>
            </a:r>
            <a:r>
              <a:rPr lang="en-IN" dirty="0"/>
              <a:t> still will continue to produce distillate after sundown until the water temperature cools </a:t>
            </a:r>
            <a:r>
              <a:rPr lang="en-IN" dirty="0" err="1"/>
              <a:t>down.Feed</a:t>
            </a:r>
            <a:r>
              <a:rPr lang="en-IN" dirty="0"/>
              <a:t> water should be added each day that roughly exceeds the distillate production to provide proper flushing of the basin water and to clean out excess salts left behind during the evaporation process.</a:t>
            </a:r>
          </a:p>
        </p:txBody>
      </p:sp>
    </p:spTree>
    <p:extLst>
      <p:ext uri="{BB962C8B-B14F-4D97-AF65-F5344CB8AC3E}">
        <p14:creationId xmlns:p14="http://schemas.microsoft.com/office/powerpoint/2010/main" val="2221434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D2B9D-64DC-4CFC-BA47-9CAB528CB6E1}"/>
              </a:ext>
            </a:extLst>
          </p:cNvPr>
          <p:cNvSpPr>
            <a:spLocks noGrp="1"/>
          </p:cNvSpPr>
          <p:nvPr>
            <p:ph type="title"/>
          </p:nvPr>
        </p:nvSpPr>
        <p:spPr/>
        <p:txBody>
          <a:bodyPr/>
          <a:lstStyle/>
          <a:p>
            <a:r>
              <a:rPr lang="en-IN" dirty="0"/>
              <a:t>                 Design of project</a:t>
            </a:r>
          </a:p>
        </p:txBody>
      </p:sp>
      <p:pic>
        <p:nvPicPr>
          <p:cNvPr id="7" name="Content Placeholder 6">
            <a:extLst>
              <a:ext uri="{FF2B5EF4-FFF2-40B4-BE49-F238E27FC236}">
                <a16:creationId xmlns:a16="http://schemas.microsoft.com/office/drawing/2014/main" id="{FAF495F9-DE07-4580-ABC5-9BDD4E801E3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54" t="400" r="254" b="21400"/>
          <a:stretch/>
        </p:blipFill>
        <p:spPr>
          <a:xfrm>
            <a:off x="552451" y="1543048"/>
            <a:ext cx="4324350" cy="4762502"/>
          </a:xfrm>
        </p:spPr>
      </p:pic>
      <p:pic>
        <p:nvPicPr>
          <p:cNvPr id="8" name="Picture 7">
            <a:extLst>
              <a:ext uri="{FF2B5EF4-FFF2-40B4-BE49-F238E27FC236}">
                <a16:creationId xmlns:a16="http://schemas.microsoft.com/office/drawing/2014/main" id="{AD78D37A-C378-4967-A98D-47A2C9FA2BD5}"/>
              </a:ext>
            </a:extLst>
          </p:cNvPr>
          <p:cNvPicPr>
            <a:picLocks noChangeAspect="1"/>
          </p:cNvPicPr>
          <p:nvPr/>
        </p:nvPicPr>
        <p:blipFill rotWithShape="1">
          <a:blip r:embed="rId3"/>
          <a:srcRect l="5081" t="44955" r="4439" b="24956"/>
          <a:stretch/>
        </p:blipFill>
        <p:spPr>
          <a:xfrm>
            <a:off x="5324475" y="2466975"/>
            <a:ext cx="6181725" cy="2819400"/>
          </a:xfrm>
          <a:prstGeom prst="rect">
            <a:avLst/>
          </a:prstGeom>
        </p:spPr>
      </p:pic>
    </p:spTree>
    <p:extLst>
      <p:ext uri="{BB962C8B-B14F-4D97-AF65-F5344CB8AC3E}">
        <p14:creationId xmlns:p14="http://schemas.microsoft.com/office/powerpoint/2010/main" val="7719536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225</TotalTime>
  <Words>907</Words>
  <Application>Microsoft Office PowerPoint</Application>
  <PresentationFormat>Widescreen</PresentationFormat>
  <Paragraphs>116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Courier New</vt:lpstr>
      <vt:lpstr>MS Shell Dlg 2</vt:lpstr>
      <vt:lpstr>Wingdings</vt:lpstr>
      <vt:lpstr>Wingdings 3</vt:lpstr>
      <vt:lpstr>Madison</vt:lpstr>
      <vt:lpstr>      MINI PROJECT TITLE EVALUATION</vt:lpstr>
      <vt:lpstr>                    GROUP MEMEBER</vt:lpstr>
      <vt:lpstr>     INDIVIDUAL PROJECT TOPICS</vt:lpstr>
      <vt:lpstr>PowerPoint Presentation</vt:lpstr>
      <vt:lpstr>SOLAR BASED WATER PURIFIER</vt:lpstr>
      <vt:lpstr>   ABSTRACT</vt:lpstr>
      <vt:lpstr>INTRODUCTION</vt:lpstr>
      <vt:lpstr>PowerPoint Presentation</vt:lpstr>
      <vt:lpstr>                 Design of project</vt:lpstr>
      <vt:lpstr>WORKING</vt:lpstr>
      <vt:lpstr>Benefits of Distillation </vt:lpstr>
      <vt:lpstr>COST ANALYSIS &amp; MATERIAL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TITLE EVALUATION</dc:title>
  <dc:creator>deshmukhrutuja862000@gmail.com</dc:creator>
  <cp:lastModifiedBy>deshmukhrutuja862000@gmail.com</cp:lastModifiedBy>
  <cp:revision>25</cp:revision>
  <dcterms:created xsi:type="dcterms:W3CDTF">2021-03-14T06:09:21Z</dcterms:created>
  <dcterms:modified xsi:type="dcterms:W3CDTF">2021-03-14T12:35:48Z</dcterms:modified>
</cp:coreProperties>
</file>