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82" r:id="rId11"/>
    <p:sldId id="264" r:id="rId12"/>
    <p:sldId id="265" r:id="rId13"/>
    <p:sldId id="277" r:id="rId14"/>
    <p:sldId id="267" r:id="rId15"/>
    <p:sldId id="283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81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D858-B246-408F-AE40-4908B17B04DF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53E5-45D0-4338-954D-C055C7FB7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41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D858-B246-408F-AE40-4908B17B04DF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53E5-45D0-4338-954D-C055C7FB7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872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D858-B246-408F-AE40-4908B17B04DF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53E5-45D0-4338-954D-C055C7FB7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9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D858-B246-408F-AE40-4908B17B04DF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53E5-45D0-4338-954D-C055C7FB7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61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D858-B246-408F-AE40-4908B17B04DF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53E5-45D0-4338-954D-C055C7FB7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59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D858-B246-408F-AE40-4908B17B04DF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53E5-45D0-4338-954D-C055C7FB7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93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D858-B246-408F-AE40-4908B17B04DF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53E5-45D0-4338-954D-C055C7FB7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43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D858-B246-408F-AE40-4908B17B04DF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53E5-45D0-4338-954D-C055C7FB7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27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D858-B246-408F-AE40-4908B17B04DF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53E5-45D0-4338-954D-C055C7FB7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904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D858-B246-408F-AE40-4908B17B04DF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53E5-45D0-4338-954D-C055C7FB7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111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D858-B246-408F-AE40-4908B17B04DF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53E5-45D0-4338-954D-C055C7FB7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690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6D858-B246-408F-AE40-4908B17B04DF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853E5-45D0-4338-954D-C055C7FB7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35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528003"/>
            <a:ext cx="9144000" cy="2387600"/>
          </a:xfrm>
        </p:spPr>
        <p:txBody>
          <a:bodyPr/>
          <a:lstStyle/>
          <a:p>
            <a:r>
              <a:rPr lang="en-US" dirty="0" smtClean="0"/>
              <a:t>WESAD Dataset: </a:t>
            </a:r>
            <a:r>
              <a:rPr lang="en-US" dirty="0" err="1" smtClean="0"/>
              <a:t>Werable</a:t>
            </a:r>
            <a:r>
              <a:rPr lang="en-US" dirty="0" smtClean="0"/>
              <a:t> Stress Affect Detection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26327" y="3370667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 smtClean="0"/>
              <a:t>							Andrei </a:t>
            </a:r>
            <a:r>
              <a:rPr lang="en-US" dirty="0" err="1" smtClean="0"/>
              <a:t>Vlasov</a:t>
            </a:r>
            <a:endParaRPr lang="en-US" dirty="0" smtClean="0"/>
          </a:p>
          <a:p>
            <a:r>
              <a:rPr lang="en-US" dirty="0" smtClean="0"/>
              <a:t>   							   Nikolay </a:t>
            </a:r>
            <a:r>
              <a:rPr lang="en-US" dirty="0" err="1" smtClean="0"/>
              <a:t>Shvetsov</a:t>
            </a:r>
            <a:r>
              <a:rPr lang="en-US" dirty="0" smtClean="0"/>
              <a:t>   </a:t>
            </a:r>
          </a:p>
          <a:p>
            <a:r>
              <a:rPr lang="en-US" dirty="0" smtClean="0"/>
              <a:t>      							Van </a:t>
            </a:r>
            <a:r>
              <a:rPr lang="en-US" dirty="0" err="1" smtClean="0"/>
              <a:t>Khachatryan</a:t>
            </a:r>
            <a:endParaRPr lang="ru-RU" dirty="0"/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466" y="4198548"/>
            <a:ext cx="3781425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57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Pairwise relationships between </a:t>
            </a:r>
            <a:r>
              <a:rPr lang="en-US" sz="2800" b="1" dirty="0" smtClean="0"/>
              <a:t>features </a:t>
            </a:r>
            <a:r>
              <a:rPr lang="en-US" sz="2800" b="1" dirty="0"/>
              <a:t>for binary classification</a:t>
            </a:r>
            <a:endParaRPr lang="ru-RU" sz="28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65" y="1330469"/>
            <a:ext cx="5281883" cy="4971185"/>
          </a:xfr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8686799" y="1330469"/>
            <a:ext cx="3273830" cy="4047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err="1" smtClean="0"/>
              <a:t>Vars</a:t>
            </a:r>
            <a:r>
              <a:rPr lang="en-US" sz="1800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X_std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Y_std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Z_std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EDA_std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EMG_n_peak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EDA_slope</a:t>
            </a:r>
            <a:endParaRPr lang="ru-RU" sz="16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08708" y="1853651"/>
            <a:ext cx="2459182" cy="1412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/>
              <a:t>Hue=label</a:t>
            </a:r>
            <a:endParaRPr lang="ru-RU" sz="16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20" y="2677021"/>
            <a:ext cx="714286" cy="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80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073" y="2644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First model for three class modalities: </a:t>
            </a:r>
            <a:r>
              <a:rPr lang="en-US" sz="2800" b="1" dirty="0"/>
              <a:t>D</a:t>
            </a:r>
            <a:r>
              <a:rPr lang="en-US" sz="2800" b="1" dirty="0" smtClean="0"/>
              <a:t>ecision tree</a:t>
            </a:r>
            <a:br>
              <a:rPr lang="en-US" sz="2800" b="1" dirty="0" smtClean="0"/>
            </a:br>
            <a:r>
              <a:rPr lang="en-US" sz="1800" dirty="0"/>
              <a:t>Best cross validation: </a:t>
            </a:r>
            <a:r>
              <a:rPr lang="en-US" sz="1800" dirty="0" smtClean="0"/>
              <a:t>0.7 , Test </a:t>
            </a:r>
            <a:r>
              <a:rPr lang="en-US" sz="1800" dirty="0" smtClean="0"/>
              <a:t>score</a:t>
            </a:r>
            <a:r>
              <a:rPr lang="en-US" sz="1800" dirty="0" smtClean="0"/>
              <a:t>: </a:t>
            </a:r>
            <a:r>
              <a:rPr lang="en-US" sz="1800" dirty="0" smtClean="0"/>
              <a:t>0.8</a:t>
            </a:r>
            <a:endParaRPr lang="ru-RU" sz="18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564" y="1352008"/>
            <a:ext cx="8250959" cy="4824955"/>
          </a:xfrm>
        </p:spPr>
      </p:pic>
    </p:spTree>
    <p:extLst>
      <p:ext uri="{BB962C8B-B14F-4D97-AF65-F5344CB8AC3E}">
        <p14:creationId xmlns:p14="http://schemas.microsoft.com/office/powerpoint/2010/main" val="252449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Decision Tree Feature Importance</a:t>
            </a:r>
            <a:endParaRPr lang="ru-RU" sz="28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4312" y="1825625"/>
            <a:ext cx="50633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8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Random Forest</a:t>
            </a:r>
            <a:br>
              <a:rPr lang="en-US" sz="2800" b="1" dirty="0" smtClean="0"/>
            </a:br>
            <a:r>
              <a:rPr lang="en-US" sz="1800" dirty="0"/>
              <a:t>Best cross validation: 0.733, Test </a:t>
            </a:r>
            <a:r>
              <a:rPr lang="en-US" sz="1800" dirty="0" smtClean="0"/>
              <a:t>score: 0.66</a:t>
            </a:r>
            <a:endParaRPr lang="ru-RU" sz="18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27" y="1825625"/>
            <a:ext cx="8383941" cy="4351338"/>
          </a:xfrm>
        </p:spPr>
      </p:pic>
    </p:spTree>
    <p:extLst>
      <p:ext uri="{BB962C8B-B14F-4D97-AF65-F5344CB8AC3E}">
        <p14:creationId xmlns:p14="http://schemas.microsoft.com/office/powerpoint/2010/main" val="1685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KNN</a:t>
            </a:r>
            <a:br>
              <a:rPr lang="en-US" sz="2800" b="1" dirty="0" smtClean="0"/>
            </a:br>
            <a:r>
              <a:rPr lang="en-US" sz="1800" dirty="0" smtClean="0"/>
              <a:t>Best score validation</a:t>
            </a:r>
            <a:r>
              <a:rPr lang="en-US" sz="1800" dirty="0" smtClean="0"/>
              <a:t>: 0.4</a:t>
            </a:r>
            <a:r>
              <a:rPr lang="en-US" sz="1800" dirty="0" smtClean="0"/>
              <a:t>, neighbors=9, </a:t>
            </a:r>
            <a:r>
              <a:rPr lang="en-US" sz="1800" dirty="0" smtClean="0"/>
              <a:t>Test score: 0.46</a:t>
            </a:r>
            <a:endParaRPr lang="ru-RU" sz="1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28" y="1493116"/>
            <a:ext cx="8625288" cy="4810640"/>
          </a:xfrm>
        </p:spPr>
      </p:pic>
    </p:spTree>
    <p:extLst>
      <p:ext uri="{BB962C8B-B14F-4D97-AF65-F5344CB8AC3E}">
        <p14:creationId xmlns:p14="http://schemas.microsoft.com/office/powerpoint/2010/main" val="315111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Gradient Boosting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1800" dirty="0"/>
              <a:t>Best score </a:t>
            </a:r>
            <a:r>
              <a:rPr lang="en-US" sz="1800" dirty="0" smtClean="0"/>
              <a:t>validation: 0.77, Test score: 0.86</a:t>
            </a:r>
            <a:endParaRPr lang="ru-RU" sz="18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894" y="1911927"/>
            <a:ext cx="8956630" cy="3860795"/>
          </a:xfrm>
        </p:spPr>
      </p:pic>
    </p:spTree>
    <p:extLst>
      <p:ext uri="{BB962C8B-B14F-4D97-AF65-F5344CB8AC3E}">
        <p14:creationId xmlns:p14="http://schemas.microsoft.com/office/powerpoint/2010/main" val="1280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Model binary classification</a:t>
            </a:r>
            <a:r>
              <a:rPr lang="en-US" sz="2800" b="1" dirty="0"/>
              <a:t>: Decision </a:t>
            </a:r>
            <a:r>
              <a:rPr lang="en-US" sz="2800" b="1" dirty="0" smtClean="0"/>
              <a:t>tree</a:t>
            </a:r>
            <a:br>
              <a:rPr lang="en-US" sz="2800" b="1" dirty="0" smtClean="0"/>
            </a:br>
            <a:r>
              <a:rPr lang="en-US" sz="2800" b="1" dirty="0" smtClean="0"/>
              <a:t> </a:t>
            </a:r>
            <a:r>
              <a:rPr lang="en-US" sz="1800" dirty="0"/>
              <a:t>Best cross validation: </a:t>
            </a:r>
            <a:r>
              <a:rPr lang="en-US" sz="1800" dirty="0" smtClean="0"/>
              <a:t>0.85 </a:t>
            </a:r>
            <a:r>
              <a:rPr lang="en-US" sz="1800" dirty="0"/>
              <a:t>, Test </a:t>
            </a:r>
            <a:r>
              <a:rPr lang="en-US" sz="1800" dirty="0" smtClean="0"/>
              <a:t>score: </a:t>
            </a:r>
            <a:r>
              <a:rPr lang="en-US" sz="1800" dirty="0" smtClean="0"/>
              <a:t>0.9</a:t>
            </a:r>
            <a:endParaRPr lang="ru-RU" sz="1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047" y="1948913"/>
            <a:ext cx="8161905" cy="4104762"/>
          </a:xfrm>
        </p:spPr>
      </p:pic>
    </p:spTree>
    <p:extLst>
      <p:ext uri="{BB962C8B-B14F-4D97-AF65-F5344CB8AC3E}">
        <p14:creationId xmlns:p14="http://schemas.microsoft.com/office/powerpoint/2010/main" val="240809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6417" y="1825625"/>
            <a:ext cx="4319165" cy="4351338"/>
          </a:xfrm>
          <a:prstGeom prst="rect">
            <a:avLst/>
          </a:prstGeo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Decision Tree Feature Importance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44188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Random Forest.</a:t>
            </a:r>
            <a:br>
              <a:rPr lang="en-US" sz="2800" b="1" dirty="0" smtClean="0"/>
            </a:br>
            <a:r>
              <a:rPr lang="en-US" sz="1800" dirty="0"/>
              <a:t>Best cross validation: </a:t>
            </a:r>
            <a:r>
              <a:rPr lang="en-US" sz="1800" dirty="0" smtClean="0"/>
              <a:t>0.85, </a:t>
            </a:r>
            <a:r>
              <a:rPr lang="en-US" sz="1800" dirty="0"/>
              <a:t>Test </a:t>
            </a:r>
            <a:r>
              <a:rPr lang="en-US" sz="1800" dirty="0" smtClean="0"/>
              <a:t>score: 0.6</a:t>
            </a:r>
            <a:br>
              <a:rPr lang="en-US" sz="1800" dirty="0" smtClean="0"/>
            </a:br>
            <a:r>
              <a:rPr lang="en-US" sz="2800" b="1" dirty="0" smtClean="0"/>
              <a:t> </a:t>
            </a:r>
            <a:endParaRPr lang="ru-RU" sz="2800" b="1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83" y="1267434"/>
            <a:ext cx="8868409" cy="4509911"/>
          </a:xfrm>
        </p:spPr>
      </p:pic>
    </p:spTree>
    <p:extLst>
      <p:ext uri="{BB962C8B-B14F-4D97-AF65-F5344CB8AC3E}">
        <p14:creationId xmlns:p14="http://schemas.microsoft.com/office/powerpoint/2010/main" val="247644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Random Forest Feature </a:t>
            </a:r>
            <a:r>
              <a:rPr lang="en-US" sz="2800" b="1" dirty="0"/>
              <a:t>Importance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765594"/>
            <a:ext cx="7206235" cy="509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2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The problem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Stress detection</a:t>
            </a:r>
          </a:p>
          <a:p>
            <a:r>
              <a:rPr lang="en-US" sz="1800" dirty="0" smtClean="0"/>
              <a:t>Classification of person emotional condition</a:t>
            </a:r>
            <a:endParaRPr lang="ru-RU" sz="1800" dirty="0" smtClean="0"/>
          </a:p>
          <a:p>
            <a:r>
              <a:rPr lang="en-US" sz="1800" dirty="0" smtClean="0"/>
              <a:t>Understanding of stress features</a:t>
            </a:r>
          </a:p>
          <a:p>
            <a:r>
              <a:rPr lang="en-US" sz="1800" dirty="0" smtClean="0"/>
              <a:t>Search optimal ML model</a:t>
            </a:r>
          </a:p>
          <a:p>
            <a:endParaRPr lang="ru-RU" sz="1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218" y="3108036"/>
            <a:ext cx="3203864" cy="320386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735" y="219940"/>
            <a:ext cx="3802706" cy="275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3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Gradient </a:t>
            </a:r>
            <a:r>
              <a:rPr lang="en-US" sz="2800" b="1" dirty="0" smtClean="0"/>
              <a:t>boosting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1800" dirty="0"/>
              <a:t>Best cross validation: </a:t>
            </a:r>
            <a:r>
              <a:rPr lang="en-US" sz="1800" dirty="0" smtClean="0"/>
              <a:t>0.85, Test score: 0.9</a:t>
            </a:r>
            <a:endParaRPr lang="ru-RU" sz="1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769340" cy="2691896"/>
          </a:xfrm>
        </p:spPr>
      </p:pic>
    </p:spTree>
    <p:extLst>
      <p:ext uri="{BB962C8B-B14F-4D97-AF65-F5344CB8AC3E}">
        <p14:creationId xmlns:p14="http://schemas.microsoft.com/office/powerpoint/2010/main" val="234483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Gradient boosting</a:t>
            </a:r>
            <a:r>
              <a:rPr lang="en-US" sz="2800" b="1" dirty="0"/>
              <a:t> </a:t>
            </a:r>
            <a:r>
              <a:rPr lang="en-US" sz="2800" b="1" dirty="0" smtClean="0"/>
              <a:t>Feature Importance</a:t>
            </a:r>
            <a:endParaRPr lang="ru-RU" sz="28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0060" y="1825625"/>
            <a:ext cx="54118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32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Results: three class modalities</a:t>
            </a:r>
            <a:endParaRPr lang="ru-RU" sz="28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8291" y="1825625"/>
            <a:ext cx="763385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Results: Binary</a:t>
            </a:r>
            <a:endParaRPr lang="ru-RU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4109" y="1825625"/>
            <a:ext cx="81023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9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9036" y="1709016"/>
            <a:ext cx="3830782" cy="1325563"/>
          </a:xfrm>
        </p:spPr>
        <p:txBody>
          <a:bodyPr>
            <a:normAutofit/>
          </a:bodyPr>
          <a:lstStyle/>
          <a:p>
            <a:r>
              <a:rPr lang="en-US" sz="2000" b="1" dirty="0"/>
              <a:t>T</a:t>
            </a:r>
            <a:r>
              <a:rPr lang="en-US" sz="2000" b="1" dirty="0" smtClean="0"/>
              <a:t>hree class models</a:t>
            </a: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366654"/>
            <a:ext cx="4274127" cy="2686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We can repeat results for such models: Random Forest and KNN, accuracy and F1 almost equal between our work and authors(0.66 and 0.69 hence for Forest and 0.46-0.46 for KNN).</a:t>
            </a:r>
          </a:p>
          <a:p>
            <a:pPr marL="0" indent="0">
              <a:buNone/>
            </a:pPr>
            <a:r>
              <a:rPr lang="en-US" sz="1800" dirty="0" smtClean="0"/>
              <a:t>Also we can see that our model of Decision Tree equal to 0.8, but authors 0.57. We can explain it by another feature extraction.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451764" y="3366654"/>
            <a:ext cx="4274127" cy="2675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For binary models we almost repeat results of authors.  We can explain it by another feature extraction.</a:t>
            </a:r>
            <a:endParaRPr lang="en-US" sz="18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451764" y="1861416"/>
            <a:ext cx="38307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/>
              <a:t>Binary models</a:t>
            </a:r>
            <a:endParaRPr lang="ru-RU" sz="20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762990" y="356178"/>
            <a:ext cx="66986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Conclusion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7960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          	    Thank </a:t>
            </a:r>
            <a:r>
              <a:rPr lang="en-US" sz="3600" dirty="0" smtClean="0"/>
              <a:t>you for your attention!</a:t>
            </a:r>
            <a:endParaRPr lang="ru-RU" sz="3600" dirty="0"/>
          </a:p>
        </p:txBody>
      </p:sp>
      <p:pic>
        <p:nvPicPr>
          <p:cNvPr id="4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466" y="4198548"/>
            <a:ext cx="3781425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9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Raw data from Pickle file</a:t>
            </a:r>
            <a:endParaRPr lang="ru-RU" sz="28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8533"/>
            <a:ext cx="9799233" cy="5107431"/>
          </a:xfrm>
        </p:spPr>
      </p:pic>
    </p:spTree>
    <p:extLst>
      <p:ext uri="{BB962C8B-B14F-4D97-AF65-F5344CB8AC3E}">
        <p14:creationId xmlns:p14="http://schemas.microsoft.com/office/powerpoint/2010/main" val="360089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411691" cy="13255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Chest </a:t>
            </a:r>
            <a:r>
              <a:rPr lang="en-US" sz="2800" b="1" dirty="0" err="1" smtClean="0"/>
              <a:t>DataFrame</a:t>
            </a:r>
            <a:r>
              <a:rPr lang="en-US" sz="2800" b="1" dirty="0" smtClean="0"/>
              <a:t>, Idea to make </a:t>
            </a:r>
            <a:r>
              <a:rPr lang="en-US" sz="2800" b="1" dirty="0" err="1" smtClean="0"/>
              <a:t>DataFrames</a:t>
            </a:r>
            <a:r>
              <a:rPr lang="en-US" sz="2800" b="1" dirty="0" smtClean="0"/>
              <a:t> for each person ,extract features and after me</a:t>
            </a:r>
            <a:r>
              <a:rPr lang="en-US" sz="2800" b="1" dirty="0"/>
              <a:t>r</a:t>
            </a:r>
            <a:r>
              <a:rPr lang="en-US" sz="2800" b="1" dirty="0" smtClean="0"/>
              <a:t>ge them, in the end we will make classification models for united </a:t>
            </a:r>
            <a:r>
              <a:rPr lang="en-US" sz="2800" b="1" dirty="0" err="1" smtClean="0"/>
              <a:t>DataFrane</a:t>
            </a:r>
            <a:endParaRPr lang="ru-RU" sz="28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7779327" cy="2396403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4087092"/>
            <a:ext cx="7666667" cy="253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1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 Lets extract labels, which will be our targets.</a:t>
            </a:r>
            <a:br>
              <a:rPr lang="en-US" sz="2800" b="1" dirty="0" smtClean="0"/>
            </a:br>
            <a:r>
              <a:rPr lang="en-US" sz="2800" b="1" dirty="0" smtClean="0"/>
              <a:t> Where 1 is baseline, 2 is stress,3-amusement</a:t>
            </a:r>
            <a:endParaRPr lang="ru-RU" sz="28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9468661" cy="4892270"/>
          </a:xfrm>
        </p:spPr>
      </p:pic>
    </p:spTree>
    <p:extLst>
      <p:ext uri="{BB962C8B-B14F-4D97-AF65-F5344CB8AC3E}">
        <p14:creationId xmlns:p14="http://schemas.microsoft.com/office/powerpoint/2010/main" val="274625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All subjects were completed in one </a:t>
            </a:r>
            <a:r>
              <a:rPr lang="en-US" sz="2800" b="1" dirty="0" err="1" smtClean="0"/>
              <a:t>DataFrame</a:t>
            </a:r>
            <a:r>
              <a:rPr lang="en-US" sz="2800" b="1" dirty="0" smtClean="0"/>
              <a:t>, and Feature were extracted</a:t>
            </a:r>
            <a:endParaRPr lang="ru-RU" sz="28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5666509" cy="1067807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509" y="1690688"/>
            <a:ext cx="6228571" cy="3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38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The final </a:t>
            </a:r>
            <a:r>
              <a:rPr lang="en-US" sz="2800" b="1" dirty="0" err="1" smtClean="0"/>
              <a:t>DataFrame</a:t>
            </a:r>
            <a:r>
              <a:rPr lang="en-US" sz="2800" b="1" dirty="0" smtClean="0"/>
              <a:t> with features</a:t>
            </a:r>
            <a:endParaRPr lang="ru-RU" sz="2800" b="1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10515600" cy="2562657"/>
          </a:xfrm>
        </p:spPr>
      </p:pic>
    </p:spTree>
    <p:extLst>
      <p:ext uri="{BB962C8B-B14F-4D97-AF65-F5344CB8AC3E}">
        <p14:creationId xmlns:p14="http://schemas.microsoft.com/office/powerpoint/2010/main" val="185086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7473" y="0"/>
            <a:ext cx="10515600" cy="114545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We split our data to X and Y, where Y is Labels</a:t>
            </a:r>
            <a:br>
              <a:rPr lang="en-US" sz="2800" b="1" dirty="0" smtClean="0"/>
            </a:br>
            <a:r>
              <a:rPr lang="en-US" sz="2800" b="1" dirty="0" smtClean="0"/>
              <a:t>and made correlation </a:t>
            </a:r>
            <a:r>
              <a:rPr lang="en-US" sz="2800" b="1" dirty="0" err="1" smtClean="0"/>
              <a:t>heatmap</a:t>
            </a:r>
            <a:endParaRPr lang="ru-RU" sz="28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838" y="914401"/>
            <a:ext cx="5614796" cy="561479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94" y="914400"/>
            <a:ext cx="5612773" cy="561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3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Pairwise </a:t>
            </a:r>
            <a:r>
              <a:rPr lang="en-US" sz="2800" b="1" dirty="0"/>
              <a:t>relationships between </a:t>
            </a:r>
            <a:r>
              <a:rPr lang="en-US" sz="2800" b="1" dirty="0" smtClean="0"/>
              <a:t>features for 3-class classification</a:t>
            </a:r>
            <a:endParaRPr lang="ru-RU" sz="2800" b="1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432498"/>
            <a:ext cx="5694217" cy="5359264"/>
          </a:xfr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838200" y="1825581"/>
            <a:ext cx="1669473" cy="2959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436418" y="1690688"/>
            <a:ext cx="2459182" cy="1412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/>
              <a:t>Hue=label</a:t>
            </a:r>
            <a:endParaRPr lang="ru-RU" sz="1600" b="1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8589817" y="873269"/>
            <a:ext cx="3273830" cy="4047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err="1" smtClean="0"/>
              <a:t>Vars</a:t>
            </a:r>
            <a:r>
              <a:rPr lang="en-US" sz="1800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X_std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Y_std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Z_std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EDA_std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EMG_n_peak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EDA_slope</a:t>
            </a:r>
            <a:endParaRPr lang="ru-RU" sz="1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03" y="2594730"/>
            <a:ext cx="800010" cy="101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266</Words>
  <Application>Microsoft Office PowerPoint</Application>
  <PresentationFormat>Широкоэкранный</PresentationFormat>
  <Paragraphs>55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Тема Office</vt:lpstr>
      <vt:lpstr>WESAD Dataset: Werable Stress Affect Detection</vt:lpstr>
      <vt:lpstr>The problem</vt:lpstr>
      <vt:lpstr>Raw data from Pickle file</vt:lpstr>
      <vt:lpstr>Chest DataFrame, Idea to make DataFrames for each person ,extract features and after merge them, in the end we will make classification models for united DataFrane</vt:lpstr>
      <vt:lpstr> Lets extract labels, which will be our targets.  Where 1 is baseline, 2 is stress,3-amusement</vt:lpstr>
      <vt:lpstr>All subjects were completed in one DataFrame, and Feature were extracted</vt:lpstr>
      <vt:lpstr>The final DataFrame with features</vt:lpstr>
      <vt:lpstr>We split our data to X and Y, where Y is Labels and made correlation heatmap</vt:lpstr>
      <vt:lpstr>Pairwise relationships between features for 3-class classification</vt:lpstr>
      <vt:lpstr>Pairwise relationships between features for binary classification</vt:lpstr>
      <vt:lpstr>First model for three class modalities: Decision tree Best cross validation: 0.7 , Test score: 0.8</vt:lpstr>
      <vt:lpstr>Decision Tree Feature Importance</vt:lpstr>
      <vt:lpstr>Random Forest Best cross validation: 0.733, Test score: 0.66</vt:lpstr>
      <vt:lpstr>KNN Best score validation: 0.4, neighbors=9, Test score: 0.46</vt:lpstr>
      <vt:lpstr>Gradient Boosting Best score validation: 0.77, Test score: 0.86</vt:lpstr>
      <vt:lpstr>Model binary classification: Decision tree  Best cross validation: 0.85 , Test score: 0.9</vt:lpstr>
      <vt:lpstr>Decision Tree Feature Importance</vt:lpstr>
      <vt:lpstr>Random Forest. Best cross validation: 0.85, Test score: 0.6  </vt:lpstr>
      <vt:lpstr>Random Forest Feature Importance</vt:lpstr>
      <vt:lpstr>Gradient boosting Best cross validation: 0.85, Test score: 0.9</vt:lpstr>
      <vt:lpstr>Gradient boosting Feature Importance</vt:lpstr>
      <vt:lpstr>Results: three class modalities</vt:lpstr>
      <vt:lpstr>Results: Binary</vt:lpstr>
      <vt:lpstr>Three class models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WESAD Dataset: Werable Stress Affect Detection</dc:title>
  <dc:creator>Николай Швецов</dc:creator>
  <cp:lastModifiedBy>Николай Швецов</cp:lastModifiedBy>
  <cp:revision>34</cp:revision>
  <dcterms:created xsi:type="dcterms:W3CDTF">2018-10-25T05:28:25Z</dcterms:created>
  <dcterms:modified xsi:type="dcterms:W3CDTF">2018-10-25T18:17:06Z</dcterms:modified>
</cp:coreProperties>
</file>